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6" r:id="rId2"/>
    <p:sldId id="441" r:id="rId3"/>
    <p:sldId id="434" r:id="rId4"/>
    <p:sldId id="431" r:id="rId5"/>
    <p:sldId id="439" r:id="rId6"/>
    <p:sldId id="440" r:id="rId7"/>
    <p:sldId id="435" r:id="rId8"/>
    <p:sldId id="442" r:id="rId9"/>
    <p:sldId id="416" r:id="rId10"/>
    <p:sldId id="421" r:id="rId11"/>
    <p:sldId id="426" r:id="rId12"/>
    <p:sldId id="427" r:id="rId13"/>
    <p:sldId id="422" r:id="rId14"/>
    <p:sldId id="423" r:id="rId15"/>
    <p:sldId id="424" r:id="rId16"/>
    <p:sldId id="425" r:id="rId17"/>
    <p:sldId id="428" r:id="rId18"/>
    <p:sldId id="447" r:id="rId19"/>
    <p:sldId id="448" r:id="rId20"/>
    <p:sldId id="438" r:id="rId21"/>
    <p:sldId id="429" r:id="rId22"/>
    <p:sldId id="430" r:id="rId23"/>
    <p:sldId id="340" r:id="rId24"/>
    <p:sldId id="407" r:id="rId25"/>
    <p:sldId id="406" r:id="rId26"/>
    <p:sldId id="436" r:id="rId27"/>
    <p:sldId id="346" r:id="rId28"/>
    <p:sldId id="443" r:id="rId29"/>
    <p:sldId id="445" r:id="rId30"/>
    <p:sldId id="446" r:id="rId31"/>
    <p:sldId id="444" r:id="rId3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9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00"/>
    <a:srgbClr val="4472C4"/>
    <a:srgbClr val="EF8D4B"/>
    <a:srgbClr val="F6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>
      <p:cViewPr varScale="1">
        <p:scale>
          <a:sx n="105" d="100"/>
          <a:sy n="105" d="100"/>
        </p:scale>
        <p:origin x="92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57670-E0FB-48C8-9244-3F9B63ECAB0C}" type="datetimeFigureOut">
              <a:rPr lang="de-DE" smtClean="0"/>
              <a:t>26.04.2025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D2B79-B983-45B2-BB57-BA55B07AE7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1756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2156AF-5017-4605-9309-776F4BA72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D955683-D734-47A4-92BE-5167DA5D8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CEFF6B-FB0D-4969-AF33-65B6214F0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06EF7-33F1-4065-8501-92EF09AE5D4E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02B0C8-B6AE-46AE-8B44-5E1FD1D85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181F07-5136-470E-AFB5-22CEBAF2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947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2A8CB-DE8E-4101-86EC-09DEE1CB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2FE8981-0131-4367-8A24-0A646A197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D59319-C895-4DB3-A636-91AF4E49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01A3-236D-45AB-8D18-3429C91A2A82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F16C5A-B266-40B0-A422-C9FC6B39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E7784D-5D87-4039-AE55-CDBE4F27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665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86C9C1A-6C04-4597-AEE4-9ABB37F0D2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B44240-5BC5-4124-9D5B-A5A0984C2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615C04-7F33-464A-B37E-46B66B8E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FAF8-0CEE-4AB8-8E6D-2C755E338441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D8CB91-1CEF-409E-9EEE-8294233CC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61E323-5E32-403C-88D1-70545E19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598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467E6-6962-42D8-BF76-8B32EA7C1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415631-BB61-4277-AE36-DF2FCEE04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0CC13D-564F-410D-B15E-A90E2124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78F2-4538-4CE9-877D-6AC181A63976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9A06D5-7F2C-44C1-A2D5-38AA0502D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E12BA7-4CDB-4616-B98F-DC8F9551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54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D7FC2-4EFB-4423-9DE5-EAC89B6AC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566DCD-C291-46B5-A75A-222DCDCB0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4E21DE-A615-4F4D-A038-F53079EF8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5F735-F95E-4B3A-A031-F586BF0A3042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D0704B-6B61-4B99-AB7F-EE5F6632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91C33-3192-43E4-A1EC-324799BE9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274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698276-072E-44B1-A405-99ECCA0EA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D64419-190B-4D43-A803-00070C6BE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4C1ED0-F765-4AC0-BF56-73D6188A6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67A1F6-DC8E-40A2-BD90-7F1CE4BF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0C7C-BA72-43D0-A018-49F09E84808D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A2DB96-A5A8-4AD3-ADFD-63CBD541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6D403D-E004-4F2F-B408-CDF4B56F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93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E8649-F5DB-430C-AB02-F832D3807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AD6303-AB3F-4D55-BAED-35E76DAB8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4B40D23-F866-492A-91EC-E40AECE9F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FC7A5CC-6653-4DED-A961-1B6659A7A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8C3E0EE-BAA4-449B-9455-4D2D06456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AE72118-28A9-4A6C-B9BD-E177970DA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B043-0926-4500-A16A-EBD27641C5A6}" type="datetime1">
              <a:rPr lang="de-DE" smtClean="0"/>
              <a:t>26.04.2025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C122D90-D329-4A2A-A929-620C80E69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E41ED07-215B-4E26-8E87-7B94D95B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77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8D8FB9-6ABD-4AE0-9C62-09880CB5C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D9A8EA5-E168-449E-8D9E-0BFD5DF0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B1E1-4370-4558-AC33-5D9FB66CBF49}" type="datetime1">
              <a:rPr lang="de-DE" smtClean="0"/>
              <a:t>26.04.2025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67E76F-4D42-4106-BFCA-EAA3ABB9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04F11E-5E59-400F-A54D-D70D4D932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87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427F56E-1A1C-4BAF-94F8-73EC94271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01EB-43F2-4ABA-A643-0D88B6A8A193}" type="datetime1">
              <a:rPr lang="de-DE" smtClean="0"/>
              <a:t>26.04.2025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BACB51F-C1CF-4051-9A5B-4C1FE4D89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B5B459-E192-4CE9-BD73-F9E92C90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27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8D0E5-CFD0-419F-96C6-8FC8033C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7B9100-0DE5-4C8F-AC07-D60FF07CE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B87B52-AB3B-4322-99A3-1FCB6B6BD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0F1620-0D36-404F-82D9-991C99FA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B1EE-389F-4583-BD1E-FA4FB97FE6C7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0F562D-CF4C-4B68-B185-EFC56911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1BA331C-BD40-46A9-8828-56069FE0D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63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69B95B-EDB9-4905-8946-77568B528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1989BC-A69A-4AED-90C5-0B59FAB0B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AFA356-20E9-403F-A2FD-DAA685C8A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970894-6555-43E5-BD0C-4E92228D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998-5283-4D4A-8C78-58DCD29AE47E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0DD836-1E43-4EE0-8B24-8FBDAE07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24946F-0486-431A-88C5-96AD35DED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773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3922AF7-E11E-4BAE-965C-BFD5F72E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395CC74-9C8F-4E81-8E6D-E7A03F044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D83E8A-5A7F-4076-AAD6-15872496A1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B0807-1CE0-4D5C-99F6-79C3A2E27176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05B3CB-870B-4D91-80F2-0248CA991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5C0DAB-5B8E-4A34-96D1-191F183A2B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74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D3A400-A8C7-400A-B160-2632B0295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1122363"/>
            <a:ext cx="11377263" cy="2387600"/>
          </a:xfrm>
        </p:spPr>
        <p:txBody>
          <a:bodyPr>
            <a:normAutofit fontScale="90000"/>
          </a:bodyPr>
          <a:lstStyle/>
          <a:p>
            <a:r>
              <a:rPr lang="de-DE" sz="6600" b="1" dirty="0" err="1"/>
              <a:t>Towards</a:t>
            </a:r>
            <a:r>
              <a:rPr lang="de-DE" sz="6600" b="1" dirty="0"/>
              <a:t> a </a:t>
            </a:r>
            <a:r>
              <a:rPr lang="de-DE" sz="6600" b="1" dirty="0" err="1"/>
              <a:t>Better</a:t>
            </a:r>
            <a:r>
              <a:rPr lang="de-DE" sz="6600" b="1" dirty="0"/>
              <a:t> Understanding </a:t>
            </a:r>
            <a:r>
              <a:rPr lang="de-DE" sz="6600" b="1" dirty="0" err="1"/>
              <a:t>Of</a:t>
            </a:r>
            <a:r>
              <a:rPr lang="de-DE" sz="6600" b="1" dirty="0"/>
              <a:t> </a:t>
            </a:r>
            <a:r>
              <a:rPr lang="de-DE" sz="6600" b="1" dirty="0" err="1"/>
              <a:t>the</a:t>
            </a:r>
            <a:r>
              <a:rPr lang="de-DE" sz="6600" b="1" dirty="0"/>
              <a:t> TEK-Vario</a:t>
            </a:r>
            <a:br>
              <a:rPr lang="de-DE" sz="6600" b="1" dirty="0"/>
            </a:br>
            <a:r>
              <a:rPr lang="de-DE" sz="6600" b="1" dirty="0"/>
              <a:t>Part IV</a:t>
            </a:r>
          </a:p>
        </p:txBody>
      </p:sp>
    </p:spTree>
    <p:extLst>
      <p:ext uri="{BB962C8B-B14F-4D97-AF65-F5344CB8AC3E}">
        <p14:creationId xmlns:p14="http://schemas.microsoft.com/office/powerpoint/2010/main" val="386655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10</a:t>
            </a:fld>
            <a:endParaRPr lang="de-DE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7DD3E000-7EDC-4C1E-AE11-E976E19E0773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10.5 FAQs: </a:t>
            </a:r>
            <a:r>
              <a:rPr lang="de-DE" sz="2800" dirty="0" err="1"/>
              <a:t>How</a:t>
            </a:r>
            <a:r>
              <a:rPr lang="de-DE" sz="2800" dirty="0"/>
              <a:t> will I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r>
              <a:rPr lang="de-DE" sz="2800" dirty="0"/>
              <a:t> TEK-Vario </a:t>
            </a:r>
            <a:r>
              <a:rPr lang="de-DE" sz="2800" dirty="0" err="1"/>
              <a:t>works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supposed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?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9BB3463-8156-4FA4-8A2B-77B6B6B1FA48}"/>
              </a:ext>
            </a:extLst>
          </p:cNvPr>
          <p:cNvSpPr txBox="1"/>
          <p:nvPr/>
        </p:nvSpPr>
        <p:spPr>
          <a:xfrm>
            <a:off x="983431" y="1340768"/>
            <a:ext cx="1039856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arenR"/>
            </a:pPr>
            <a:r>
              <a:rPr lang="de-DE" sz="2800" dirty="0" err="1"/>
              <a:t>Your</a:t>
            </a:r>
            <a:r>
              <a:rPr lang="de-DE" sz="2800" dirty="0"/>
              <a:t> TEK-Vario </a:t>
            </a:r>
            <a:r>
              <a:rPr lang="de-DE" sz="2800" dirty="0" err="1"/>
              <a:t>seems</a:t>
            </a:r>
            <a:r>
              <a:rPr lang="de-DE" sz="2800" dirty="0"/>
              <a:t> not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work</a:t>
            </a:r>
            <a:r>
              <a:rPr lang="de-DE" sz="2800" dirty="0"/>
              <a:t> at all</a:t>
            </a:r>
          </a:p>
          <a:p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suppose</a:t>
            </a:r>
            <a:r>
              <a:rPr lang="de-DE" sz="2800" dirty="0"/>
              <a:t> </a:t>
            </a:r>
            <a:r>
              <a:rPr lang="de-DE" sz="2800" dirty="0" err="1"/>
              <a:t>mechanical</a:t>
            </a:r>
            <a:r>
              <a:rPr lang="de-DE" sz="2800" dirty="0"/>
              <a:t> </a:t>
            </a:r>
            <a:r>
              <a:rPr lang="de-DE" sz="2800" dirty="0" err="1"/>
              <a:t>problems</a:t>
            </a:r>
            <a:r>
              <a:rPr lang="de-DE" sz="2800" dirty="0"/>
              <a:t>, check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parts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. Take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fuselage</a:t>
            </a:r>
            <a:r>
              <a:rPr lang="de-DE" sz="2800" dirty="0"/>
              <a:t>. </a:t>
            </a:r>
            <a:r>
              <a:rPr lang="de-DE" sz="2800" dirty="0" err="1"/>
              <a:t>Don´t</a:t>
            </a:r>
            <a:r>
              <a:rPr lang="de-DE" sz="2800" dirty="0"/>
              <a:t> just pull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silicon</a:t>
            </a:r>
            <a:r>
              <a:rPr lang="de-DE" sz="2800" dirty="0"/>
              <a:t> </a:t>
            </a:r>
            <a:r>
              <a:rPr lang="de-DE" sz="2800" dirty="0" err="1"/>
              <a:t>rubber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remove</a:t>
            </a:r>
            <a:r>
              <a:rPr lang="de-DE" sz="2800" dirty="0"/>
              <a:t> it.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might</a:t>
            </a:r>
            <a:r>
              <a:rPr lang="de-DE" sz="2800" dirty="0"/>
              <a:t> </a:t>
            </a:r>
            <a:r>
              <a:rPr lang="de-DE" sz="2800" dirty="0" err="1"/>
              <a:t>destroy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tiny</a:t>
            </a:r>
            <a:r>
              <a:rPr lang="de-DE" sz="2800" dirty="0"/>
              <a:t> </a:t>
            </a:r>
            <a:r>
              <a:rPr lang="de-DE" sz="2800" dirty="0" err="1"/>
              <a:t>plastic</a:t>
            </a:r>
            <a:r>
              <a:rPr lang="de-DE" sz="2800" dirty="0"/>
              <a:t> </a:t>
            </a:r>
            <a:r>
              <a:rPr lang="de-DE" sz="2800" dirty="0" err="1"/>
              <a:t>connector</a:t>
            </a:r>
            <a:r>
              <a:rPr lang="de-DE" sz="2800" dirty="0"/>
              <a:t>.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had</a:t>
            </a:r>
            <a:r>
              <a:rPr lang="de-DE" sz="2800" dirty="0"/>
              <a:t> </a:t>
            </a:r>
            <a:r>
              <a:rPr lang="de-DE" sz="2800" dirty="0" err="1"/>
              <a:t>better</a:t>
            </a:r>
            <a:r>
              <a:rPr lang="de-DE" sz="2800" dirty="0"/>
              <a:t> </a:t>
            </a:r>
            <a:r>
              <a:rPr lang="de-DE" sz="2800" dirty="0" err="1"/>
              <a:t>squeeze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rubber</a:t>
            </a:r>
            <a:r>
              <a:rPr lang="de-DE" sz="2800" dirty="0"/>
              <a:t> </a:t>
            </a:r>
            <a:r>
              <a:rPr lang="de-DE" sz="2800" dirty="0" err="1"/>
              <a:t>tube</a:t>
            </a:r>
            <a:r>
              <a:rPr lang="de-DE" sz="2800" dirty="0"/>
              <a:t> a </a:t>
            </a:r>
            <a:r>
              <a:rPr lang="de-DE" sz="2800" dirty="0" err="1"/>
              <a:t>bit</a:t>
            </a:r>
            <a:r>
              <a:rPr lang="de-DE" sz="2800" dirty="0"/>
              <a:t> </a:t>
            </a:r>
            <a:r>
              <a:rPr lang="de-DE" sz="2800" dirty="0" err="1"/>
              <a:t>before</a:t>
            </a:r>
            <a:r>
              <a:rPr lang="de-DE" sz="2800" dirty="0"/>
              <a:t> </a:t>
            </a:r>
            <a:r>
              <a:rPr lang="de-DE" sz="2800" dirty="0" err="1"/>
              <a:t>pulling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off </a:t>
            </a:r>
            <a:r>
              <a:rPr lang="de-DE" sz="2800" dirty="0" err="1"/>
              <a:t>gently</a:t>
            </a:r>
            <a:r>
              <a:rPr lang="de-DE" sz="2800" dirty="0"/>
              <a:t>.</a:t>
            </a:r>
          </a:p>
          <a:p>
            <a:endParaRPr lang="de-DE" sz="2800" dirty="0"/>
          </a:p>
          <a:p>
            <a:r>
              <a:rPr lang="de-DE" sz="2800" dirty="0" err="1"/>
              <a:t>Don´t</a:t>
            </a:r>
            <a:r>
              <a:rPr lang="de-DE" sz="2800" dirty="0"/>
              <a:t> stick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connector</a:t>
            </a:r>
            <a:r>
              <a:rPr lang="de-DE" sz="2800" dirty="0"/>
              <a:t> </a:t>
            </a:r>
            <a:r>
              <a:rPr lang="de-DE" sz="2800" dirty="0" err="1"/>
              <a:t>between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lips</a:t>
            </a:r>
            <a:r>
              <a:rPr lang="de-DE" sz="2800" dirty="0"/>
              <a:t> and </a:t>
            </a:r>
            <a:r>
              <a:rPr lang="de-DE" sz="2800" dirty="0" err="1"/>
              <a:t>blow</a:t>
            </a:r>
            <a:r>
              <a:rPr lang="de-DE" sz="2800" dirty="0"/>
              <a:t>. By </a:t>
            </a:r>
            <a:r>
              <a:rPr lang="de-DE" sz="2800" dirty="0" err="1"/>
              <a:t>doing</a:t>
            </a:r>
            <a:r>
              <a:rPr lang="de-DE" sz="2800" dirty="0"/>
              <a:t> so,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might</a:t>
            </a:r>
            <a:r>
              <a:rPr lang="de-DE" sz="2800" dirty="0"/>
              <a:t> </a:t>
            </a:r>
            <a:r>
              <a:rPr lang="de-DE" sz="2800" dirty="0" err="1"/>
              <a:t>damage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pressure</a:t>
            </a:r>
            <a:r>
              <a:rPr lang="de-DE" sz="2800" dirty="0"/>
              <a:t> </a:t>
            </a:r>
            <a:r>
              <a:rPr lang="de-DE" sz="2800" dirty="0" err="1"/>
              <a:t>sensor</a:t>
            </a:r>
            <a:r>
              <a:rPr lang="de-DE" sz="2800" dirty="0"/>
              <a:t>. Take a </a:t>
            </a:r>
            <a:r>
              <a:rPr lang="de-DE" sz="2800" dirty="0" err="1"/>
              <a:t>hairdryer</a:t>
            </a:r>
            <a:r>
              <a:rPr lang="de-DE" sz="2800" dirty="0"/>
              <a:t> (</a:t>
            </a:r>
            <a:r>
              <a:rPr lang="de-DE" sz="2800" dirty="0" err="1"/>
              <a:t>cold</a:t>
            </a:r>
            <a:r>
              <a:rPr lang="de-DE" sz="2800" dirty="0"/>
              <a:t>!) and </a:t>
            </a:r>
            <a:r>
              <a:rPr lang="de-DE" sz="2800" dirty="0" err="1"/>
              <a:t>gently</a:t>
            </a:r>
            <a:r>
              <a:rPr lang="de-DE" sz="2800" dirty="0"/>
              <a:t> </a:t>
            </a:r>
            <a:r>
              <a:rPr lang="de-DE" sz="2800" dirty="0" err="1"/>
              <a:t>blow</a:t>
            </a:r>
            <a:r>
              <a:rPr lang="de-DE" sz="2800" dirty="0"/>
              <a:t> at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a </a:t>
            </a:r>
            <a:r>
              <a:rPr lang="de-DE" sz="2800" dirty="0" err="1"/>
              <a:t>certain</a:t>
            </a:r>
            <a:r>
              <a:rPr lang="de-DE" sz="2800" dirty="0"/>
              <a:t> </a:t>
            </a:r>
            <a:r>
              <a:rPr lang="de-DE" sz="2800" dirty="0" err="1"/>
              <a:t>distance</a:t>
            </a:r>
            <a:r>
              <a:rPr lang="de-DE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6560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11</a:t>
            </a:fld>
            <a:endParaRPr lang="de-DE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7DD3E000-7EDC-4C1E-AE11-E976E19E0773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10.5 FAQs: </a:t>
            </a:r>
            <a:r>
              <a:rPr lang="de-DE" sz="2800" dirty="0" err="1"/>
              <a:t>How</a:t>
            </a:r>
            <a:r>
              <a:rPr lang="de-DE" sz="2800" dirty="0"/>
              <a:t> will I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r>
              <a:rPr lang="de-DE" sz="2800" dirty="0"/>
              <a:t> TEK-Vario </a:t>
            </a:r>
            <a:r>
              <a:rPr lang="de-DE" sz="2800" dirty="0" err="1"/>
              <a:t>works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supposed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9BB3463-8156-4FA4-8A2B-77B6B6B1FA48}"/>
              </a:ext>
            </a:extLst>
          </p:cNvPr>
          <p:cNvSpPr txBox="1"/>
          <p:nvPr/>
        </p:nvSpPr>
        <p:spPr>
          <a:xfrm>
            <a:off x="983431" y="1340768"/>
            <a:ext cx="1051559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i="1" dirty="0"/>
              <a:t>1) TEK not </a:t>
            </a:r>
            <a:r>
              <a:rPr lang="de-DE" sz="2800" i="1" dirty="0" err="1"/>
              <a:t>working</a:t>
            </a:r>
            <a:r>
              <a:rPr lang="de-DE" sz="2800" i="1" dirty="0"/>
              <a:t>, (</a:t>
            </a:r>
            <a:r>
              <a:rPr lang="de-DE" sz="2800" i="1" dirty="0" err="1"/>
              <a:t>Cont´d</a:t>
            </a:r>
            <a:r>
              <a:rPr lang="de-DE" sz="2800" i="1" dirty="0"/>
              <a:t>)</a:t>
            </a:r>
          </a:p>
          <a:p>
            <a:r>
              <a:rPr lang="de-DE" sz="2800" dirty="0"/>
              <a:t>In </a:t>
            </a:r>
            <a:r>
              <a:rPr lang="de-DE" sz="2800" dirty="0" err="1"/>
              <a:t>order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find out,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PTFE-tube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 </a:t>
            </a:r>
            <a:r>
              <a:rPr lang="de-DE" sz="2800" dirty="0" err="1"/>
              <a:t>tight</a:t>
            </a:r>
            <a:r>
              <a:rPr lang="de-DE" sz="2800" dirty="0"/>
              <a:t>, do </a:t>
            </a:r>
            <a:r>
              <a:rPr lang="de-DE" sz="2800" dirty="0" err="1"/>
              <a:t>the</a:t>
            </a:r>
            <a:r>
              <a:rPr lang="de-DE" sz="2800" dirty="0"/>
              <a:t> ”</a:t>
            </a:r>
            <a:r>
              <a:rPr lang="de-DE" sz="2800" dirty="0" err="1"/>
              <a:t>tip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tongue</a:t>
            </a:r>
            <a:r>
              <a:rPr lang="de-DE" sz="2800" dirty="0"/>
              <a:t> </a:t>
            </a:r>
            <a:r>
              <a:rPr lang="de-DE" sz="2800" dirty="0" err="1"/>
              <a:t>test</a:t>
            </a:r>
            <a:r>
              <a:rPr lang="de-DE" sz="2800" dirty="0"/>
              <a:t>“: Cap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far</a:t>
            </a:r>
            <a:r>
              <a:rPr lang="de-DE" sz="2800" dirty="0"/>
              <a:t> end </a:t>
            </a:r>
            <a:r>
              <a:rPr lang="de-DE" sz="2800" dirty="0" err="1"/>
              <a:t>with</a:t>
            </a:r>
            <a:r>
              <a:rPr lang="de-DE" sz="2800" dirty="0"/>
              <a:t> a </a:t>
            </a:r>
            <a:r>
              <a:rPr lang="de-DE" sz="2800" dirty="0" err="1"/>
              <a:t>fingertip</a:t>
            </a:r>
            <a:r>
              <a:rPr lang="de-DE" sz="2800" dirty="0"/>
              <a:t>. </a:t>
            </a:r>
            <a:r>
              <a:rPr lang="de-DE" sz="2800" dirty="0" err="1"/>
              <a:t>Suck</a:t>
            </a:r>
            <a:r>
              <a:rPr lang="de-DE" sz="2800" dirty="0"/>
              <a:t> a </a:t>
            </a:r>
            <a:r>
              <a:rPr lang="de-DE" sz="2800" dirty="0" err="1"/>
              <a:t>little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tube</a:t>
            </a:r>
            <a:r>
              <a:rPr lang="de-DE" sz="2800" dirty="0"/>
              <a:t> and </a:t>
            </a:r>
            <a:r>
              <a:rPr lang="de-DE" sz="2800" dirty="0" err="1"/>
              <a:t>immediately</a:t>
            </a:r>
            <a:r>
              <a:rPr lang="de-DE" sz="2800" dirty="0"/>
              <a:t> </a:t>
            </a:r>
            <a:r>
              <a:rPr lang="de-DE" sz="2800" dirty="0" err="1"/>
              <a:t>allow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tip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tongue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”</a:t>
            </a:r>
            <a:r>
              <a:rPr lang="de-DE" sz="2800" dirty="0" err="1"/>
              <a:t>sucked</a:t>
            </a:r>
            <a:r>
              <a:rPr lang="de-DE" sz="2800" dirty="0"/>
              <a:t> </a:t>
            </a:r>
            <a:r>
              <a:rPr lang="de-DE" sz="2800" dirty="0" err="1"/>
              <a:t>onto</a:t>
            </a:r>
            <a:r>
              <a:rPr lang="de-DE" sz="2800" dirty="0"/>
              <a:t>“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tube</a:t>
            </a:r>
            <a:r>
              <a:rPr lang="de-DE" sz="2800" dirty="0"/>
              <a:t>. </a:t>
            </a:r>
            <a:r>
              <a:rPr lang="de-DE" sz="2800" dirty="0" err="1"/>
              <a:t>Wait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a </a:t>
            </a:r>
            <a:r>
              <a:rPr lang="de-DE" sz="2800" dirty="0" err="1"/>
              <a:t>few</a:t>
            </a:r>
            <a:r>
              <a:rPr lang="de-DE" sz="2800" dirty="0"/>
              <a:t> </a:t>
            </a:r>
            <a:r>
              <a:rPr lang="de-DE" sz="2800" dirty="0" err="1"/>
              <a:t>seconds</a:t>
            </a:r>
            <a:r>
              <a:rPr lang="de-DE" sz="2800" dirty="0"/>
              <a:t>.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everything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fine</a:t>
            </a:r>
            <a:r>
              <a:rPr lang="de-DE" sz="2800" dirty="0"/>
              <a:t>, </a:t>
            </a:r>
            <a:r>
              <a:rPr lang="de-DE" sz="2800" dirty="0" err="1"/>
              <a:t>you</a:t>
            </a:r>
            <a:r>
              <a:rPr lang="de-DE" sz="2800" dirty="0"/>
              <a:t> will </a:t>
            </a:r>
            <a:r>
              <a:rPr lang="de-DE" sz="2800" dirty="0" err="1"/>
              <a:t>have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pull off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tip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tongue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a </a:t>
            </a:r>
            <a:r>
              <a:rPr lang="de-DE" sz="2800" dirty="0" err="1"/>
              <a:t>little</a:t>
            </a:r>
            <a:r>
              <a:rPr lang="de-DE" sz="2800" dirty="0"/>
              <a:t> </a:t>
            </a:r>
            <a:r>
              <a:rPr lang="de-DE" sz="2800" dirty="0" err="1"/>
              <a:t>pop</a:t>
            </a:r>
            <a:r>
              <a:rPr lang="de-DE" sz="2800" dirty="0"/>
              <a:t>, </a:t>
            </a:r>
            <a:r>
              <a:rPr lang="de-DE" sz="2800" dirty="0" err="1"/>
              <a:t>because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held</a:t>
            </a:r>
            <a:r>
              <a:rPr lang="de-DE" sz="2800" dirty="0"/>
              <a:t> on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low</a:t>
            </a:r>
            <a:r>
              <a:rPr lang="de-DE" sz="2800" dirty="0"/>
              <a:t> </a:t>
            </a:r>
            <a:r>
              <a:rPr lang="de-DE" sz="2800" dirty="0" err="1"/>
              <a:t>pressure</a:t>
            </a:r>
            <a:r>
              <a:rPr lang="de-DE" sz="2800" dirty="0"/>
              <a:t> </a:t>
            </a:r>
            <a:r>
              <a:rPr lang="de-DE" sz="2800" dirty="0" err="1"/>
              <a:t>within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tube</a:t>
            </a:r>
            <a:r>
              <a:rPr lang="de-DE" sz="2800" dirty="0"/>
              <a:t>.</a:t>
            </a:r>
          </a:p>
          <a:p>
            <a:r>
              <a:rPr lang="de-DE" sz="2800" dirty="0"/>
              <a:t>Do </a:t>
            </a:r>
            <a:r>
              <a:rPr lang="de-DE" sz="2800" dirty="0" err="1"/>
              <a:t>the</a:t>
            </a:r>
            <a:r>
              <a:rPr lang="de-DE" sz="2800" dirty="0"/>
              <a:t> same </a:t>
            </a:r>
            <a:r>
              <a:rPr lang="de-DE" sz="2800" dirty="0" err="1"/>
              <a:t>test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Braunschweiger probe,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silicon</a:t>
            </a:r>
            <a:r>
              <a:rPr lang="de-DE" sz="2800" dirty="0"/>
              <a:t> </a:t>
            </a:r>
            <a:r>
              <a:rPr lang="de-DE" sz="2800" dirty="0" err="1"/>
              <a:t>rubber</a:t>
            </a:r>
            <a:r>
              <a:rPr lang="de-DE" sz="2800" dirty="0"/>
              <a:t> and </a:t>
            </a:r>
            <a:r>
              <a:rPr lang="de-DE" sz="2800" dirty="0" err="1"/>
              <a:t>whatever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part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system</a:t>
            </a:r>
            <a:r>
              <a:rPr lang="de-DE" sz="2800" dirty="0"/>
              <a:t>. </a:t>
            </a:r>
          </a:p>
          <a:p>
            <a:r>
              <a:rPr lang="de-DE" sz="2800" dirty="0"/>
              <a:t>Bye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way</a:t>
            </a:r>
            <a:r>
              <a:rPr lang="de-DE" sz="2800" dirty="0"/>
              <a:t>: Never </a:t>
            </a:r>
            <a:r>
              <a:rPr lang="de-DE" sz="2800" u="sng" dirty="0" err="1"/>
              <a:t>blow</a:t>
            </a:r>
            <a:r>
              <a:rPr lang="de-DE" sz="2800" dirty="0"/>
              <a:t> </a:t>
            </a:r>
            <a:r>
              <a:rPr lang="de-DE" sz="2800" dirty="0" err="1"/>
              <a:t>into</a:t>
            </a:r>
            <a:r>
              <a:rPr lang="de-DE" sz="2800" dirty="0"/>
              <a:t> </a:t>
            </a:r>
            <a:r>
              <a:rPr lang="de-DE" sz="2800" dirty="0" err="1"/>
              <a:t>any</a:t>
            </a:r>
            <a:r>
              <a:rPr lang="de-DE" sz="2800" dirty="0"/>
              <a:t> </a:t>
            </a:r>
            <a:r>
              <a:rPr lang="de-DE" sz="2800" dirty="0" err="1"/>
              <a:t>device</a:t>
            </a:r>
            <a:r>
              <a:rPr lang="de-DE" sz="2800" dirty="0"/>
              <a:t>!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don´t</a:t>
            </a:r>
            <a:r>
              <a:rPr lang="de-DE" sz="2800" dirty="0"/>
              <a:t> </a:t>
            </a:r>
            <a:r>
              <a:rPr lang="de-DE" sz="2800" dirty="0" err="1"/>
              <a:t>want</a:t>
            </a:r>
            <a:r>
              <a:rPr lang="de-DE" sz="2800" dirty="0"/>
              <a:t> </a:t>
            </a:r>
            <a:r>
              <a:rPr lang="de-DE" sz="2800" dirty="0" err="1"/>
              <a:t>anything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remain</a:t>
            </a:r>
            <a:r>
              <a:rPr lang="de-DE" sz="2800" dirty="0"/>
              <a:t> in </a:t>
            </a:r>
            <a:r>
              <a:rPr lang="de-DE" sz="2800" dirty="0" err="1"/>
              <a:t>there</a:t>
            </a:r>
            <a:r>
              <a:rPr lang="de-DE" sz="2800" dirty="0"/>
              <a:t> and </a:t>
            </a:r>
            <a:r>
              <a:rPr lang="de-DE" sz="2800" dirty="0" err="1"/>
              <a:t>cause</a:t>
            </a:r>
            <a:r>
              <a:rPr lang="de-DE" sz="2800" dirty="0"/>
              <a:t> </a:t>
            </a:r>
            <a:r>
              <a:rPr lang="de-DE" sz="2800" dirty="0" err="1"/>
              <a:t>trouble</a:t>
            </a:r>
            <a:r>
              <a:rPr lang="de-DE" sz="2800" dirty="0"/>
              <a:t> </a:t>
            </a:r>
            <a:r>
              <a:rPr lang="de-DE" sz="2800" dirty="0" err="1"/>
              <a:t>sooner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later</a:t>
            </a:r>
            <a:r>
              <a:rPr lang="de-DE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78495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12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10.5 FAQs: </a:t>
            </a:r>
            <a:r>
              <a:rPr lang="de-DE" sz="2800" dirty="0" err="1"/>
              <a:t>How</a:t>
            </a:r>
            <a:r>
              <a:rPr lang="de-DE" sz="2800" dirty="0"/>
              <a:t> will I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r>
              <a:rPr lang="de-DE" sz="2800" dirty="0"/>
              <a:t> TEK-Vario </a:t>
            </a:r>
            <a:r>
              <a:rPr lang="de-DE" sz="2800" dirty="0" err="1"/>
              <a:t>works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supposed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340768"/>
            <a:ext cx="1051559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2) – 4)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compensation</a:t>
            </a:r>
            <a:r>
              <a:rPr lang="de-DE" sz="2800" dirty="0"/>
              <a:t> okay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not?</a:t>
            </a:r>
          </a:p>
          <a:p>
            <a:endParaRPr lang="de-DE" sz="2800" dirty="0"/>
          </a:p>
          <a:p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start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, </a:t>
            </a:r>
            <a:r>
              <a:rPr lang="de-DE" sz="2800" dirty="0" err="1"/>
              <a:t>let´s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a </a:t>
            </a:r>
            <a:r>
              <a:rPr lang="de-DE" sz="2800" dirty="0" err="1"/>
              <a:t>look</a:t>
            </a:r>
            <a:r>
              <a:rPr lang="de-DE" sz="2800" dirty="0"/>
              <a:t> at a </a:t>
            </a:r>
            <a:r>
              <a:rPr lang="de-DE" sz="2800" dirty="0" err="1"/>
              <a:t>graph</a:t>
            </a:r>
            <a:r>
              <a:rPr lang="de-DE" sz="2800" dirty="0"/>
              <a:t> </a:t>
            </a:r>
            <a:r>
              <a:rPr lang="de-DE" sz="2800" dirty="0" err="1"/>
              <a:t>once</a:t>
            </a:r>
            <a:r>
              <a:rPr lang="de-DE" sz="2800" dirty="0"/>
              <a:t> </a:t>
            </a:r>
            <a:r>
              <a:rPr lang="de-DE" sz="2800" dirty="0" err="1"/>
              <a:t>established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full</a:t>
            </a:r>
            <a:r>
              <a:rPr lang="de-DE" sz="2800" dirty="0"/>
              <a:t>-size </a:t>
            </a:r>
            <a:r>
              <a:rPr lang="de-DE" sz="2800" dirty="0" err="1"/>
              <a:t>gliders</a:t>
            </a:r>
            <a:r>
              <a:rPr lang="de-DE" sz="2800" dirty="0"/>
              <a:t> and </a:t>
            </a:r>
            <a:r>
              <a:rPr lang="de-DE" sz="2800" dirty="0" err="1"/>
              <a:t>learn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77691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feld 19">
            <a:extLst>
              <a:ext uri="{FF2B5EF4-FFF2-40B4-BE49-F238E27FC236}">
                <a16:creationId xmlns:a16="http://schemas.microsoft.com/office/drawing/2014/main" id="{7669C130-1899-4BFE-828B-0FFA95772E35}"/>
              </a:ext>
            </a:extLst>
          </p:cNvPr>
          <p:cNvSpPr txBox="1"/>
          <p:nvPr/>
        </p:nvSpPr>
        <p:spPr>
          <a:xfrm>
            <a:off x="1055440" y="7455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flight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path</a:t>
            </a:r>
            <a:endParaRPr lang="de-DE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AB4AF99F-E42D-43EB-8D6A-63F9B50D9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624" y="44624"/>
            <a:ext cx="6815176" cy="6858000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sz="280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13</a:t>
            </a:fld>
            <a:endParaRPr lang="de-DE" dirty="0"/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4BF59F60-2785-49F7-9837-DCE6761D1467}"/>
              </a:ext>
            </a:extLst>
          </p:cNvPr>
          <p:cNvCxnSpPr>
            <a:cxnSpLocks/>
          </p:cNvCxnSpPr>
          <p:nvPr/>
        </p:nvCxnSpPr>
        <p:spPr>
          <a:xfrm>
            <a:off x="2758232" y="1052736"/>
            <a:ext cx="360040" cy="0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FD3F5EA-635E-4AD2-A47C-96B5ED3B77E0}"/>
              </a:ext>
            </a:extLst>
          </p:cNvPr>
          <p:cNvCxnSpPr>
            <a:cxnSpLocks/>
          </p:cNvCxnSpPr>
          <p:nvPr/>
        </p:nvCxnSpPr>
        <p:spPr>
          <a:xfrm>
            <a:off x="4004358" y="1340768"/>
            <a:ext cx="288032" cy="216024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A6649BE1-80E3-4F1D-9FD7-B2979F39D1E1}"/>
              </a:ext>
            </a:extLst>
          </p:cNvPr>
          <p:cNvCxnSpPr>
            <a:cxnSpLocks/>
          </p:cNvCxnSpPr>
          <p:nvPr/>
        </p:nvCxnSpPr>
        <p:spPr>
          <a:xfrm rot="180000">
            <a:off x="5091460" y="2191135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24E866E4-9200-4E7E-BDBF-43175C2BBE2E}"/>
              </a:ext>
            </a:extLst>
          </p:cNvPr>
          <p:cNvCxnSpPr/>
          <p:nvPr/>
        </p:nvCxnSpPr>
        <p:spPr>
          <a:xfrm>
            <a:off x="1199456" y="692696"/>
            <a:ext cx="8196728" cy="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C3CD778A-FA87-4A14-9579-49927E01B878}"/>
              </a:ext>
            </a:extLst>
          </p:cNvPr>
          <p:cNvCxnSpPr>
            <a:cxnSpLocks/>
          </p:cNvCxnSpPr>
          <p:nvPr/>
        </p:nvCxnSpPr>
        <p:spPr>
          <a:xfrm rot="-1320000">
            <a:off x="6095717" y="2500334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7F14C8EA-E59B-450F-B927-2ECBE0FA039C}"/>
              </a:ext>
            </a:extLst>
          </p:cNvPr>
          <p:cNvCxnSpPr>
            <a:cxnSpLocks/>
          </p:cNvCxnSpPr>
          <p:nvPr/>
        </p:nvCxnSpPr>
        <p:spPr>
          <a:xfrm rot="-3480000">
            <a:off x="7264616" y="2144839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EA3D77C4-B8F6-4FA4-9D79-316BEB533F3F}"/>
              </a:ext>
            </a:extLst>
          </p:cNvPr>
          <p:cNvCxnSpPr>
            <a:cxnSpLocks/>
          </p:cNvCxnSpPr>
          <p:nvPr/>
        </p:nvCxnSpPr>
        <p:spPr>
          <a:xfrm rot="-2160000">
            <a:off x="8466583" y="1624708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8484E2B5-FAF5-4320-8878-806A91185D21}"/>
              </a:ext>
            </a:extLst>
          </p:cNvPr>
          <p:cNvSpPr txBox="1"/>
          <p:nvPr/>
        </p:nvSpPr>
        <p:spPr>
          <a:xfrm>
            <a:off x="9336360" y="725116"/>
            <a:ext cx="197137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Obviously</a:t>
            </a:r>
            <a:r>
              <a:rPr lang="de-DE" sz="2800" dirty="0"/>
              <a:t>, </a:t>
            </a:r>
          </a:p>
          <a:p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a </a:t>
            </a:r>
            <a:r>
              <a:rPr lang="de-DE" sz="2800" dirty="0" err="1"/>
              <a:t>good</a:t>
            </a:r>
            <a:endParaRPr lang="de-DE" sz="2800" dirty="0"/>
          </a:p>
          <a:p>
            <a:r>
              <a:rPr lang="de-DE" sz="2800" dirty="0" err="1"/>
              <a:t>idea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keep</a:t>
            </a:r>
            <a:endParaRPr lang="de-DE" sz="2800" dirty="0"/>
          </a:p>
          <a:p>
            <a:r>
              <a:rPr lang="de-DE" sz="2800" dirty="0">
                <a:solidFill>
                  <a:schemeClr val="accent4">
                    <a:lumMod val="75000"/>
                  </a:schemeClr>
                </a:solidFill>
              </a:rPr>
              <a:t>g-</a:t>
            </a:r>
            <a:r>
              <a:rPr lang="de-DE" sz="2800" dirty="0" err="1">
                <a:solidFill>
                  <a:schemeClr val="accent4">
                    <a:lumMod val="75000"/>
                  </a:schemeClr>
                </a:solidFill>
              </a:rPr>
              <a:t>force</a:t>
            </a:r>
            <a:r>
              <a:rPr lang="de-DE" sz="2800" dirty="0"/>
              <a:t> </a:t>
            </a:r>
            <a:r>
              <a:rPr lang="de-DE" sz="2800" dirty="0" err="1"/>
              <a:t>low</a:t>
            </a:r>
            <a:endParaRPr lang="de-DE" sz="2800" dirty="0"/>
          </a:p>
          <a:p>
            <a:r>
              <a:rPr lang="de-DE" sz="2800" dirty="0" err="1"/>
              <a:t>during</a:t>
            </a:r>
            <a:r>
              <a:rPr lang="de-DE" sz="2800" dirty="0"/>
              <a:t> a</a:t>
            </a:r>
          </a:p>
          <a:p>
            <a:r>
              <a:rPr lang="de-DE" sz="2800" dirty="0" err="1"/>
              <a:t>test</a:t>
            </a:r>
            <a:r>
              <a:rPr lang="de-DE" sz="2800" dirty="0"/>
              <a:t> </a:t>
            </a:r>
            <a:r>
              <a:rPr lang="de-DE" sz="2800" dirty="0" err="1"/>
              <a:t>flight</a:t>
            </a:r>
            <a:r>
              <a:rPr lang="de-DE" sz="2800" dirty="0"/>
              <a:t>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6A09597-DD65-42F5-ACAB-78B04997F671}"/>
              </a:ext>
            </a:extLst>
          </p:cNvPr>
          <p:cNvSpPr txBox="1"/>
          <p:nvPr/>
        </p:nvSpPr>
        <p:spPr>
          <a:xfrm>
            <a:off x="9336360" y="3356992"/>
            <a:ext cx="2538259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So </a:t>
            </a:r>
            <a:r>
              <a:rPr lang="de-DE" sz="2800" dirty="0" err="1"/>
              <a:t>please</a:t>
            </a:r>
            <a:r>
              <a:rPr lang="de-DE" sz="2800" dirty="0"/>
              <a:t> </a:t>
            </a:r>
            <a:r>
              <a:rPr lang="de-DE" sz="2800" dirty="0" err="1"/>
              <a:t>fly</a:t>
            </a:r>
            <a:r>
              <a:rPr lang="de-DE" sz="2800" dirty="0"/>
              <a:t> in </a:t>
            </a:r>
          </a:p>
          <a:p>
            <a:r>
              <a:rPr lang="de-DE" sz="2800" dirty="0" err="1"/>
              <a:t>calm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 and </a:t>
            </a:r>
            <a:r>
              <a:rPr lang="de-DE" sz="2800" dirty="0" err="1"/>
              <a:t>try</a:t>
            </a:r>
            <a:r>
              <a:rPr lang="de-DE" sz="2800" dirty="0"/>
              <a:t> </a:t>
            </a:r>
          </a:p>
          <a:p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descend</a:t>
            </a:r>
            <a:r>
              <a:rPr lang="de-DE" sz="2800" dirty="0"/>
              <a:t> and</a:t>
            </a:r>
          </a:p>
          <a:p>
            <a:r>
              <a:rPr lang="de-DE" sz="2800" dirty="0" err="1"/>
              <a:t>climb</a:t>
            </a:r>
            <a:r>
              <a:rPr lang="de-DE" sz="2800" dirty="0"/>
              <a:t> at an</a:t>
            </a:r>
          </a:p>
          <a:p>
            <a:r>
              <a:rPr lang="de-DE" sz="2800" dirty="0"/>
              <a:t>angle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endParaRPr lang="de-DE" sz="2800" dirty="0"/>
          </a:p>
          <a:p>
            <a:r>
              <a:rPr lang="de-DE" sz="2800" dirty="0"/>
              <a:t>20° - 25° </a:t>
            </a:r>
          </a:p>
          <a:p>
            <a:r>
              <a:rPr lang="de-DE" sz="2800" dirty="0"/>
              <a:t>maximum.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BBE5122B-B387-40D8-B070-87D2C3309A79}"/>
              </a:ext>
            </a:extLst>
          </p:cNvPr>
          <p:cNvSpPr txBox="1"/>
          <p:nvPr/>
        </p:nvSpPr>
        <p:spPr>
          <a:xfrm>
            <a:off x="0" y="5763303"/>
            <a:ext cx="3048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i="1" dirty="0"/>
              <a:t>Picture: Totalenergiekompensation</a:t>
            </a:r>
          </a:p>
          <a:p>
            <a:r>
              <a:rPr lang="de-DE" sz="1600" i="1" dirty="0"/>
              <a:t> von Variometern, p. 26, Volker </a:t>
            </a:r>
            <a:r>
              <a:rPr lang="de-DE" sz="1600" i="1" dirty="0" err="1"/>
              <a:t>Cseke</a:t>
            </a:r>
            <a:r>
              <a:rPr lang="de-DE" sz="1600" i="1" dirty="0"/>
              <a:t>, Hannover 1986 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434C70D-2A45-44B3-B737-4521DB80A088}"/>
              </a:ext>
            </a:extLst>
          </p:cNvPr>
          <p:cNvSpPr txBox="1"/>
          <p:nvPr/>
        </p:nvSpPr>
        <p:spPr>
          <a:xfrm>
            <a:off x="1097380" y="22232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accent4">
                    <a:lumMod val="75000"/>
                  </a:schemeClr>
                </a:solidFill>
              </a:rPr>
              <a:t>g-</a:t>
            </a:r>
            <a:r>
              <a:rPr lang="de-DE" sz="2800" dirty="0" err="1">
                <a:solidFill>
                  <a:schemeClr val="accent4">
                    <a:lumMod val="75000"/>
                  </a:schemeClr>
                </a:solidFill>
              </a:rPr>
              <a:t>force</a:t>
            </a:r>
            <a:endParaRPr lang="de-DE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52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5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rafik 35">
            <a:extLst>
              <a:ext uri="{FF2B5EF4-FFF2-40B4-BE49-F238E27FC236}">
                <a16:creationId xmlns:a16="http://schemas.microsoft.com/office/drawing/2014/main" id="{AE783027-57CE-4DA7-B4CC-CDD9F34865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624" y="44624"/>
            <a:ext cx="6815176" cy="6858000"/>
          </a:xfrm>
          <a:prstGeom prst="rect">
            <a:avLst/>
          </a:prstGeom>
        </p:spPr>
      </p:pic>
      <p:sp>
        <p:nvSpPr>
          <p:cNvPr id="35" name="Textfeld 34">
            <a:extLst>
              <a:ext uri="{FF2B5EF4-FFF2-40B4-BE49-F238E27FC236}">
                <a16:creationId xmlns:a16="http://schemas.microsoft.com/office/drawing/2014/main" id="{FA7864DE-6CE6-41CF-823D-0A052950878F}"/>
              </a:ext>
            </a:extLst>
          </p:cNvPr>
          <p:cNvSpPr txBox="1"/>
          <p:nvPr/>
        </p:nvSpPr>
        <p:spPr>
          <a:xfrm>
            <a:off x="9535734" y="3068960"/>
            <a:ext cx="264707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and a slow </a:t>
            </a:r>
            <a:r>
              <a:rPr lang="de-DE" sz="2800" dirty="0" err="1"/>
              <a:t>climb</a:t>
            </a:r>
            <a:endParaRPr lang="de-DE" sz="2800" dirty="0"/>
          </a:p>
          <a:p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long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endParaRPr lang="de-DE" sz="2800" dirty="0"/>
          </a:p>
          <a:p>
            <a:r>
              <a:rPr lang="de-DE" sz="2800" dirty="0" err="1"/>
              <a:t>decreases</a:t>
            </a:r>
            <a:endParaRPr lang="de-DE" sz="28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sz="280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14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A1C72EF-4D36-4E8E-A46D-777934E6F224}"/>
              </a:ext>
            </a:extLst>
          </p:cNvPr>
          <p:cNvSpPr txBox="1"/>
          <p:nvPr/>
        </p:nvSpPr>
        <p:spPr>
          <a:xfrm>
            <a:off x="1055440" y="7455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flight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path</a:t>
            </a:r>
            <a:endParaRPr lang="de-DE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4BF59F60-2785-49F7-9837-DCE6761D1467}"/>
              </a:ext>
            </a:extLst>
          </p:cNvPr>
          <p:cNvCxnSpPr>
            <a:cxnSpLocks/>
          </p:cNvCxnSpPr>
          <p:nvPr/>
        </p:nvCxnSpPr>
        <p:spPr>
          <a:xfrm>
            <a:off x="2753352" y="1052736"/>
            <a:ext cx="360040" cy="0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FD3F5EA-635E-4AD2-A47C-96B5ED3B77E0}"/>
              </a:ext>
            </a:extLst>
          </p:cNvPr>
          <p:cNvCxnSpPr>
            <a:cxnSpLocks/>
          </p:cNvCxnSpPr>
          <p:nvPr/>
        </p:nvCxnSpPr>
        <p:spPr>
          <a:xfrm>
            <a:off x="4007768" y="1340768"/>
            <a:ext cx="288032" cy="216024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A6649BE1-80E3-4F1D-9FD7-B2979F39D1E1}"/>
              </a:ext>
            </a:extLst>
          </p:cNvPr>
          <p:cNvCxnSpPr>
            <a:cxnSpLocks/>
          </p:cNvCxnSpPr>
          <p:nvPr/>
        </p:nvCxnSpPr>
        <p:spPr>
          <a:xfrm rot="180000">
            <a:off x="5091460" y="2180493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0E5A0DCF-9476-44A8-B412-9F4E5237444A}"/>
              </a:ext>
            </a:extLst>
          </p:cNvPr>
          <p:cNvSpPr txBox="1"/>
          <p:nvPr/>
        </p:nvSpPr>
        <p:spPr>
          <a:xfrm>
            <a:off x="1097380" y="22232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accent4">
                    <a:lumMod val="75000"/>
                  </a:schemeClr>
                </a:solidFill>
              </a:rPr>
              <a:t>g-</a:t>
            </a:r>
            <a:r>
              <a:rPr lang="de-DE" sz="2800" dirty="0" err="1">
                <a:solidFill>
                  <a:schemeClr val="accent4">
                    <a:lumMod val="75000"/>
                  </a:schemeClr>
                </a:solidFill>
              </a:rPr>
              <a:t>force</a:t>
            </a:r>
            <a:endParaRPr lang="de-DE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24E866E4-9200-4E7E-BDBF-43175C2BBE2E}"/>
              </a:ext>
            </a:extLst>
          </p:cNvPr>
          <p:cNvCxnSpPr/>
          <p:nvPr/>
        </p:nvCxnSpPr>
        <p:spPr>
          <a:xfrm>
            <a:off x="1199456" y="692696"/>
            <a:ext cx="8196728" cy="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C3CD778A-FA87-4A14-9579-49927E01B878}"/>
              </a:ext>
            </a:extLst>
          </p:cNvPr>
          <p:cNvCxnSpPr>
            <a:cxnSpLocks/>
          </p:cNvCxnSpPr>
          <p:nvPr/>
        </p:nvCxnSpPr>
        <p:spPr>
          <a:xfrm rot="-1320000">
            <a:off x="6095717" y="2500334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7F14C8EA-E59B-450F-B927-2ECBE0FA039C}"/>
              </a:ext>
            </a:extLst>
          </p:cNvPr>
          <p:cNvCxnSpPr>
            <a:cxnSpLocks/>
          </p:cNvCxnSpPr>
          <p:nvPr/>
        </p:nvCxnSpPr>
        <p:spPr>
          <a:xfrm rot="-3480000">
            <a:off x="7264616" y="2149131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EA3D77C4-B8F6-4FA4-9D79-316BEB533F3F}"/>
              </a:ext>
            </a:extLst>
          </p:cNvPr>
          <p:cNvCxnSpPr>
            <a:cxnSpLocks/>
          </p:cNvCxnSpPr>
          <p:nvPr/>
        </p:nvCxnSpPr>
        <p:spPr>
          <a:xfrm rot="-2160000">
            <a:off x="8466583" y="1636820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8484E2B5-FAF5-4320-8878-806A91185D21}"/>
              </a:ext>
            </a:extLst>
          </p:cNvPr>
          <p:cNvSpPr txBox="1"/>
          <p:nvPr/>
        </p:nvSpPr>
        <p:spPr>
          <a:xfrm>
            <a:off x="9480376" y="522831"/>
            <a:ext cx="275460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00B050"/>
                </a:solidFill>
              </a:rPr>
              <a:t>If</a:t>
            </a:r>
            <a:r>
              <a:rPr lang="de-DE" sz="2800" dirty="0">
                <a:solidFill>
                  <a:srgbClr val="00B050"/>
                </a:solidFill>
              </a:rPr>
              <a:t> </a:t>
            </a:r>
            <a:r>
              <a:rPr lang="de-DE" sz="2800" dirty="0" err="1">
                <a:solidFill>
                  <a:srgbClr val="00B050"/>
                </a:solidFill>
              </a:rPr>
              <a:t>compensating</a:t>
            </a:r>
            <a:endParaRPr lang="de-DE" sz="2800" dirty="0">
              <a:solidFill>
                <a:srgbClr val="00B050"/>
              </a:solidFill>
            </a:endParaRPr>
          </a:p>
          <a:p>
            <a:r>
              <a:rPr lang="de-DE" sz="2800" dirty="0" err="1">
                <a:solidFill>
                  <a:srgbClr val="00B050"/>
                </a:solidFill>
              </a:rPr>
              <a:t>well</a:t>
            </a:r>
            <a:r>
              <a:rPr lang="de-DE" sz="2800" dirty="0"/>
              <a:t>, </a:t>
            </a:r>
            <a:r>
              <a:rPr lang="de-DE" sz="2800" dirty="0" err="1"/>
              <a:t>your</a:t>
            </a:r>
            <a:r>
              <a:rPr lang="de-DE" sz="2800" dirty="0"/>
              <a:t> TEK-</a:t>
            </a:r>
          </a:p>
          <a:p>
            <a:r>
              <a:rPr lang="de-DE" sz="2800" dirty="0"/>
              <a:t>Vario will </a:t>
            </a:r>
            <a:r>
              <a:rPr lang="de-DE" sz="2800" dirty="0" err="1"/>
              <a:t>indicate</a:t>
            </a:r>
            <a:endParaRPr lang="de-DE" sz="2800" dirty="0"/>
          </a:p>
          <a:p>
            <a:r>
              <a:rPr lang="de-DE" sz="2800" dirty="0"/>
              <a:t>a slow sink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</a:p>
          <a:p>
            <a:r>
              <a:rPr lang="de-DE" sz="2800" dirty="0" err="1"/>
              <a:t>long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endParaRPr lang="de-DE" sz="2800" dirty="0"/>
          </a:p>
          <a:p>
            <a:r>
              <a:rPr lang="de-DE" sz="2800" dirty="0" err="1"/>
              <a:t>increases</a:t>
            </a:r>
            <a:endParaRPr lang="de-DE" sz="28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E167BD9-CDAB-4E5D-9C85-41E034E0EDB8}"/>
              </a:ext>
            </a:extLst>
          </p:cNvPr>
          <p:cNvSpPr txBox="1"/>
          <p:nvPr/>
        </p:nvSpPr>
        <p:spPr>
          <a:xfrm>
            <a:off x="839696" y="3789040"/>
            <a:ext cx="2259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solidFill>
                  <a:srgbClr val="00B050"/>
                </a:solidFill>
              </a:rPr>
              <a:t> 1 = </a:t>
            </a:r>
            <a:r>
              <a:rPr lang="de-DE" sz="2800" dirty="0" err="1">
                <a:solidFill>
                  <a:srgbClr val="00B050"/>
                </a:solidFill>
              </a:rPr>
              <a:t>good</a:t>
            </a:r>
            <a:r>
              <a:rPr lang="de-DE" sz="2800" dirty="0">
                <a:solidFill>
                  <a:srgbClr val="00B050"/>
                </a:solidFill>
              </a:rPr>
              <a:t> </a:t>
            </a:r>
            <a:r>
              <a:rPr lang="de-DE" sz="2800" dirty="0" err="1">
                <a:solidFill>
                  <a:srgbClr val="00B050"/>
                </a:solidFill>
              </a:rPr>
              <a:t>compensation</a:t>
            </a:r>
            <a:endParaRPr lang="de-DE" sz="2800" dirty="0">
              <a:solidFill>
                <a:srgbClr val="00B050"/>
              </a:solidFill>
            </a:endParaRPr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0E8914D0-C56C-4CBA-93FF-F9C8F7473661}"/>
              </a:ext>
            </a:extLst>
          </p:cNvPr>
          <p:cNvCxnSpPr>
            <a:cxnSpLocks/>
          </p:cNvCxnSpPr>
          <p:nvPr/>
        </p:nvCxnSpPr>
        <p:spPr>
          <a:xfrm>
            <a:off x="3098744" y="4302831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981B47A7-8438-4643-8BF7-1562BF28DFB8}"/>
              </a:ext>
            </a:extLst>
          </p:cNvPr>
          <p:cNvCxnSpPr>
            <a:cxnSpLocks/>
          </p:cNvCxnSpPr>
          <p:nvPr/>
        </p:nvCxnSpPr>
        <p:spPr>
          <a:xfrm rot="1500000">
            <a:off x="4655840" y="4667955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F3B5811E-B00B-462D-AA92-9FE1BEBCE513}"/>
              </a:ext>
            </a:extLst>
          </p:cNvPr>
          <p:cNvCxnSpPr>
            <a:cxnSpLocks/>
          </p:cNvCxnSpPr>
          <p:nvPr/>
        </p:nvCxnSpPr>
        <p:spPr>
          <a:xfrm rot="1020000">
            <a:off x="5575077" y="5086079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3798F199-2F0C-4442-BD98-628A3CF3E0BB}"/>
              </a:ext>
            </a:extLst>
          </p:cNvPr>
          <p:cNvCxnSpPr>
            <a:cxnSpLocks/>
          </p:cNvCxnSpPr>
          <p:nvPr/>
        </p:nvCxnSpPr>
        <p:spPr>
          <a:xfrm rot="-1200000">
            <a:off x="6918950" y="4990174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C853F61F-8334-4771-938C-FD2596200014}"/>
              </a:ext>
            </a:extLst>
          </p:cNvPr>
          <p:cNvCxnSpPr>
            <a:cxnSpLocks/>
          </p:cNvCxnSpPr>
          <p:nvPr/>
        </p:nvCxnSpPr>
        <p:spPr>
          <a:xfrm rot="-1080000">
            <a:off x="8245383" y="4433027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CA632C95-DE5E-416E-96CB-6BCB704386F8}"/>
              </a:ext>
            </a:extLst>
          </p:cNvPr>
          <p:cNvSpPr txBox="1"/>
          <p:nvPr/>
        </p:nvSpPr>
        <p:spPr>
          <a:xfrm>
            <a:off x="9526800" y="4422591"/>
            <a:ext cx="242262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and </a:t>
            </a:r>
            <a:r>
              <a:rPr lang="de-DE" sz="2800" dirty="0" err="1"/>
              <a:t>indicate</a:t>
            </a:r>
            <a:r>
              <a:rPr lang="de-DE" sz="2800" dirty="0"/>
              <a:t> </a:t>
            </a:r>
          </a:p>
          <a:p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loss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</a:p>
          <a:p>
            <a:r>
              <a:rPr lang="de-DE" sz="2800" dirty="0" err="1"/>
              <a:t>height</a:t>
            </a:r>
            <a:r>
              <a:rPr lang="de-DE" sz="2800" dirty="0"/>
              <a:t> </a:t>
            </a:r>
            <a:r>
              <a:rPr lang="de-DE" sz="2800" dirty="0" err="1"/>
              <a:t>caused</a:t>
            </a:r>
            <a:endParaRPr lang="de-DE" sz="2800" dirty="0"/>
          </a:p>
          <a:p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endParaRPr lang="de-DE" sz="2800" dirty="0"/>
          </a:p>
          <a:p>
            <a:r>
              <a:rPr lang="de-DE" sz="2800" dirty="0" err="1"/>
              <a:t>maneuver</a:t>
            </a:r>
            <a:r>
              <a:rPr lang="de-DE" sz="2800" dirty="0"/>
              <a:t>.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57382E4-44F9-4587-9AA7-A399A8E3355B}"/>
              </a:ext>
            </a:extLst>
          </p:cNvPr>
          <p:cNvSpPr/>
          <p:nvPr/>
        </p:nvSpPr>
        <p:spPr>
          <a:xfrm>
            <a:off x="3458784" y="908720"/>
            <a:ext cx="1193972" cy="3888432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F3D638CA-9DC8-4C89-9C93-04BD436304D3}"/>
              </a:ext>
            </a:extLst>
          </p:cNvPr>
          <p:cNvSpPr/>
          <p:nvPr/>
        </p:nvSpPr>
        <p:spPr>
          <a:xfrm>
            <a:off x="9552384" y="1916832"/>
            <a:ext cx="2520280" cy="1191998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F12088D1-9B54-4F52-A87F-91C8E6AAAECC}"/>
              </a:ext>
            </a:extLst>
          </p:cNvPr>
          <p:cNvSpPr/>
          <p:nvPr/>
        </p:nvSpPr>
        <p:spPr>
          <a:xfrm>
            <a:off x="6756738" y="908720"/>
            <a:ext cx="1193972" cy="4320479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6DF4BCFC-A595-4CB9-9723-86097A9F332E}"/>
              </a:ext>
            </a:extLst>
          </p:cNvPr>
          <p:cNvSpPr/>
          <p:nvPr/>
        </p:nvSpPr>
        <p:spPr>
          <a:xfrm>
            <a:off x="9552384" y="3173287"/>
            <a:ext cx="2520280" cy="1191998"/>
          </a:xfrm>
          <a:prstGeom prst="rect">
            <a:avLst/>
          </a:prstGeom>
          <a:noFill/>
          <a:ln w="285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82DA6945-1B1B-41D1-B995-9B463526A572}"/>
              </a:ext>
            </a:extLst>
          </p:cNvPr>
          <p:cNvSpPr txBox="1"/>
          <p:nvPr/>
        </p:nvSpPr>
        <p:spPr>
          <a:xfrm>
            <a:off x="0" y="5763303"/>
            <a:ext cx="3048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i="1" dirty="0"/>
              <a:t>Picture: Totalenergiekompensation</a:t>
            </a:r>
          </a:p>
          <a:p>
            <a:r>
              <a:rPr lang="de-DE" sz="1600" i="1" dirty="0"/>
              <a:t> von Variometern, p. 26, Volker </a:t>
            </a:r>
            <a:r>
              <a:rPr lang="de-DE" sz="1600" i="1" dirty="0" err="1"/>
              <a:t>Cseke</a:t>
            </a:r>
            <a:r>
              <a:rPr lang="de-DE" sz="1600" i="1" dirty="0"/>
              <a:t>, Hannover 1986 </a:t>
            </a:r>
          </a:p>
        </p:txBody>
      </p:sp>
    </p:spTree>
    <p:extLst>
      <p:ext uri="{BB962C8B-B14F-4D97-AF65-F5344CB8AC3E}">
        <p14:creationId xmlns:p14="http://schemas.microsoft.com/office/powerpoint/2010/main" val="377168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8" grpId="0"/>
      <p:bldP spid="29" grpId="0"/>
      <p:bldP spid="3" grpId="0" animBg="1"/>
      <p:bldP spid="30" grpId="0" animBg="1"/>
      <p:bldP spid="31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rafik 29">
            <a:extLst>
              <a:ext uri="{FF2B5EF4-FFF2-40B4-BE49-F238E27FC236}">
                <a16:creationId xmlns:a16="http://schemas.microsoft.com/office/drawing/2014/main" id="{AD628505-357D-4885-91FF-2EF7D8809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624" y="44624"/>
            <a:ext cx="6815176" cy="6858000"/>
          </a:xfrm>
          <a:prstGeom prst="rect">
            <a:avLst/>
          </a:prstGeom>
        </p:spPr>
      </p:pic>
      <p:sp>
        <p:nvSpPr>
          <p:cNvPr id="41" name="Textfeld 40">
            <a:extLst>
              <a:ext uri="{FF2B5EF4-FFF2-40B4-BE49-F238E27FC236}">
                <a16:creationId xmlns:a16="http://schemas.microsoft.com/office/drawing/2014/main" id="{96BF1D70-D0FB-4BB7-BDD6-7FC22D315325}"/>
              </a:ext>
            </a:extLst>
          </p:cNvPr>
          <p:cNvSpPr txBox="1"/>
          <p:nvPr/>
        </p:nvSpPr>
        <p:spPr>
          <a:xfrm>
            <a:off x="9343343" y="2890940"/>
            <a:ext cx="24352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                </a:t>
            </a:r>
            <a:r>
              <a:rPr lang="de-DE" sz="2800" dirty="0" err="1"/>
              <a:t>during</a:t>
            </a:r>
            <a:endParaRPr lang="de-DE" sz="2800" dirty="0"/>
          </a:p>
          <a:p>
            <a:r>
              <a:rPr lang="de-DE" sz="2800" dirty="0" err="1"/>
              <a:t>speed</a:t>
            </a:r>
            <a:r>
              <a:rPr lang="de-DE" sz="2800" dirty="0"/>
              <a:t> </a:t>
            </a:r>
            <a:r>
              <a:rPr lang="de-DE" sz="2800" dirty="0" err="1"/>
              <a:t>change</a:t>
            </a:r>
            <a:r>
              <a:rPr lang="de-DE" sz="2800" dirty="0"/>
              <a:t>.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sz="280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6613" y="6356350"/>
            <a:ext cx="2743200" cy="365125"/>
          </a:xfrm>
        </p:spPr>
        <p:txBody>
          <a:bodyPr/>
          <a:lstStyle/>
          <a:p>
            <a:fld id="{F44E9EF7-D31C-4365-9088-79B42878EAD7}" type="slidenum">
              <a:rPr lang="de-DE" smtClean="0"/>
              <a:t>15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A1C72EF-4D36-4E8E-A46D-777934E6F224}"/>
              </a:ext>
            </a:extLst>
          </p:cNvPr>
          <p:cNvSpPr txBox="1"/>
          <p:nvPr/>
        </p:nvSpPr>
        <p:spPr>
          <a:xfrm>
            <a:off x="1055440" y="7455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flight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path</a:t>
            </a:r>
            <a:endParaRPr lang="de-DE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4BF59F60-2785-49F7-9837-DCE6761D1467}"/>
              </a:ext>
            </a:extLst>
          </p:cNvPr>
          <p:cNvCxnSpPr>
            <a:cxnSpLocks/>
          </p:cNvCxnSpPr>
          <p:nvPr/>
        </p:nvCxnSpPr>
        <p:spPr>
          <a:xfrm>
            <a:off x="2688412" y="1052736"/>
            <a:ext cx="360040" cy="0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FD3F5EA-635E-4AD2-A47C-96B5ED3B77E0}"/>
              </a:ext>
            </a:extLst>
          </p:cNvPr>
          <p:cNvCxnSpPr>
            <a:cxnSpLocks/>
          </p:cNvCxnSpPr>
          <p:nvPr/>
        </p:nvCxnSpPr>
        <p:spPr>
          <a:xfrm>
            <a:off x="4007768" y="1340768"/>
            <a:ext cx="288032" cy="216024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A6649BE1-80E3-4F1D-9FD7-B2979F39D1E1}"/>
              </a:ext>
            </a:extLst>
          </p:cNvPr>
          <p:cNvCxnSpPr>
            <a:cxnSpLocks/>
          </p:cNvCxnSpPr>
          <p:nvPr/>
        </p:nvCxnSpPr>
        <p:spPr>
          <a:xfrm rot="180000">
            <a:off x="5091460" y="2180493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0E5A0DCF-9476-44A8-B412-9F4E5237444A}"/>
              </a:ext>
            </a:extLst>
          </p:cNvPr>
          <p:cNvSpPr txBox="1"/>
          <p:nvPr/>
        </p:nvSpPr>
        <p:spPr>
          <a:xfrm>
            <a:off x="1097380" y="22232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accent4">
                    <a:lumMod val="75000"/>
                  </a:schemeClr>
                </a:solidFill>
              </a:rPr>
              <a:t>g-</a:t>
            </a:r>
            <a:r>
              <a:rPr lang="de-DE" sz="2800" dirty="0" err="1">
                <a:solidFill>
                  <a:schemeClr val="accent4">
                    <a:lumMod val="75000"/>
                  </a:schemeClr>
                </a:solidFill>
              </a:rPr>
              <a:t>force</a:t>
            </a:r>
            <a:endParaRPr lang="de-DE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24E866E4-9200-4E7E-BDBF-43175C2BBE2E}"/>
              </a:ext>
            </a:extLst>
          </p:cNvPr>
          <p:cNvCxnSpPr/>
          <p:nvPr/>
        </p:nvCxnSpPr>
        <p:spPr>
          <a:xfrm>
            <a:off x="1199456" y="692696"/>
            <a:ext cx="8196728" cy="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C3CD778A-FA87-4A14-9579-49927E01B878}"/>
              </a:ext>
            </a:extLst>
          </p:cNvPr>
          <p:cNvCxnSpPr>
            <a:cxnSpLocks/>
          </p:cNvCxnSpPr>
          <p:nvPr/>
        </p:nvCxnSpPr>
        <p:spPr>
          <a:xfrm rot="-1320000">
            <a:off x="6095717" y="2500334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7F14C8EA-E59B-450F-B927-2ECBE0FA039C}"/>
              </a:ext>
            </a:extLst>
          </p:cNvPr>
          <p:cNvCxnSpPr>
            <a:cxnSpLocks/>
          </p:cNvCxnSpPr>
          <p:nvPr/>
        </p:nvCxnSpPr>
        <p:spPr>
          <a:xfrm rot="-3480000">
            <a:off x="7264616" y="2149131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EA3D77C4-B8F6-4FA4-9D79-316BEB533F3F}"/>
              </a:ext>
            </a:extLst>
          </p:cNvPr>
          <p:cNvCxnSpPr>
            <a:cxnSpLocks/>
          </p:cNvCxnSpPr>
          <p:nvPr/>
        </p:nvCxnSpPr>
        <p:spPr>
          <a:xfrm rot="-2160000">
            <a:off x="8466583" y="1636820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8484E2B5-FAF5-4320-8878-806A91185D21}"/>
              </a:ext>
            </a:extLst>
          </p:cNvPr>
          <p:cNvSpPr txBox="1"/>
          <p:nvPr/>
        </p:nvSpPr>
        <p:spPr>
          <a:xfrm>
            <a:off x="9336360" y="831478"/>
            <a:ext cx="275460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FF00FF"/>
                </a:solidFill>
              </a:rPr>
              <a:t>If</a:t>
            </a:r>
            <a:r>
              <a:rPr lang="de-DE" sz="2800" dirty="0">
                <a:solidFill>
                  <a:srgbClr val="FF00FF"/>
                </a:solidFill>
              </a:rPr>
              <a:t> </a:t>
            </a:r>
            <a:r>
              <a:rPr lang="de-DE" sz="2800" dirty="0" err="1">
                <a:solidFill>
                  <a:srgbClr val="FF00FF"/>
                </a:solidFill>
              </a:rPr>
              <a:t>undercompen</a:t>
            </a:r>
            <a:r>
              <a:rPr lang="de-DE" sz="2800" dirty="0">
                <a:solidFill>
                  <a:srgbClr val="FF00FF"/>
                </a:solidFill>
              </a:rPr>
              <a:t>-</a:t>
            </a:r>
          </a:p>
          <a:p>
            <a:r>
              <a:rPr lang="de-DE" sz="2800" dirty="0" err="1">
                <a:solidFill>
                  <a:srgbClr val="FF00FF"/>
                </a:solidFill>
              </a:rPr>
              <a:t>sating</a:t>
            </a:r>
            <a:r>
              <a:rPr lang="de-DE" sz="2800" dirty="0"/>
              <a:t>, </a:t>
            </a:r>
            <a:r>
              <a:rPr lang="de-DE" sz="2800" dirty="0" err="1"/>
              <a:t>your</a:t>
            </a:r>
            <a:r>
              <a:rPr lang="de-DE" sz="2800" dirty="0"/>
              <a:t> TEK-</a:t>
            </a:r>
          </a:p>
          <a:p>
            <a:r>
              <a:rPr lang="de-DE" sz="2800" dirty="0"/>
              <a:t>Vario will </a:t>
            </a:r>
            <a:r>
              <a:rPr lang="de-DE" sz="2800" dirty="0" err="1"/>
              <a:t>indicate</a:t>
            </a:r>
            <a:endParaRPr lang="de-DE" sz="2800" dirty="0"/>
          </a:p>
          <a:p>
            <a:r>
              <a:rPr lang="de-DE" sz="2800" dirty="0"/>
              <a:t>a (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far</a:t>
            </a:r>
            <a:r>
              <a:rPr lang="de-DE" sz="2800" dirty="0"/>
              <a:t> </a:t>
            </a:r>
            <a:r>
              <a:rPr lang="de-DE" sz="2800" dirty="0" err="1"/>
              <a:t>more</a:t>
            </a:r>
            <a:r>
              <a:rPr lang="de-DE" sz="2800" dirty="0"/>
              <a:t>)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E167BD9-CDAB-4E5D-9C85-41E034E0EDB8}"/>
              </a:ext>
            </a:extLst>
          </p:cNvPr>
          <p:cNvSpPr txBox="1"/>
          <p:nvPr/>
        </p:nvSpPr>
        <p:spPr>
          <a:xfrm>
            <a:off x="551384" y="4556392"/>
            <a:ext cx="2547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solidFill>
                  <a:srgbClr val="FF00FF"/>
                </a:solidFill>
              </a:rPr>
              <a:t> 2 = </a:t>
            </a:r>
            <a:r>
              <a:rPr lang="de-DE" sz="2800" dirty="0" err="1">
                <a:solidFill>
                  <a:srgbClr val="FF00FF"/>
                </a:solidFill>
              </a:rPr>
              <a:t>under</a:t>
            </a:r>
            <a:r>
              <a:rPr lang="de-DE" sz="2800" dirty="0">
                <a:solidFill>
                  <a:srgbClr val="FF00FF"/>
                </a:solidFill>
              </a:rPr>
              <a:t>- </a:t>
            </a:r>
            <a:r>
              <a:rPr lang="de-DE" sz="2800" dirty="0" err="1">
                <a:solidFill>
                  <a:srgbClr val="FF00FF"/>
                </a:solidFill>
              </a:rPr>
              <a:t>compensation</a:t>
            </a:r>
            <a:endParaRPr lang="de-DE" sz="2800" dirty="0">
              <a:solidFill>
                <a:srgbClr val="FF00FF"/>
              </a:solidFill>
            </a:endParaRPr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0E8914D0-C56C-4CBA-93FF-F9C8F7473661}"/>
              </a:ext>
            </a:extLst>
          </p:cNvPr>
          <p:cNvCxnSpPr>
            <a:cxnSpLocks/>
          </p:cNvCxnSpPr>
          <p:nvPr/>
        </p:nvCxnSpPr>
        <p:spPr>
          <a:xfrm>
            <a:off x="3098744" y="4302831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981B47A7-8438-4643-8BF7-1562BF28DFB8}"/>
              </a:ext>
            </a:extLst>
          </p:cNvPr>
          <p:cNvCxnSpPr>
            <a:cxnSpLocks/>
          </p:cNvCxnSpPr>
          <p:nvPr/>
        </p:nvCxnSpPr>
        <p:spPr>
          <a:xfrm rot="1500000">
            <a:off x="4655840" y="4667955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F3B5811E-B00B-462D-AA92-9FE1BEBCE513}"/>
              </a:ext>
            </a:extLst>
          </p:cNvPr>
          <p:cNvCxnSpPr>
            <a:cxnSpLocks/>
          </p:cNvCxnSpPr>
          <p:nvPr/>
        </p:nvCxnSpPr>
        <p:spPr>
          <a:xfrm rot="1020000">
            <a:off x="5575077" y="5086079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3798F199-2F0C-4442-BD98-628A3CF3E0BB}"/>
              </a:ext>
            </a:extLst>
          </p:cNvPr>
          <p:cNvCxnSpPr>
            <a:cxnSpLocks/>
          </p:cNvCxnSpPr>
          <p:nvPr/>
        </p:nvCxnSpPr>
        <p:spPr>
          <a:xfrm rot="-1200000">
            <a:off x="6918950" y="4990174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C853F61F-8334-4771-938C-FD2596200014}"/>
              </a:ext>
            </a:extLst>
          </p:cNvPr>
          <p:cNvCxnSpPr>
            <a:cxnSpLocks/>
          </p:cNvCxnSpPr>
          <p:nvPr/>
        </p:nvCxnSpPr>
        <p:spPr>
          <a:xfrm rot="-1080000">
            <a:off x="8245383" y="4433027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2F400B6F-C79E-471B-BA4A-5187E9BDB00F}"/>
              </a:ext>
            </a:extLst>
          </p:cNvPr>
          <p:cNvCxnSpPr>
            <a:cxnSpLocks/>
          </p:cNvCxnSpPr>
          <p:nvPr/>
        </p:nvCxnSpPr>
        <p:spPr>
          <a:xfrm rot="2820000">
            <a:off x="3458784" y="4449469"/>
            <a:ext cx="36004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5E65E2BD-EC15-40E9-B2C3-5D9CA22F1372}"/>
              </a:ext>
            </a:extLst>
          </p:cNvPr>
          <p:cNvCxnSpPr>
            <a:cxnSpLocks/>
          </p:cNvCxnSpPr>
          <p:nvPr/>
        </p:nvCxnSpPr>
        <p:spPr>
          <a:xfrm rot="4080000">
            <a:off x="3822850" y="5125529"/>
            <a:ext cx="36004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87426BCE-B680-4CD1-B31A-4FF562AAB0AF}"/>
              </a:ext>
            </a:extLst>
          </p:cNvPr>
          <p:cNvCxnSpPr>
            <a:cxnSpLocks/>
          </p:cNvCxnSpPr>
          <p:nvPr/>
        </p:nvCxnSpPr>
        <p:spPr>
          <a:xfrm rot="-2160000">
            <a:off x="5297110" y="5568456"/>
            <a:ext cx="36004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0815B0BB-C856-4714-B3E3-CAD257F24678}"/>
              </a:ext>
            </a:extLst>
          </p:cNvPr>
          <p:cNvCxnSpPr>
            <a:cxnSpLocks/>
          </p:cNvCxnSpPr>
          <p:nvPr/>
        </p:nvCxnSpPr>
        <p:spPr>
          <a:xfrm rot="-2160000">
            <a:off x="6255690" y="5051745"/>
            <a:ext cx="36004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>
            <a:extLst>
              <a:ext uri="{FF2B5EF4-FFF2-40B4-BE49-F238E27FC236}">
                <a16:creationId xmlns:a16="http://schemas.microsoft.com/office/drawing/2014/main" id="{167F382E-206D-4B0D-B2D5-3E6011E4A999}"/>
              </a:ext>
            </a:extLst>
          </p:cNvPr>
          <p:cNvCxnSpPr>
            <a:cxnSpLocks/>
          </p:cNvCxnSpPr>
          <p:nvPr/>
        </p:nvCxnSpPr>
        <p:spPr>
          <a:xfrm rot="-4380000">
            <a:off x="6600281" y="4388927"/>
            <a:ext cx="36004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2FEDBAB3-64D3-4DD8-BD88-1B629EFDDEE5}"/>
              </a:ext>
            </a:extLst>
          </p:cNvPr>
          <p:cNvCxnSpPr>
            <a:cxnSpLocks/>
          </p:cNvCxnSpPr>
          <p:nvPr/>
        </p:nvCxnSpPr>
        <p:spPr>
          <a:xfrm rot="-1320000">
            <a:off x="7228611" y="3540303"/>
            <a:ext cx="36004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>
            <a:extLst>
              <a:ext uri="{FF2B5EF4-FFF2-40B4-BE49-F238E27FC236}">
                <a16:creationId xmlns:a16="http://schemas.microsoft.com/office/drawing/2014/main" id="{15AFA6BE-DADC-4DB1-928A-2D21B39EA103}"/>
              </a:ext>
            </a:extLst>
          </p:cNvPr>
          <p:cNvCxnSpPr>
            <a:cxnSpLocks/>
          </p:cNvCxnSpPr>
          <p:nvPr/>
        </p:nvCxnSpPr>
        <p:spPr>
          <a:xfrm rot="2640000">
            <a:off x="8145373" y="3863841"/>
            <a:ext cx="36004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4288EABC-A0C2-495F-806E-B97AA7A5B78C}"/>
              </a:ext>
            </a:extLst>
          </p:cNvPr>
          <p:cNvSpPr txBox="1"/>
          <p:nvPr/>
        </p:nvSpPr>
        <p:spPr>
          <a:xfrm>
            <a:off x="0" y="5763303"/>
            <a:ext cx="3048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i="1" dirty="0"/>
              <a:t>Picture: Totalenergiekompensation</a:t>
            </a:r>
          </a:p>
          <a:p>
            <a:r>
              <a:rPr lang="de-DE" sz="1600" i="1" dirty="0"/>
              <a:t> von Variometern, p. 26, Volker </a:t>
            </a:r>
            <a:r>
              <a:rPr lang="de-DE" sz="1600" i="1" dirty="0" err="1"/>
              <a:t>Cseke</a:t>
            </a:r>
            <a:r>
              <a:rPr lang="de-DE" sz="1600" i="1" dirty="0"/>
              <a:t>, Hannover 1986 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25033BF7-8983-4FDD-BFBC-2C07FECD85B0}"/>
              </a:ext>
            </a:extLst>
          </p:cNvPr>
          <p:cNvSpPr txBox="1"/>
          <p:nvPr/>
        </p:nvSpPr>
        <p:spPr>
          <a:xfrm>
            <a:off x="9336360" y="3856506"/>
            <a:ext cx="280788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You</a:t>
            </a:r>
            <a:r>
              <a:rPr lang="de-DE" sz="2800" dirty="0"/>
              <a:t> will </a:t>
            </a:r>
            <a:r>
              <a:rPr lang="de-DE" sz="2800" dirty="0" err="1"/>
              <a:t>hear</a:t>
            </a:r>
            <a:r>
              <a:rPr lang="de-DE" sz="2800" dirty="0"/>
              <a:t> </a:t>
            </a:r>
            <a:r>
              <a:rPr lang="de-DE" sz="2800" dirty="0" err="1"/>
              <a:t>this</a:t>
            </a:r>
            <a:endParaRPr lang="de-DE" sz="2800" dirty="0"/>
          </a:p>
          <a:p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endParaRPr lang="de-DE" sz="2800" dirty="0"/>
          </a:p>
          <a:p>
            <a:r>
              <a:rPr lang="de-DE" sz="2800" dirty="0" err="1"/>
              <a:t>second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so after</a:t>
            </a:r>
          </a:p>
          <a:p>
            <a:r>
              <a:rPr lang="de-DE" sz="2800" dirty="0" err="1"/>
              <a:t>pushing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endParaRPr lang="de-DE" sz="2800" dirty="0"/>
          </a:p>
          <a:p>
            <a:r>
              <a:rPr lang="de-DE" sz="2800" dirty="0" err="1"/>
              <a:t>pulling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stick.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02CD5980-043E-4292-9DED-246F025D2621}"/>
              </a:ext>
            </a:extLst>
          </p:cNvPr>
          <p:cNvSpPr txBox="1"/>
          <p:nvPr/>
        </p:nvSpPr>
        <p:spPr>
          <a:xfrm>
            <a:off x="9333389" y="2512288"/>
            <a:ext cx="24824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FF00FF"/>
                </a:solidFill>
              </a:rPr>
              <a:t>distinct</a:t>
            </a:r>
            <a:r>
              <a:rPr lang="de-DE" sz="2800" dirty="0">
                <a:solidFill>
                  <a:srgbClr val="FF00FF"/>
                </a:solidFill>
              </a:rPr>
              <a:t> </a:t>
            </a:r>
            <a:r>
              <a:rPr lang="de-DE" sz="2800" dirty="0" err="1">
                <a:solidFill>
                  <a:srgbClr val="FF00FF"/>
                </a:solidFill>
              </a:rPr>
              <a:t>descent</a:t>
            </a:r>
            <a:endParaRPr lang="de-DE" sz="2800" dirty="0">
              <a:solidFill>
                <a:srgbClr val="FF00FF"/>
              </a:solidFill>
            </a:endParaRP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820B95C6-933B-4448-BCD1-641AC2735D0B}"/>
              </a:ext>
            </a:extLst>
          </p:cNvPr>
          <p:cNvSpPr txBox="1"/>
          <p:nvPr/>
        </p:nvSpPr>
        <p:spPr>
          <a:xfrm>
            <a:off x="9333389" y="2900435"/>
            <a:ext cx="1372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FF00FF"/>
                </a:solidFill>
              </a:rPr>
              <a:t>or</a:t>
            </a:r>
            <a:r>
              <a:rPr lang="de-DE" sz="2800" dirty="0">
                <a:solidFill>
                  <a:srgbClr val="FF00FF"/>
                </a:solidFill>
              </a:rPr>
              <a:t> </a:t>
            </a:r>
            <a:r>
              <a:rPr lang="de-DE" sz="2800" dirty="0" err="1">
                <a:solidFill>
                  <a:srgbClr val="FF00FF"/>
                </a:solidFill>
              </a:rPr>
              <a:t>climb</a:t>
            </a:r>
            <a:endParaRPr lang="de-DE" sz="2800" dirty="0">
              <a:solidFill>
                <a:srgbClr val="FF00FF"/>
              </a:solidFill>
            </a:endParaRPr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6883E339-AA5B-4048-83FC-B588D9231DD5}"/>
              </a:ext>
            </a:extLst>
          </p:cNvPr>
          <p:cNvCxnSpPr>
            <a:cxnSpLocks/>
          </p:cNvCxnSpPr>
          <p:nvPr/>
        </p:nvCxnSpPr>
        <p:spPr>
          <a:xfrm rot="3180000">
            <a:off x="4007870" y="5472951"/>
            <a:ext cx="36004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41CEEB36-3C7E-449D-9F97-711F1E9C8A6E}"/>
              </a:ext>
            </a:extLst>
          </p:cNvPr>
          <p:cNvCxnSpPr>
            <a:cxnSpLocks/>
          </p:cNvCxnSpPr>
          <p:nvPr/>
        </p:nvCxnSpPr>
        <p:spPr>
          <a:xfrm rot="-3960000">
            <a:off x="6739253" y="3970596"/>
            <a:ext cx="36004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BF241D75-AC04-466B-ACC2-5D95CAF94F46}"/>
              </a:ext>
            </a:extLst>
          </p:cNvPr>
          <p:cNvSpPr/>
          <p:nvPr/>
        </p:nvSpPr>
        <p:spPr>
          <a:xfrm>
            <a:off x="3863752" y="1052736"/>
            <a:ext cx="515788" cy="4752528"/>
          </a:xfrm>
          <a:prstGeom prst="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CBCDD009-70A2-4394-92CB-9F7C464BDBBB}"/>
              </a:ext>
            </a:extLst>
          </p:cNvPr>
          <p:cNvSpPr/>
          <p:nvPr/>
        </p:nvSpPr>
        <p:spPr>
          <a:xfrm>
            <a:off x="6613048" y="2060847"/>
            <a:ext cx="515788" cy="2990897"/>
          </a:xfrm>
          <a:prstGeom prst="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09D65A3A-7938-41E3-A89C-9657DB18B008}"/>
              </a:ext>
            </a:extLst>
          </p:cNvPr>
          <p:cNvCxnSpPr>
            <a:cxnSpLocks/>
          </p:cNvCxnSpPr>
          <p:nvPr/>
        </p:nvCxnSpPr>
        <p:spPr>
          <a:xfrm rot="-2760000">
            <a:off x="6726926" y="2417396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443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28" grpId="0"/>
      <p:bldP spid="31" grpId="0"/>
      <p:bldP spid="32" grpId="0"/>
      <p:bldP spid="40" grpId="0"/>
      <p:bldP spid="2" grpId="0" animBg="1"/>
      <p:bldP spid="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FC2E88E6-BDD3-4BDE-A19F-A7E32A24BD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624" y="44624"/>
            <a:ext cx="6815176" cy="6858000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sz="280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6613" y="6356350"/>
            <a:ext cx="2743200" cy="365125"/>
          </a:xfrm>
        </p:spPr>
        <p:txBody>
          <a:bodyPr/>
          <a:lstStyle/>
          <a:p>
            <a:fld id="{F44E9EF7-D31C-4365-9088-79B42878EAD7}" type="slidenum">
              <a:rPr lang="de-DE" smtClean="0"/>
              <a:t>16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A1C72EF-4D36-4E8E-A46D-777934E6F224}"/>
              </a:ext>
            </a:extLst>
          </p:cNvPr>
          <p:cNvSpPr txBox="1"/>
          <p:nvPr/>
        </p:nvSpPr>
        <p:spPr>
          <a:xfrm>
            <a:off x="1055440" y="7455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flight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path</a:t>
            </a:r>
            <a:endParaRPr lang="de-DE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4BF59F60-2785-49F7-9837-DCE6761D1467}"/>
              </a:ext>
            </a:extLst>
          </p:cNvPr>
          <p:cNvCxnSpPr>
            <a:cxnSpLocks/>
          </p:cNvCxnSpPr>
          <p:nvPr/>
        </p:nvCxnSpPr>
        <p:spPr>
          <a:xfrm>
            <a:off x="2688412" y="1052736"/>
            <a:ext cx="360040" cy="0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FD3F5EA-635E-4AD2-A47C-96B5ED3B77E0}"/>
              </a:ext>
            </a:extLst>
          </p:cNvPr>
          <p:cNvCxnSpPr>
            <a:cxnSpLocks/>
          </p:cNvCxnSpPr>
          <p:nvPr/>
        </p:nvCxnSpPr>
        <p:spPr>
          <a:xfrm>
            <a:off x="4007768" y="1340768"/>
            <a:ext cx="288032" cy="216024"/>
          </a:xfrm>
          <a:prstGeom prst="straightConnector1">
            <a:avLst/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A6649BE1-80E3-4F1D-9FD7-B2979F39D1E1}"/>
              </a:ext>
            </a:extLst>
          </p:cNvPr>
          <p:cNvCxnSpPr>
            <a:cxnSpLocks/>
          </p:cNvCxnSpPr>
          <p:nvPr/>
        </p:nvCxnSpPr>
        <p:spPr>
          <a:xfrm rot="180000">
            <a:off x="5091460" y="2180493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0E5A0DCF-9476-44A8-B412-9F4E5237444A}"/>
              </a:ext>
            </a:extLst>
          </p:cNvPr>
          <p:cNvSpPr txBox="1"/>
          <p:nvPr/>
        </p:nvSpPr>
        <p:spPr>
          <a:xfrm>
            <a:off x="1097380" y="22232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accent4">
                    <a:lumMod val="75000"/>
                  </a:schemeClr>
                </a:solidFill>
              </a:rPr>
              <a:t>g-</a:t>
            </a:r>
            <a:r>
              <a:rPr lang="de-DE" sz="2800" dirty="0" err="1">
                <a:solidFill>
                  <a:schemeClr val="accent4">
                    <a:lumMod val="75000"/>
                  </a:schemeClr>
                </a:solidFill>
              </a:rPr>
              <a:t>force</a:t>
            </a:r>
            <a:endParaRPr lang="de-DE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24E866E4-9200-4E7E-BDBF-43175C2BBE2E}"/>
              </a:ext>
            </a:extLst>
          </p:cNvPr>
          <p:cNvCxnSpPr/>
          <p:nvPr/>
        </p:nvCxnSpPr>
        <p:spPr>
          <a:xfrm>
            <a:off x="1199456" y="692696"/>
            <a:ext cx="8196728" cy="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C3CD778A-FA87-4A14-9579-49927E01B878}"/>
              </a:ext>
            </a:extLst>
          </p:cNvPr>
          <p:cNvCxnSpPr>
            <a:cxnSpLocks/>
          </p:cNvCxnSpPr>
          <p:nvPr/>
        </p:nvCxnSpPr>
        <p:spPr>
          <a:xfrm rot="-1320000">
            <a:off x="6095717" y="2500334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7F14C8EA-E59B-450F-B927-2ECBE0FA039C}"/>
              </a:ext>
            </a:extLst>
          </p:cNvPr>
          <p:cNvCxnSpPr>
            <a:cxnSpLocks/>
          </p:cNvCxnSpPr>
          <p:nvPr/>
        </p:nvCxnSpPr>
        <p:spPr>
          <a:xfrm rot="-3480000">
            <a:off x="6986734" y="2304174"/>
            <a:ext cx="288032" cy="144016"/>
          </a:xfrm>
          <a:prstGeom prst="straightConnector1">
            <a:avLst/>
          </a:prstGeom>
          <a:ln w="762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EA3D77C4-B8F6-4FA4-9D79-316BEB533F3F}"/>
              </a:ext>
            </a:extLst>
          </p:cNvPr>
          <p:cNvCxnSpPr>
            <a:cxnSpLocks/>
          </p:cNvCxnSpPr>
          <p:nvPr/>
        </p:nvCxnSpPr>
        <p:spPr>
          <a:xfrm rot="-2160000">
            <a:off x="8466583" y="1636820"/>
            <a:ext cx="288032" cy="144016"/>
          </a:xfrm>
          <a:prstGeom prst="straightConnector1">
            <a:avLst/>
          </a:prstGeom>
          <a:ln w="38100">
            <a:solidFill>
              <a:srgbClr val="4472C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8484E2B5-FAF5-4320-8878-806A91185D21}"/>
              </a:ext>
            </a:extLst>
          </p:cNvPr>
          <p:cNvSpPr txBox="1"/>
          <p:nvPr/>
        </p:nvSpPr>
        <p:spPr>
          <a:xfrm>
            <a:off x="9336360" y="831478"/>
            <a:ext cx="275460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rgbClr val="FF0000"/>
                </a:solidFill>
              </a:rPr>
              <a:t>If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  <a:r>
              <a:rPr lang="de-DE" sz="2800" dirty="0" err="1">
                <a:solidFill>
                  <a:srgbClr val="FF0000"/>
                </a:solidFill>
              </a:rPr>
              <a:t>overcompen</a:t>
            </a:r>
            <a:r>
              <a:rPr lang="de-DE" sz="2800" dirty="0">
                <a:solidFill>
                  <a:srgbClr val="FF0000"/>
                </a:solidFill>
              </a:rPr>
              <a:t>-</a:t>
            </a:r>
          </a:p>
          <a:p>
            <a:r>
              <a:rPr lang="de-DE" sz="2800" dirty="0" err="1">
                <a:solidFill>
                  <a:srgbClr val="FF0000"/>
                </a:solidFill>
              </a:rPr>
              <a:t>sating</a:t>
            </a:r>
            <a:r>
              <a:rPr lang="de-DE" sz="2800" dirty="0"/>
              <a:t>, </a:t>
            </a:r>
            <a:r>
              <a:rPr lang="de-DE" sz="2800" dirty="0" err="1"/>
              <a:t>your</a:t>
            </a:r>
            <a:r>
              <a:rPr lang="de-DE" sz="2800" dirty="0"/>
              <a:t> TEK-</a:t>
            </a:r>
          </a:p>
          <a:p>
            <a:r>
              <a:rPr lang="de-DE" sz="2800" dirty="0"/>
              <a:t>Vario will </a:t>
            </a:r>
            <a:r>
              <a:rPr lang="de-DE" sz="2800" dirty="0" err="1"/>
              <a:t>indicate</a:t>
            </a:r>
            <a:endParaRPr lang="de-DE" sz="28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E167BD9-CDAB-4E5D-9C85-41E034E0EDB8}"/>
              </a:ext>
            </a:extLst>
          </p:cNvPr>
          <p:cNvSpPr txBox="1"/>
          <p:nvPr/>
        </p:nvSpPr>
        <p:spPr>
          <a:xfrm>
            <a:off x="479376" y="3378545"/>
            <a:ext cx="2613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solidFill>
                  <a:srgbClr val="FF0000"/>
                </a:solidFill>
              </a:rPr>
              <a:t> 3 = </a:t>
            </a:r>
            <a:r>
              <a:rPr lang="de-DE" sz="2800" dirty="0" err="1">
                <a:solidFill>
                  <a:srgbClr val="FF0000"/>
                </a:solidFill>
              </a:rPr>
              <a:t>over</a:t>
            </a:r>
            <a:r>
              <a:rPr lang="de-DE" sz="2800" dirty="0">
                <a:solidFill>
                  <a:srgbClr val="FF0000"/>
                </a:solidFill>
              </a:rPr>
              <a:t>- </a:t>
            </a:r>
            <a:r>
              <a:rPr lang="de-DE" sz="2800" dirty="0" err="1">
                <a:solidFill>
                  <a:srgbClr val="FF0000"/>
                </a:solidFill>
              </a:rPr>
              <a:t>compensation</a:t>
            </a:r>
            <a:endParaRPr lang="de-DE" sz="2800" dirty="0">
              <a:solidFill>
                <a:srgbClr val="FF0000"/>
              </a:solidFill>
            </a:endParaRPr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0E8914D0-C56C-4CBA-93FF-F9C8F7473661}"/>
              </a:ext>
            </a:extLst>
          </p:cNvPr>
          <p:cNvCxnSpPr>
            <a:cxnSpLocks/>
          </p:cNvCxnSpPr>
          <p:nvPr/>
        </p:nvCxnSpPr>
        <p:spPr>
          <a:xfrm>
            <a:off x="3098744" y="4302831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981B47A7-8438-4643-8BF7-1562BF28DFB8}"/>
              </a:ext>
            </a:extLst>
          </p:cNvPr>
          <p:cNvCxnSpPr>
            <a:cxnSpLocks/>
          </p:cNvCxnSpPr>
          <p:nvPr/>
        </p:nvCxnSpPr>
        <p:spPr>
          <a:xfrm rot="1500000">
            <a:off x="4655840" y="4667955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F3B5811E-B00B-462D-AA92-9FE1BEBCE513}"/>
              </a:ext>
            </a:extLst>
          </p:cNvPr>
          <p:cNvCxnSpPr>
            <a:cxnSpLocks/>
          </p:cNvCxnSpPr>
          <p:nvPr/>
        </p:nvCxnSpPr>
        <p:spPr>
          <a:xfrm rot="1020000">
            <a:off x="5575077" y="5086079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3798F199-2F0C-4442-BD98-628A3CF3E0BB}"/>
              </a:ext>
            </a:extLst>
          </p:cNvPr>
          <p:cNvCxnSpPr>
            <a:cxnSpLocks/>
          </p:cNvCxnSpPr>
          <p:nvPr/>
        </p:nvCxnSpPr>
        <p:spPr>
          <a:xfrm rot="-1200000">
            <a:off x="6918950" y="4990174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C853F61F-8334-4771-938C-FD2596200014}"/>
              </a:ext>
            </a:extLst>
          </p:cNvPr>
          <p:cNvCxnSpPr>
            <a:cxnSpLocks/>
          </p:cNvCxnSpPr>
          <p:nvPr/>
        </p:nvCxnSpPr>
        <p:spPr>
          <a:xfrm rot="-1080000">
            <a:off x="8245383" y="4433027"/>
            <a:ext cx="36004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C635A9A3-D598-4553-B102-95C71D14C98B}"/>
              </a:ext>
            </a:extLst>
          </p:cNvPr>
          <p:cNvCxnSpPr>
            <a:cxnSpLocks/>
          </p:cNvCxnSpPr>
          <p:nvPr/>
        </p:nvCxnSpPr>
        <p:spPr>
          <a:xfrm rot="-2160000">
            <a:off x="3904324" y="3994872"/>
            <a:ext cx="3600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40618E8C-8543-4F2B-A318-51E668E2564B}"/>
              </a:ext>
            </a:extLst>
          </p:cNvPr>
          <p:cNvCxnSpPr>
            <a:cxnSpLocks/>
          </p:cNvCxnSpPr>
          <p:nvPr/>
        </p:nvCxnSpPr>
        <p:spPr>
          <a:xfrm rot="60000">
            <a:off x="4586794" y="3640570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9325C207-714D-4D4A-AEAA-F55C730E3614}"/>
              </a:ext>
            </a:extLst>
          </p:cNvPr>
          <p:cNvCxnSpPr>
            <a:cxnSpLocks/>
          </p:cNvCxnSpPr>
          <p:nvPr/>
        </p:nvCxnSpPr>
        <p:spPr>
          <a:xfrm rot="4080000">
            <a:off x="5216727" y="4386224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FA3B9746-D998-4E04-B47B-1EDE2164D1EC}"/>
              </a:ext>
            </a:extLst>
          </p:cNvPr>
          <p:cNvCxnSpPr>
            <a:cxnSpLocks/>
          </p:cNvCxnSpPr>
          <p:nvPr/>
        </p:nvCxnSpPr>
        <p:spPr>
          <a:xfrm rot="1140000">
            <a:off x="6035315" y="5168805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>
            <a:extLst>
              <a:ext uri="{FF2B5EF4-FFF2-40B4-BE49-F238E27FC236}">
                <a16:creationId xmlns:a16="http://schemas.microsoft.com/office/drawing/2014/main" id="{91FC2007-4087-4992-A6B8-868B55D134C8}"/>
              </a:ext>
            </a:extLst>
          </p:cNvPr>
          <p:cNvCxnSpPr>
            <a:cxnSpLocks/>
          </p:cNvCxnSpPr>
          <p:nvPr/>
        </p:nvCxnSpPr>
        <p:spPr>
          <a:xfrm rot="1920000">
            <a:off x="6847137" y="5581942"/>
            <a:ext cx="36004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43E41832-DE14-4324-98A2-FAC6205CB049}"/>
              </a:ext>
            </a:extLst>
          </p:cNvPr>
          <p:cNvCxnSpPr>
            <a:cxnSpLocks/>
          </p:cNvCxnSpPr>
          <p:nvPr/>
        </p:nvCxnSpPr>
        <p:spPr>
          <a:xfrm rot="-3720000">
            <a:off x="8000106" y="5102494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C6F4EEB4-82C9-498D-B509-0869D7079707}"/>
              </a:ext>
            </a:extLst>
          </p:cNvPr>
          <p:cNvCxnSpPr>
            <a:cxnSpLocks/>
          </p:cNvCxnSpPr>
          <p:nvPr/>
        </p:nvCxnSpPr>
        <p:spPr>
          <a:xfrm rot="-1620000">
            <a:off x="8627241" y="4414380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feld 32">
            <a:extLst>
              <a:ext uri="{FF2B5EF4-FFF2-40B4-BE49-F238E27FC236}">
                <a16:creationId xmlns:a16="http://schemas.microsoft.com/office/drawing/2014/main" id="{E95B8B0E-4047-4AC0-AE17-10B62E0E9BD8}"/>
              </a:ext>
            </a:extLst>
          </p:cNvPr>
          <p:cNvSpPr txBox="1"/>
          <p:nvPr/>
        </p:nvSpPr>
        <p:spPr>
          <a:xfrm>
            <a:off x="0" y="5763303"/>
            <a:ext cx="3048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i="1" dirty="0"/>
              <a:t>Picture: Totalenergiekompensation</a:t>
            </a:r>
          </a:p>
          <a:p>
            <a:r>
              <a:rPr lang="de-DE" sz="1600" i="1" dirty="0"/>
              <a:t> von Variometern, p. 26, Volker </a:t>
            </a:r>
            <a:r>
              <a:rPr lang="de-DE" sz="1600" i="1" dirty="0" err="1"/>
              <a:t>Cseke</a:t>
            </a:r>
            <a:r>
              <a:rPr lang="de-DE" sz="1600" i="1" dirty="0"/>
              <a:t>, Hannover 1986 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0887890F-2FA0-4CEE-A7F8-8609B6EA4F68}"/>
              </a:ext>
            </a:extLst>
          </p:cNvPr>
          <p:cNvSpPr txBox="1"/>
          <p:nvPr/>
        </p:nvSpPr>
        <p:spPr>
          <a:xfrm>
            <a:off x="9331409" y="2095288"/>
            <a:ext cx="27163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rgbClr val="FF0000"/>
                </a:solidFill>
              </a:rPr>
              <a:t>a </a:t>
            </a:r>
            <a:r>
              <a:rPr lang="de-DE" sz="2800" dirty="0" err="1">
                <a:solidFill>
                  <a:srgbClr val="FF0000"/>
                </a:solidFill>
              </a:rPr>
              <a:t>climb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  <a:r>
              <a:rPr lang="de-DE" sz="2800" dirty="0" err="1">
                <a:solidFill>
                  <a:srgbClr val="FF0000"/>
                </a:solidFill>
              </a:rPr>
              <a:t>while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  <a:r>
              <a:rPr lang="de-DE" sz="2800" dirty="0" err="1">
                <a:solidFill>
                  <a:srgbClr val="FF0000"/>
                </a:solidFill>
              </a:rPr>
              <a:t>you</a:t>
            </a:r>
            <a:endParaRPr lang="de-DE" sz="2800" dirty="0">
              <a:solidFill>
                <a:srgbClr val="FF0000"/>
              </a:solidFill>
            </a:endParaRPr>
          </a:p>
          <a:p>
            <a:r>
              <a:rPr lang="de-DE" sz="2800" dirty="0" err="1">
                <a:solidFill>
                  <a:srgbClr val="FF0000"/>
                </a:solidFill>
              </a:rPr>
              <a:t>are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  <a:r>
              <a:rPr lang="de-DE" sz="2800" dirty="0" err="1">
                <a:solidFill>
                  <a:srgbClr val="FF0000"/>
                </a:solidFill>
              </a:rPr>
              <a:t>descending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94AFBF40-4881-4B2E-847F-F02889D23519}"/>
              </a:ext>
            </a:extLst>
          </p:cNvPr>
          <p:cNvSpPr txBox="1"/>
          <p:nvPr/>
        </p:nvSpPr>
        <p:spPr>
          <a:xfrm>
            <a:off x="9331409" y="2965578"/>
            <a:ext cx="229569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rgbClr val="FF0000"/>
                </a:solidFill>
              </a:rPr>
              <a:t>and a </a:t>
            </a:r>
            <a:r>
              <a:rPr lang="de-DE" sz="2800" dirty="0" err="1">
                <a:solidFill>
                  <a:srgbClr val="FF0000"/>
                </a:solidFill>
              </a:rPr>
              <a:t>descent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</a:p>
          <a:p>
            <a:r>
              <a:rPr lang="de-DE" sz="2800" dirty="0" err="1">
                <a:solidFill>
                  <a:srgbClr val="FF0000"/>
                </a:solidFill>
              </a:rPr>
              <a:t>while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  <a:r>
              <a:rPr lang="de-DE" sz="2800" dirty="0" err="1">
                <a:solidFill>
                  <a:srgbClr val="FF0000"/>
                </a:solidFill>
              </a:rPr>
              <a:t>you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  <a:r>
              <a:rPr lang="de-DE" sz="2800" dirty="0" err="1">
                <a:solidFill>
                  <a:srgbClr val="FF0000"/>
                </a:solidFill>
              </a:rPr>
              <a:t>are</a:t>
            </a:r>
            <a:endParaRPr lang="de-DE" sz="2800" dirty="0">
              <a:solidFill>
                <a:srgbClr val="FF0000"/>
              </a:solidFill>
            </a:endParaRPr>
          </a:p>
          <a:p>
            <a:r>
              <a:rPr lang="de-DE" sz="2800" dirty="0" err="1">
                <a:solidFill>
                  <a:srgbClr val="FF0000"/>
                </a:solidFill>
              </a:rPr>
              <a:t>climbing</a:t>
            </a:r>
            <a:r>
              <a:rPr lang="de-DE" sz="28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BB49CBB5-4962-4EEA-A411-B8B31F8E14FE}"/>
              </a:ext>
            </a:extLst>
          </p:cNvPr>
          <p:cNvSpPr txBox="1"/>
          <p:nvPr/>
        </p:nvSpPr>
        <p:spPr>
          <a:xfrm>
            <a:off x="9323942" y="4332652"/>
            <a:ext cx="280788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Again</a:t>
            </a:r>
            <a:r>
              <a:rPr lang="de-DE" sz="2800" dirty="0"/>
              <a:t>,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endParaRPr lang="de-DE" sz="2800" dirty="0"/>
          </a:p>
          <a:p>
            <a:r>
              <a:rPr lang="de-DE" sz="2800" dirty="0" err="1"/>
              <a:t>second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so after</a:t>
            </a:r>
          </a:p>
          <a:p>
            <a:r>
              <a:rPr lang="de-DE" sz="2800" dirty="0" err="1"/>
              <a:t>pushing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endParaRPr lang="de-DE" sz="2800" dirty="0"/>
          </a:p>
          <a:p>
            <a:r>
              <a:rPr lang="de-DE" sz="2800" dirty="0" err="1"/>
              <a:t>pulling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stick.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8020C78-B193-48EE-A2FD-A0F2F655758F}"/>
              </a:ext>
            </a:extLst>
          </p:cNvPr>
          <p:cNvSpPr/>
          <p:nvPr/>
        </p:nvSpPr>
        <p:spPr>
          <a:xfrm>
            <a:off x="3676079" y="1007150"/>
            <a:ext cx="961294" cy="34752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EC8BD24E-9633-4302-83F7-89E611CCA917}"/>
              </a:ext>
            </a:extLst>
          </p:cNvPr>
          <p:cNvSpPr/>
          <p:nvPr/>
        </p:nvSpPr>
        <p:spPr>
          <a:xfrm>
            <a:off x="6613262" y="2173054"/>
            <a:ext cx="961294" cy="36916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284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4" grpId="0"/>
      <p:bldP spid="35" grpId="0"/>
      <p:bldP spid="36" grpId="0"/>
      <p:bldP spid="2" grpId="0" animBg="1"/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17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10.5 FAQs: </a:t>
            </a:r>
            <a:r>
              <a:rPr lang="de-DE" sz="2800" dirty="0" err="1"/>
              <a:t>How</a:t>
            </a:r>
            <a:r>
              <a:rPr lang="de-DE" sz="2800" dirty="0"/>
              <a:t> will I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r>
              <a:rPr lang="de-DE" sz="2800" dirty="0"/>
              <a:t> TEK-Vario </a:t>
            </a:r>
            <a:r>
              <a:rPr lang="de-DE" sz="2800" dirty="0" err="1"/>
              <a:t>works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supposed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340768"/>
            <a:ext cx="105155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So </a:t>
            </a:r>
            <a:r>
              <a:rPr lang="de-DE" sz="2800" dirty="0" err="1"/>
              <a:t>what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31745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18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10.5 FAQs: </a:t>
            </a:r>
            <a:r>
              <a:rPr lang="de-DE" sz="2800" dirty="0" err="1"/>
              <a:t>How</a:t>
            </a:r>
            <a:r>
              <a:rPr lang="de-DE" sz="2800" dirty="0"/>
              <a:t> will I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r>
              <a:rPr lang="de-DE" sz="2800" dirty="0"/>
              <a:t> TEK-Vario </a:t>
            </a:r>
            <a:r>
              <a:rPr lang="de-DE" sz="2800" dirty="0" err="1"/>
              <a:t>works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supposed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340768"/>
            <a:ext cx="1051559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So </a:t>
            </a:r>
            <a:r>
              <a:rPr lang="de-DE" sz="2800" dirty="0" err="1"/>
              <a:t>what</a:t>
            </a:r>
            <a:r>
              <a:rPr lang="de-DE" sz="2800" dirty="0"/>
              <a:t>?</a:t>
            </a:r>
          </a:p>
          <a:p>
            <a:r>
              <a:rPr lang="de-DE" sz="2800" dirty="0" err="1">
                <a:solidFill>
                  <a:srgbClr val="FF00FF"/>
                </a:solidFill>
              </a:rPr>
              <a:t>If</a:t>
            </a:r>
            <a:r>
              <a:rPr lang="de-DE" sz="2800" dirty="0">
                <a:solidFill>
                  <a:srgbClr val="FF00FF"/>
                </a:solidFill>
              </a:rPr>
              <a:t> </a:t>
            </a:r>
            <a:r>
              <a:rPr lang="de-DE" sz="2800" dirty="0" err="1">
                <a:solidFill>
                  <a:srgbClr val="FF00FF"/>
                </a:solidFill>
              </a:rPr>
              <a:t>your</a:t>
            </a:r>
            <a:r>
              <a:rPr lang="de-DE" sz="2800" dirty="0">
                <a:solidFill>
                  <a:srgbClr val="FF00FF"/>
                </a:solidFill>
              </a:rPr>
              <a:t> TEK-Vario </a:t>
            </a:r>
            <a:r>
              <a:rPr lang="de-DE" sz="2800" dirty="0" err="1">
                <a:solidFill>
                  <a:srgbClr val="FF00FF"/>
                </a:solidFill>
              </a:rPr>
              <a:t>undercompensates</a:t>
            </a:r>
            <a:r>
              <a:rPr lang="de-DE" sz="2800" dirty="0"/>
              <a:t>,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worth</a:t>
            </a:r>
            <a:r>
              <a:rPr lang="de-DE" sz="2800" dirty="0"/>
              <a:t> </a:t>
            </a:r>
            <a:r>
              <a:rPr lang="de-DE" sz="2800" dirty="0" err="1"/>
              <a:t>trying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>
                <a:solidFill>
                  <a:srgbClr val="FF00FF"/>
                </a:solidFill>
              </a:rPr>
              <a:t>increase</a:t>
            </a:r>
            <a:r>
              <a:rPr lang="de-DE" sz="2800" dirty="0">
                <a:solidFill>
                  <a:srgbClr val="FF00FF"/>
                </a:solidFill>
              </a:rPr>
              <a:t> </a:t>
            </a:r>
            <a:r>
              <a:rPr lang="de-DE" sz="2800" dirty="0" err="1">
                <a:solidFill>
                  <a:srgbClr val="FF00FF"/>
                </a:solidFill>
              </a:rPr>
              <a:t>suction</a:t>
            </a:r>
            <a:r>
              <a:rPr lang="de-DE" sz="2800" dirty="0">
                <a:solidFill>
                  <a:srgbClr val="FF00FF"/>
                </a:solidFill>
              </a:rPr>
              <a:t> </a:t>
            </a:r>
            <a:r>
              <a:rPr lang="de-DE" sz="2800" dirty="0"/>
              <a:t>(</a:t>
            </a:r>
            <a:r>
              <a:rPr lang="de-DE" sz="2800" dirty="0" err="1"/>
              <a:t>see</a:t>
            </a:r>
            <a:r>
              <a:rPr lang="de-DE" sz="2800" dirty="0"/>
              <a:t> Part II, </a:t>
            </a:r>
            <a:r>
              <a:rPr lang="de-DE" sz="2800" dirty="0" err="1"/>
              <a:t>pages</a:t>
            </a:r>
            <a:r>
              <a:rPr lang="de-DE" sz="2800" dirty="0"/>
              <a:t> 8 ff)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adding</a:t>
            </a:r>
            <a:r>
              <a:rPr lang="de-DE" sz="2800" dirty="0"/>
              <a:t> </a:t>
            </a:r>
            <a:r>
              <a:rPr lang="de-DE" sz="2800" dirty="0" err="1"/>
              <a:t>some</a:t>
            </a:r>
            <a:r>
              <a:rPr lang="de-DE" sz="2800" dirty="0"/>
              <a:t> </a:t>
            </a:r>
            <a:r>
              <a:rPr lang="de-DE" sz="2800" dirty="0" err="1"/>
              <a:t>kind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washer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flange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Braunschweiger probe.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course</a:t>
            </a:r>
            <a:r>
              <a:rPr lang="de-DE" sz="2800" dirty="0"/>
              <a:t> </a:t>
            </a:r>
            <a:r>
              <a:rPr lang="de-DE" sz="2800" dirty="0" err="1"/>
              <a:t>its</a:t>
            </a:r>
            <a:r>
              <a:rPr lang="de-DE" sz="2800" dirty="0"/>
              <a:t> </a:t>
            </a:r>
            <a:r>
              <a:rPr lang="de-DE" sz="2800" dirty="0" err="1"/>
              <a:t>centre</a:t>
            </a:r>
            <a:r>
              <a:rPr lang="de-DE" sz="2800" dirty="0"/>
              <a:t> hole </a:t>
            </a:r>
            <a:r>
              <a:rPr lang="de-DE" sz="2800" dirty="0" err="1"/>
              <a:t>should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identical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 in </a:t>
            </a:r>
            <a:r>
              <a:rPr lang="de-DE" sz="2800" dirty="0" err="1"/>
              <a:t>your</a:t>
            </a:r>
            <a:r>
              <a:rPr lang="de-DE" sz="2800" dirty="0"/>
              <a:t> probe and </a:t>
            </a:r>
            <a:r>
              <a:rPr lang="de-DE" sz="2800" dirty="0" err="1"/>
              <a:t>its</a:t>
            </a:r>
            <a:r>
              <a:rPr lang="de-DE" sz="2800" dirty="0"/>
              <a:t> </a:t>
            </a:r>
            <a:r>
              <a:rPr lang="de-DE" sz="2800" dirty="0" err="1"/>
              <a:t>diameter</a:t>
            </a:r>
            <a:r>
              <a:rPr lang="de-DE" sz="2800" dirty="0"/>
              <a:t> </a:t>
            </a:r>
            <a:r>
              <a:rPr lang="de-DE" sz="2800" dirty="0" err="1"/>
              <a:t>somewhat</a:t>
            </a:r>
            <a:r>
              <a:rPr lang="de-DE" sz="2800" dirty="0"/>
              <a:t> </a:t>
            </a:r>
            <a:r>
              <a:rPr lang="de-DE" sz="2800" dirty="0" err="1"/>
              <a:t>bigger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flange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95144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19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10.5 FAQs: </a:t>
            </a:r>
            <a:r>
              <a:rPr lang="de-DE" sz="2800" dirty="0" err="1"/>
              <a:t>How</a:t>
            </a:r>
            <a:r>
              <a:rPr lang="de-DE" sz="2800" dirty="0"/>
              <a:t> will I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r>
              <a:rPr lang="de-DE" sz="2800" dirty="0"/>
              <a:t> TEK-Vario </a:t>
            </a:r>
            <a:r>
              <a:rPr lang="de-DE" sz="2800" dirty="0" err="1"/>
              <a:t>works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supposed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340768"/>
            <a:ext cx="1051559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So </a:t>
            </a:r>
            <a:r>
              <a:rPr lang="de-DE" sz="2800" dirty="0" err="1"/>
              <a:t>what</a:t>
            </a:r>
            <a:r>
              <a:rPr lang="de-DE" sz="2800" dirty="0"/>
              <a:t>?</a:t>
            </a:r>
          </a:p>
          <a:p>
            <a:r>
              <a:rPr lang="de-DE" sz="2800" dirty="0" err="1">
                <a:solidFill>
                  <a:srgbClr val="FF00FF"/>
                </a:solidFill>
              </a:rPr>
              <a:t>If</a:t>
            </a:r>
            <a:r>
              <a:rPr lang="de-DE" sz="2800" dirty="0">
                <a:solidFill>
                  <a:srgbClr val="FF00FF"/>
                </a:solidFill>
              </a:rPr>
              <a:t> </a:t>
            </a:r>
            <a:r>
              <a:rPr lang="de-DE" sz="2800" dirty="0" err="1">
                <a:solidFill>
                  <a:srgbClr val="FF00FF"/>
                </a:solidFill>
              </a:rPr>
              <a:t>your</a:t>
            </a:r>
            <a:r>
              <a:rPr lang="de-DE" sz="2800" dirty="0">
                <a:solidFill>
                  <a:srgbClr val="FF00FF"/>
                </a:solidFill>
              </a:rPr>
              <a:t> TEK-Vario </a:t>
            </a:r>
            <a:r>
              <a:rPr lang="de-DE" sz="2800" dirty="0" err="1">
                <a:solidFill>
                  <a:srgbClr val="FF00FF"/>
                </a:solidFill>
              </a:rPr>
              <a:t>undercompensates</a:t>
            </a:r>
            <a:r>
              <a:rPr lang="de-DE" sz="2800" dirty="0"/>
              <a:t>,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worth</a:t>
            </a:r>
            <a:r>
              <a:rPr lang="de-DE" sz="2800" dirty="0"/>
              <a:t> </a:t>
            </a:r>
            <a:r>
              <a:rPr lang="de-DE" sz="2800" dirty="0" err="1"/>
              <a:t>trying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>
                <a:solidFill>
                  <a:srgbClr val="FF00FF"/>
                </a:solidFill>
              </a:rPr>
              <a:t>increase</a:t>
            </a:r>
            <a:r>
              <a:rPr lang="de-DE" sz="2800" dirty="0">
                <a:solidFill>
                  <a:srgbClr val="FF00FF"/>
                </a:solidFill>
              </a:rPr>
              <a:t> </a:t>
            </a:r>
            <a:r>
              <a:rPr lang="de-DE" sz="2800" dirty="0" err="1">
                <a:solidFill>
                  <a:srgbClr val="FF00FF"/>
                </a:solidFill>
              </a:rPr>
              <a:t>suction</a:t>
            </a:r>
            <a:r>
              <a:rPr lang="de-DE" sz="2800" dirty="0">
                <a:solidFill>
                  <a:srgbClr val="FF00FF"/>
                </a:solidFill>
              </a:rPr>
              <a:t> </a:t>
            </a:r>
            <a:r>
              <a:rPr lang="de-DE" sz="2800" dirty="0"/>
              <a:t>(</a:t>
            </a:r>
            <a:r>
              <a:rPr lang="de-DE" sz="2800" dirty="0" err="1"/>
              <a:t>see</a:t>
            </a:r>
            <a:r>
              <a:rPr lang="de-DE" sz="2800" dirty="0"/>
              <a:t> Part II, </a:t>
            </a:r>
            <a:r>
              <a:rPr lang="de-DE" sz="2800" dirty="0" err="1"/>
              <a:t>pages</a:t>
            </a:r>
            <a:r>
              <a:rPr lang="de-DE" sz="2800" dirty="0"/>
              <a:t> 8 ff)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adding</a:t>
            </a:r>
            <a:r>
              <a:rPr lang="de-DE" sz="2800" dirty="0"/>
              <a:t> </a:t>
            </a:r>
            <a:r>
              <a:rPr lang="de-DE" sz="2800" dirty="0" err="1"/>
              <a:t>some</a:t>
            </a:r>
            <a:r>
              <a:rPr lang="de-DE" sz="2800" dirty="0"/>
              <a:t> </a:t>
            </a:r>
            <a:r>
              <a:rPr lang="de-DE" sz="2800" dirty="0" err="1"/>
              <a:t>kind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washer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flange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Braunschweiger probe.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course</a:t>
            </a:r>
            <a:r>
              <a:rPr lang="de-DE" sz="2800" dirty="0"/>
              <a:t> </a:t>
            </a:r>
            <a:r>
              <a:rPr lang="de-DE" sz="2800" dirty="0" err="1"/>
              <a:t>its</a:t>
            </a:r>
            <a:r>
              <a:rPr lang="de-DE" sz="2800" dirty="0"/>
              <a:t> </a:t>
            </a:r>
            <a:r>
              <a:rPr lang="de-DE" sz="2800" dirty="0" err="1"/>
              <a:t>centre</a:t>
            </a:r>
            <a:r>
              <a:rPr lang="de-DE" sz="2800" dirty="0"/>
              <a:t> hole </a:t>
            </a:r>
            <a:r>
              <a:rPr lang="de-DE" sz="2800" dirty="0" err="1"/>
              <a:t>should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identical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 in </a:t>
            </a:r>
            <a:r>
              <a:rPr lang="de-DE" sz="2800" dirty="0" err="1"/>
              <a:t>your</a:t>
            </a:r>
            <a:r>
              <a:rPr lang="de-DE" sz="2800" dirty="0"/>
              <a:t> probe and </a:t>
            </a:r>
            <a:r>
              <a:rPr lang="de-DE" sz="2800" dirty="0" err="1"/>
              <a:t>its</a:t>
            </a:r>
            <a:r>
              <a:rPr lang="de-DE" sz="2800" dirty="0"/>
              <a:t> </a:t>
            </a:r>
            <a:r>
              <a:rPr lang="de-DE" sz="2800" dirty="0" err="1"/>
              <a:t>diameter</a:t>
            </a:r>
            <a:r>
              <a:rPr lang="de-DE" sz="2800" dirty="0"/>
              <a:t> </a:t>
            </a:r>
            <a:r>
              <a:rPr lang="de-DE" sz="2800" dirty="0" err="1"/>
              <a:t>somewhat</a:t>
            </a:r>
            <a:r>
              <a:rPr lang="de-DE" sz="2800" dirty="0"/>
              <a:t> </a:t>
            </a:r>
            <a:r>
              <a:rPr lang="de-DE" sz="2800" dirty="0" err="1"/>
              <a:t>bigger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flange</a:t>
            </a:r>
            <a:r>
              <a:rPr lang="de-DE" sz="2800" dirty="0"/>
              <a:t>.</a:t>
            </a:r>
          </a:p>
          <a:p>
            <a:endParaRPr lang="de-DE" sz="2800" dirty="0"/>
          </a:p>
          <a:p>
            <a:r>
              <a:rPr lang="de-DE" sz="2800" dirty="0" err="1">
                <a:solidFill>
                  <a:srgbClr val="FF0000"/>
                </a:solidFill>
              </a:rPr>
              <a:t>If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  <a:r>
              <a:rPr lang="de-DE" sz="2800" dirty="0" err="1">
                <a:solidFill>
                  <a:srgbClr val="FF0000"/>
                </a:solidFill>
              </a:rPr>
              <a:t>your</a:t>
            </a:r>
            <a:r>
              <a:rPr lang="de-DE" sz="2800" dirty="0">
                <a:solidFill>
                  <a:srgbClr val="FF0000"/>
                </a:solidFill>
              </a:rPr>
              <a:t> TEK-Vario </a:t>
            </a:r>
            <a:r>
              <a:rPr lang="de-DE" sz="2800" dirty="0" err="1">
                <a:solidFill>
                  <a:srgbClr val="FF0000"/>
                </a:solidFill>
              </a:rPr>
              <a:t>overcompensates</a:t>
            </a:r>
            <a:r>
              <a:rPr lang="de-DE" sz="2800" dirty="0"/>
              <a:t>,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worth</a:t>
            </a:r>
            <a:r>
              <a:rPr lang="de-DE" sz="2800" dirty="0"/>
              <a:t> </a:t>
            </a:r>
            <a:r>
              <a:rPr lang="de-DE" sz="2800" dirty="0" err="1"/>
              <a:t>trying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>
                <a:solidFill>
                  <a:srgbClr val="FF0000"/>
                </a:solidFill>
              </a:rPr>
              <a:t>reduce</a:t>
            </a:r>
            <a:r>
              <a:rPr lang="de-DE" sz="2800" dirty="0">
                <a:solidFill>
                  <a:srgbClr val="FF0000"/>
                </a:solidFill>
              </a:rPr>
              <a:t> </a:t>
            </a:r>
            <a:r>
              <a:rPr lang="de-DE" sz="2800" dirty="0" err="1">
                <a:solidFill>
                  <a:srgbClr val="FF0000"/>
                </a:solidFill>
              </a:rPr>
              <a:t>suction</a:t>
            </a:r>
            <a:endParaRPr lang="de-DE" sz="2800" dirty="0">
              <a:solidFill>
                <a:srgbClr val="FF0000"/>
              </a:solidFill>
            </a:endParaRPr>
          </a:p>
          <a:p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sticking</a:t>
            </a:r>
            <a:r>
              <a:rPr lang="de-DE" sz="2800" dirty="0"/>
              <a:t> </a:t>
            </a:r>
            <a:r>
              <a:rPr lang="de-DE" sz="2800" dirty="0" err="1"/>
              <a:t>some</a:t>
            </a:r>
            <a:r>
              <a:rPr lang="de-DE" sz="2800" dirty="0"/>
              <a:t> tape on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flange</a:t>
            </a:r>
            <a:r>
              <a:rPr lang="de-DE" sz="2800" dirty="0"/>
              <a:t> in </a:t>
            </a:r>
            <a:r>
              <a:rPr lang="de-DE" sz="2800" dirty="0" err="1"/>
              <a:t>order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make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centre</a:t>
            </a:r>
            <a:r>
              <a:rPr lang="de-DE" sz="2800" dirty="0"/>
              <a:t> hole a </a:t>
            </a:r>
            <a:r>
              <a:rPr lang="de-DE" sz="2800" dirty="0" err="1"/>
              <a:t>bit</a:t>
            </a:r>
            <a:r>
              <a:rPr lang="de-DE" sz="2800" dirty="0"/>
              <a:t> </a:t>
            </a:r>
            <a:r>
              <a:rPr lang="de-DE" sz="2800" dirty="0" err="1"/>
              <a:t>smaller</a:t>
            </a:r>
            <a:r>
              <a:rPr lang="de-DE" sz="2800" dirty="0"/>
              <a:t>. </a:t>
            </a:r>
            <a:r>
              <a:rPr lang="de-DE" sz="2800" dirty="0" err="1"/>
              <a:t>Properly</a:t>
            </a:r>
            <a:r>
              <a:rPr lang="de-DE" sz="2800" dirty="0"/>
              <a:t> </a:t>
            </a:r>
            <a:r>
              <a:rPr lang="de-DE" sz="2800" dirty="0" err="1"/>
              <a:t>trim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tape at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brim</a:t>
            </a:r>
            <a:r>
              <a:rPr lang="de-DE" sz="2800" dirty="0"/>
              <a:t>. </a:t>
            </a:r>
            <a:r>
              <a:rPr lang="de-DE" sz="2800" dirty="0" err="1"/>
              <a:t>Good</a:t>
            </a:r>
            <a:r>
              <a:rPr lang="de-DE" sz="2800" dirty="0"/>
              <a:t> </a:t>
            </a:r>
            <a:r>
              <a:rPr lang="de-DE" sz="2800" dirty="0" err="1"/>
              <a:t>luck</a:t>
            </a:r>
            <a:r>
              <a:rPr lang="de-DE" sz="2800" dirty="0"/>
              <a:t>! </a:t>
            </a:r>
            <a:r>
              <a:rPr lang="de-DE" sz="2800" dirty="0">
                <a:sym typeface="Wingdings" panose="05000000000000000000" pitchFamily="2" charset="2"/>
              </a:rPr>
              <a:t>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33218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</a:t>
            </a:fld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10.3 FAQs: </a:t>
            </a:r>
            <a:r>
              <a:rPr lang="en-GB" sz="2800" dirty="0"/>
              <a:t>What</a:t>
            </a:r>
            <a:r>
              <a:rPr lang="de-DE" sz="2800" dirty="0"/>
              <a:t> </a:t>
            </a:r>
            <a:r>
              <a:rPr lang="de-DE" sz="2800" dirty="0" err="1"/>
              <a:t>basic</a:t>
            </a:r>
            <a:r>
              <a:rPr lang="de-DE" sz="2800" dirty="0"/>
              <a:t> </a:t>
            </a:r>
            <a:r>
              <a:rPr lang="de-DE" sz="2800" dirty="0" err="1"/>
              <a:t>setup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TEK-Vario do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recommend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340768"/>
            <a:ext cx="105155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arenR"/>
            </a:pPr>
            <a:r>
              <a:rPr lang="de-DE" sz="2800" dirty="0"/>
              <a:t>”</a:t>
            </a:r>
            <a:r>
              <a:rPr lang="de-DE" sz="2800" dirty="0" err="1"/>
              <a:t>Please</a:t>
            </a:r>
            <a:r>
              <a:rPr lang="de-DE" sz="2800" dirty="0"/>
              <a:t>, </a:t>
            </a:r>
            <a:r>
              <a:rPr lang="de-DE" sz="2800" dirty="0" err="1"/>
              <a:t>please</a:t>
            </a:r>
            <a:r>
              <a:rPr lang="de-DE" sz="2800" dirty="0"/>
              <a:t>, </a:t>
            </a:r>
            <a:r>
              <a:rPr lang="de-DE" sz="2800" dirty="0" err="1"/>
              <a:t>please</a:t>
            </a:r>
            <a:r>
              <a:rPr lang="de-DE" sz="2800" dirty="0"/>
              <a:t> </a:t>
            </a:r>
            <a:r>
              <a:rPr lang="de-DE" sz="2800" b="1" dirty="0"/>
              <a:t>do</a:t>
            </a:r>
            <a:r>
              <a:rPr lang="de-DE" sz="2800" dirty="0"/>
              <a:t> </a:t>
            </a:r>
            <a:r>
              <a:rPr lang="de-DE" sz="2800" dirty="0" err="1"/>
              <a:t>read</a:t>
            </a:r>
            <a:r>
              <a:rPr lang="de-DE" sz="2800" dirty="0"/>
              <a:t> </a:t>
            </a:r>
            <a:r>
              <a:rPr lang="de-DE" sz="2800" dirty="0" err="1"/>
              <a:t>those</a:t>
            </a:r>
            <a:r>
              <a:rPr lang="de-DE" sz="2800" dirty="0"/>
              <a:t> </a:t>
            </a:r>
            <a:r>
              <a:rPr lang="de-DE" sz="2800" b="1" dirty="0"/>
              <a:t>f</a:t>
            </a:r>
            <a:r>
              <a:rPr lang="de-DE" sz="2800" dirty="0"/>
              <a:t>*** </a:t>
            </a:r>
            <a:r>
              <a:rPr lang="de-DE" sz="2800" dirty="0" err="1"/>
              <a:t>manuals</a:t>
            </a:r>
            <a:r>
              <a:rPr lang="de-DE" sz="2800" dirty="0"/>
              <a:t>!!!“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F8FC95A-9BC4-47A0-A5AE-F6BC2FFF542C}"/>
              </a:ext>
            </a:extLst>
          </p:cNvPr>
          <p:cNvSpPr txBox="1"/>
          <p:nvPr/>
        </p:nvSpPr>
        <p:spPr>
          <a:xfrm>
            <a:off x="764977" y="3240266"/>
            <a:ext cx="105155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400" dirty="0">
                <a:solidFill>
                  <a:srgbClr val="FF0000"/>
                </a:solidFill>
              </a:rPr>
              <a:t>                            NO TEXT!!!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1E4AD6D-316A-4A13-8FD5-4A810A184579}"/>
              </a:ext>
            </a:extLst>
          </p:cNvPr>
          <p:cNvSpPr txBox="1"/>
          <p:nvPr/>
        </p:nvSpPr>
        <p:spPr>
          <a:xfrm>
            <a:off x="4727848" y="5434244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 …in oder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allow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read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manual</a:t>
            </a:r>
            <a:r>
              <a:rPr lang="de-DE" sz="2800" dirty="0"/>
              <a:t> </a:t>
            </a:r>
            <a:r>
              <a:rPr lang="de-DE" sz="2800" dirty="0">
                <a:sym typeface="Wingdings" panose="05000000000000000000" pitchFamily="2" charset="2"/>
              </a:rPr>
              <a:t>.</a:t>
            </a:r>
            <a:endParaRPr lang="de-DE" sz="28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A94459C-7B81-489D-B4FD-05B5C2B66A16}"/>
              </a:ext>
            </a:extLst>
          </p:cNvPr>
          <p:cNvSpPr txBox="1"/>
          <p:nvPr/>
        </p:nvSpPr>
        <p:spPr>
          <a:xfrm>
            <a:off x="1587697" y="2078208"/>
            <a:ext cx="907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Who? 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X </a:t>
            </a:r>
            <a:r>
              <a:rPr lang="de-DE" dirty="0"/>
              <a:t>                 </a:t>
            </a:r>
            <a:r>
              <a:rPr lang="de-DE" dirty="0" err="1"/>
              <a:t>Where</a:t>
            </a:r>
            <a:r>
              <a:rPr lang="de-DE" dirty="0"/>
              <a:t>?  Neresheim                    </a:t>
            </a:r>
            <a:r>
              <a:rPr lang="de-DE" dirty="0" err="1"/>
              <a:t>When</a:t>
            </a:r>
            <a:r>
              <a:rPr lang="de-DE" dirty="0"/>
              <a:t>?  Friday </a:t>
            </a:r>
            <a:r>
              <a:rPr lang="de-DE" dirty="0" err="1"/>
              <a:t>night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7973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  <p:bldP spid="2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20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10.6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r>
              <a:rPr lang="de-DE" sz="2800" dirty="0"/>
              <a:t> </a:t>
            </a:r>
            <a:r>
              <a:rPr lang="de-DE" sz="2800" dirty="0" err="1"/>
              <a:t>range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TEK-Vario?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340768"/>
            <a:ext cx="1051559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A Braunschweiger Düse </a:t>
            </a:r>
            <a:r>
              <a:rPr lang="de-DE" sz="2800" dirty="0" err="1"/>
              <a:t>normally</a:t>
            </a:r>
            <a:r>
              <a:rPr lang="de-DE" sz="2800" dirty="0"/>
              <a:t> </a:t>
            </a:r>
            <a:r>
              <a:rPr lang="de-DE" sz="2800" dirty="0" err="1"/>
              <a:t>works</a:t>
            </a:r>
            <a:r>
              <a:rPr lang="de-DE" sz="2800" dirty="0"/>
              <a:t> </a:t>
            </a:r>
            <a:r>
              <a:rPr lang="de-DE" sz="2800" dirty="0" err="1"/>
              <a:t>well</a:t>
            </a:r>
            <a:r>
              <a:rPr lang="de-DE" sz="2800" dirty="0"/>
              <a:t> </a:t>
            </a:r>
            <a:r>
              <a:rPr lang="de-DE" sz="2800" dirty="0" err="1"/>
              <a:t>within</a:t>
            </a:r>
            <a:r>
              <a:rPr lang="de-DE" sz="2800" dirty="0"/>
              <a:t> a </a:t>
            </a:r>
            <a:r>
              <a:rPr lang="de-DE" sz="2800" dirty="0" err="1"/>
              <a:t>speed</a:t>
            </a:r>
            <a:r>
              <a:rPr lang="de-DE" sz="2800" dirty="0"/>
              <a:t> </a:t>
            </a:r>
            <a:r>
              <a:rPr lang="de-DE" sz="2800" dirty="0" err="1"/>
              <a:t>range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approximately</a:t>
            </a:r>
            <a:r>
              <a:rPr lang="de-DE" sz="2800" dirty="0"/>
              <a:t> 30 km/h </a:t>
            </a:r>
            <a:r>
              <a:rPr lang="de-DE" sz="2800" dirty="0" err="1"/>
              <a:t>up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around</a:t>
            </a:r>
            <a:r>
              <a:rPr lang="de-DE" sz="2800" dirty="0"/>
              <a:t> 120 km/h.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fly</a:t>
            </a:r>
            <a:r>
              <a:rPr lang="de-DE" sz="2800" dirty="0"/>
              <a:t> </a:t>
            </a:r>
            <a:r>
              <a:rPr lang="de-DE" sz="2800" dirty="0" err="1"/>
              <a:t>considerably</a:t>
            </a:r>
            <a:r>
              <a:rPr lang="de-DE" sz="2800" dirty="0"/>
              <a:t> </a:t>
            </a:r>
            <a:r>
              <a:rPr lang="de-DE" sz="2800" dirty="0" err="1"/>
              <a:t>faster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,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can</a:t>
            </a:r>
            <a:r>
              <a:rPr lang="de-DE" sz="2800" dirty="0"/>
              <a:t> </a:t>
            </a:r>
            <a:r>
              <a:rPr lang="de-DE" sz="2800" dirty="0" err="1"/>
              <a:t>only</a:t>
            </a:r>
            <a:r>
              <a:rPr lang="de-DE" sz="2800" dirty="0"/>
              <a:t> </a:t>
            </a:r>
            <a:r>
              <a:rPr lang="de-DE" sz="2800" dirty="0" err="1"/>
              <a:t>guess</a:t>
            </a:r>
            <a:r>
              <a:rPr lang="de-DE" sz="2800" dirty="0"/>
              <a:t>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will </a:t>
            </a:r>
            <a:r>
              <a:rPr lang="de-DE" sz="2800" dirty="0" err="1"/>
              <a:t>get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7632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21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10.7 FAQs: </a:t>
            </a:r>
            <a:r>
              <a:rPr lang="de-DE" sz="2800" dirty="0" err="1"/>
              <a:t>There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so </a:t>
            </a:r>
            <a:r>
              <a:rPr lang="de-DE" sz="2800" dirty="0" err="1"/>
              <a:t>many</a:t>
            </a:r>
            <a:r>
              <a:rPr lang="de-DE" sz="2800" dirty="0"/>
              <a:t> different </a:t>
            </a:r>
            <a:r>
              <a:rPr lang="de-DE" sz="2800" dirty="0" err="1"/>
              <a:t>types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TEK-</a:t>
            </a:r>
            <a:r>
              <a:rPr lang="de-DE" sz="2800" dirty="0" err="1"/>
              <a:t>probes</a:t>
            </a:r>
            <a:r>
              <a:rPr lang="de-DE" sz="2800" dirty="0"/>
              <a:t>. </a:t>
            </a:r>
            <a:r>
              <a:rPr lang="de-DE" sz="2800" dirty="0" err="1"/>
              <a:t>Why</a:t>
            </a:r>
            <a:r>
              <a:rPr lang="de-DE" sz="2800" dirty="0"/>
              <a:t> do </a:t>
            </a:r>
          </a:p>
          <a:p>
            <a:r>
              <a:rPr lang="de-DE" sz="2800" dirty="0"/>
              <a:t>                    </a:t>
            </a:r>
            <a:r>
              <a:rPr lang="de-DE" sz="2800" dirty="0" err="1"/>
              <a:t>most</a:t>
            </a:r>
            <a:r>
              <a:rPr lang="de-DE" sz="2800" dirty="0"/>
              <a:t> </a:t>
            </a:r>
            <a:r>
              <a:rPr lang="de-DE" sz="2800" dirty="0" err="1"/>
              <a:t>people</a:t>
            </a:r>
            <a:r>
              <a:rPr lang="de-DE" sz="2800" dirty="0"/>
              <a:t> </a:t>
            </a:r>
            <a:r>
              <a:rPr lang="de-DE" sz="2800" dirty="0" err="1"/>
              <a:t>use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Braunschweiger type?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340768"/>
            <a:ext cx="1051559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 err="1"/>
              <a:t>Meanwhile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a </a:t>
            </a:r>
            <a:r>
              <a:rPr lang="de-DE" sz="2800" dirty="0" err="1"/>
              <a:t>proven</a:t>
            </a:r>
            <a:r>
              <a:rPr lang="de-DE" sz="2800" dirty="0"/>
              <a:t> </a:t>
            </a:r>
            <a:r>
              <a:rPr lang="de-DE" sz="2800" dirty="0" err="1"/>
              <a:t>fact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Braunschweiger Düse </a:t>
            </a:r>
            <a:r>
              <a:rPr lang="de-DE" sz="2800" dirty="0" err="1"/>
              <a:t>performs</a:t>
            </a:r>
            <a:r>
              <a:rPr lang="de-DE" sz="2800" dirty="0"/>
              <a:t> best.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copes</a:t>
            </a:r>
            <a:r>
              <a:rPr lang="de-DE" sz="2800" dirty="0"/>
              <a:t> </a:t>
            </a:r>
            <a:r>
              <a:rPr lang="de-DE" sz="2800" dirty="0" err="1"/>
              <a:t>quite</a:t>
            </a:r>
            <a:r>
              <a:rPr lang="de-DE" sz="2800" dirty="0"/>
              <a:t> </a:t>
            </a:r>
            <a:r>
              <a:rPr lang="de-DE" sz="2800" dirty="0" err="1"/>
              <a:t>well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different </a:t>
            </a:r>
            <a:r>
              <a:rPr lang="de-DE" sz="2800" dirty="0" err="1"/>
              <a:t>angles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attack</a:t>
            </a:r>
            <a:r>
              <a:rPr lang="de-DE" sz="2800" dirty="0"/>
              <a:t>. </a:t>
            </a:r>
            <a:r>
              <a:rPr lang="de-DE" sz="2800" dirty="0" err="1"/>
              <a:t>It</a:t>
            </a:r>
            <a:r>
              <a:rPr lang="de-DE" sz="2800" dirty="0"/>
              <a:t> also </a:t>
            </a:r>
            <a:r>
              <a:rPr lang="de-DE" sz="2800" dirty="0" err="1"/>
              <a:t>keeps</a:t>
            </a:r>
            <a:r>
              <a:rPr lang="de-DE" sz="2800" dirty="0"/>
              <a:t> </a:t>
            </a:r>
            <a:r>
              <a:rPr lang="de-DE" sz="2800" dirty="0" err="1"/>
              <a:t>working</a:t>
            </a:r>
            <a:r>
              <a:rPr lang="de-DE" sz="2800" dirty="0"/>
              <a:t> </a:t>
            </a:r>
            <a:r>
              <a:rPr lang="de-DE" sz="2800" dirty="0" err="1"/>
              <a:t>properly</a:t>
            </a:r>
            <a:r>
              <a:rPr lang="de-DE" sz="2800" dirty="0"/>
              <a:t> at </a:t>
            </a:r>
            <a:r>
              <a:rPr lang="de-DE" sz="2800" dirty="0" err="1"/>
              <a:t>bigger</a:t>
            </a:r>
            <a:r>
              <a:rPr lang="de-DE" sz="2800" dirty="0"/>
              <a:t> </a:t>
            </a:r>
            <a:r>
              <a:rPr lang="de-DE" sz="2800" dirty="0" err="1"/>
              <a:t>yaw</a:t>
            </a:r>
            <a:r>
              <a:rPr lang="de-DE" sz="2800" dirty="0"/>
              <a:t> </a:t>
            </a:r>
            <a:r>
              <a:rPr lang="de-DE" sz="2800" dirty="0" err="1"/>
              <a:t>angles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r>
              <a:rPr lang="de-DE" sz="2800" dirty="0"/>
              <a:t> </a:t>
            </a:r>
            <a:r>
              <a:rPr lang="de-DE" sz="2800" dirty="0" err="1"/>
              <a:t>other</a:t>
            </a:r>
            <a:r>
              <a:rPr lang="de-DE" sz="2800" dirty="0"/>
              <a:t> </a:t>
            </a:r>
            <a:r>
              <a:rPr lang="de-DE" sz="2800" dirty="0" err="1"/>
              <a:t>probes</a:t>
            </a:r>
            <a:r>
              <a:rPr lang="de-DE" sz="2800" dirty="0"/>
              <a:t>.  </a:t>
            </a:r>
          </a:p>
          <a:p>
            <a:endParaRPr lang="de-DE" sz="2800" dirty="0"/>
          </a:p>
          <a:p>
            <a:r>
              <a:rPr lang="de-DE" sz="2800" dirty="0" err="1"/>
              <a:t>Please</a:t>
            </a:r>
            <a:r>
              <a:rPr lang="de-DE" sz="2800" dirty="0"/>
              <a:t> </a:t>
            </a:r>
            <a:r>
              <a:rPr lang="de-DE" sz="2800" dirty="0" err="1"/>
              <a:t>don´t</a:t>
            </a:r>
            <a:r>
              <a:rPr lang="de-DE" sz="2800" dirty="0"/>
              <a:t> </a:t>
            </a:r>
            <a:r>
              <a:rPr lang="de-DE" sz="2800" dirty="0" err="1"/>
              <a:t>forget</a:t>
            </a:r>
            <a:r>
              <a:rPr lang="de-DE" sz="2800" dirty="0"/>
              <a:t>: On </a:t>
            </a:r>
            <a:r>
              <a:rPr lang="de-DE" sz="2800" dirty="0" err="1"/>
              <a:t>full</a:t>
            </a:r>
            <a:r>
              <a:rPr lang="de-DE" sz="2800" dirty="0"/>
              <a:t>-size </a:t>
            </a:r>
            <a:r>
              <a:rPr lang="de-DE" sz="2800" dirty="0" err="1"/>
              <a:t>gliders</a:t>
            </a:r>
            <a:r>
              <a:rPr lang="de-DE" sz="2800" dirty="0"/>
              <a:t> </a:t>
            </a:r>
            <a:r>
              <a:rPr lang="de-DE" sz="2800" dirty="0" err="1"/>
              <a:t>there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a </a:t>
            </a:r>
            <a:r>
              <a:rPr lang="de-DE" sz="2800" dirty="0" err="1"/>
              <a:t>yaw</a:t>
            </a:r>
            <a:r>
              <a:rPr lang="de-DE" sz="2800" dirty="0"/>
              <a:t> </a:t>
            </a:r>
            <a:r>
              <a:rPr lang="de-DE" sz="2800" dirty="0" err="1"/>
              <a:t>string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support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pilot</a:t>
            </a:r>
            <a:r>
              <a:rPr lang="de-DE" sz="2800" dirty="0"/>
              <a:t>.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pilots</a:t>
            </a:r>
            <a:r>
              <a:rPr lang="de-DE" sz="2800" dirty="0"/>
              <a:t> </a:t>
            </a:r>
            <a:r>
              <a:rPr lang="de-DE" sz="2800" dirty="0" err="1"/>
              <a:t>simply</a:t>
            </a:r>
            <a:r>
              <a:rPr lang="de-DE" sz="2800" dirty="0"/>
              <a:t> </a:t>
            </a:r>
            <a:r>
              <a:rPr lang="de-DE" sz="2800" dirty="0" err="1"/>
              <a:t>can´t</a:t>
            </a:r>
            <a:r>
              <a:rPr lang="de-DE" sz="2800" dirty="0"/>
              <a:t> </a:t>
            </a:r>
            <a:r>
              <a:rPr lang="de-DE" sz="2800" dirty="0" err="1"/>
              <a:t>see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our</a:t>
            </a:r>
            <a:r>
              <a:rPr lang="de-DE" sz="2800" dirty="0"/>
              <a:t> </a:t>
            </a:r>
            <a:r>
              <a:rPr lang="de-DE" sz="2800" dirty="0" err="1"/>
              <a:t>glider</a:t>
            </a:r>
            <a:r>
              <a:rPr lang="de-DE" sz="2800" dirty="0"/>
              <a:t> </a:t>
            </a:r>
            <a:r>
              <a:rPr lang="de-DE" sz="2800" dirty="0" err="1"/>
              <a:t>yaws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not </a:t>
            </a:r>
            <a:r>
              <a:rPr lang="de-DE" sz="2800" dirty="0" err="1"/>
              <a:t>most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time.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895615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22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0" y="188640"/>
            <a:ext cx="10846223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10.8 FAQs: </a:t>
            </a:r>
            <a:r>
              <a:rPr lang="de-DE" sz="2800" dirty="0" err="1"/>
              <a:t>Usually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tube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comes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a TEK-Vario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PTFE.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a </a:t>
            </a:r>
          </a:p>
          <a:p>
            <a:r>
              <a:rPr lang="de-DE" sz="2800" dirty="0"/>
              <a:t>                    </a:t>
            </a:r>
            <a:r>
              <a:rPr lang="de-DE" sz="2800" dirty="0" err="1"/>
              <a:t>must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would</a:t>
            </a:r>
            <a:r>
              <a:rPr lang="de-DE" sz="2800" dirty="0"/>
              <a:t> </a:t>
            </a:r>
            <a:r>
              <a:rPr lang="de-DE" sz="2800" dirty="0" err="1"/>
              <a:t>silicon</a:t>
            </a:r>
            <a:r>
              <a:rPr lang="de-DE" sz="2800" dirty="0"/>
              <a:t> </a:t>
            </a:r>
            <a:r>
              <a:rPr lang="de-DE" sz="2800" dirty="0" err="1"/>
              <a:t>rubber</a:t>
            </a:r>
            <a:r>
              <a:rPr lang="de-DE" sz="2800" dirty="0"/>
              <a:t> do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well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340768"/>
            <a:ext cx="10515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 err="1"/>
              <a:t>Because</a:t>
            </a:r>
            <a:r>
              <a:rPr lang="de-DE" sz="2800" dirty="0"/>
              <a:t> </a:t>
            </a:r>
            <a:r>
              <a:rPr lang="de-DE" sz="2800" dirty="0" err="1"/>
              <a:t>pressure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fairly</a:t>
            </a:r>
            <a:r>
              <a:rPr lang="de-DE" sz="2800" dirty="0"/>
              <a:t> </a:t>
            </a:r>
            <a:r>
              <a:rPr lang="de-DE" sz="2800" dirty="0" err="1"/>
              <a:t>low</a:t>
            </a:r>
            <a:r>
              <a:rPr lang="de-DE" sz="2800" dirty="0"/>
              <a:t>, </a:t>
            </a:r>
            <a:r>
              <a:rPr lang="de-DE" sz="2800" dirty="0" err="1"/>
              <a:t>silicon</a:t>
            </a:r>
            <a:r>
              <a:rPr lang="de-DE" sz="2800" dirty="0"/>
              <a:t> </a:t>
            </a:r>
            <a:r>
              <a:rPr lang="de-DE" sz="2800" dirty="0" err="1"/>
              <a:t>rubber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fine</a:t>
            </a:r>
            <a:r>
              <a:rPr lang="de-DE" sz="2800" dirty="0"/>
              <a:t>. But </a:t>
            </a:r>
            <a:r>
              <a:rPr lang="de-DE" sz="2800" dirty="0" err="1"/>
              <a:t>please</a:t>
            </a:r>
            <a:r>
              <a:rPr lang="de-DE" sz="2800" dirty="0"/>
              <a:t> do </a:t>
            </a:r>
            <a:r>
              <a:rPr lang="de-DE" sz="2800" dirty="0" err="1"/>
              <a:t>try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keep</a:t>
            </a:r>
            <a:r>
              <a:rPr lang="de-DE" sz="2800" dirty="0"/>
              <a:t> </a:t>
            </a:r>
            <a:r>
              <a:rPr lang="de-DE" sz="2800" dirty="0" err="1"/>
              <a:t>volumes</a:t>
            </a:r>
            <a:r>
              <a:rPr lang="de-DE" sz="2800" dirty="0"/>
              <a:t> </a:t>
            </a:r>
            <a:r>
              <a:rPr lang="de-DE" sz="2800" dirty="0" err="1"/>
              <a:t>low</a:t>
            </a:r>
            <a:r>
              <a:rPr lang="de-DE" sz="2800" dirty="0"/>
              <a:t> und </a:t>
            </a:r>
            <a:r>
              <a:rPr lang="de-DE" sz="2800" dirty="0" err="1"/>
              <a:t>therefore</a:t>
            </a:r>
            <a:r>
              <a:rPr lang="de-DE" sz="2800" dirty="0"/>
              <a:t> </a:t>
            </a:r>
            <a:r>
              <a:rPr lang="de-DE" sz="2800" dirty="0" err="1"/>
              <a:t>use</a:t>
            </a:r>
            <a:r>
              <a:rPr lang="de-DE" sz="2800" dirty="0"/>
              <a:t> </a:t>
            </a:r>
            <a:r>
              <a:rPr lang="de-DE" sz="2800" dirty="0" err="1"/>
              <a:t>small</a:t>
            </a:r>
            <a:r>
              <a:rPr lang="de-DE" sz="2800" dirty="0"/>
              <a:t> </a:t>
            </a:r>
            <a:r>
              <a:rPr lang="de-DE" sz="2800" dirty="0" err="1"/>
              <a:t>inner</a:t>
            </a:r>
            <a:r>
              <a:rPr lang="de-DE" sz="2800" dirty="0"/>
              <a:t> </a:t>
            </a:r>
            <a:r>
              <a:rPr lang="de-DE" sz="2800" dirty="0" err="1"/>
              <a:t>diameters</a:t>
            </a:r>
            <a:r>
              <a:rPr lang="de-DE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07869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351604-4BA1-40F1-A9AF-29BED7FD4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7CA5E54-5B93-456F-AE09-6E8BFC360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23</a:t>
            </a:fld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5443A18F-4CD0-4833-9140-25D11281D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859803"/>
          </a:xfrm>
        </p:spPr>
        <p:txBody>
          <a:bodyPr>
            <a:normAutofit/>
          </a:bodyPr>
          <a:lstStyle/>
          <a:p>
            <a:r>
              <a:rPr lang="de-DE" sz="2800" dirty="0"/>
              <a:t>10.9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best</a:t>
            </a:r>
            <a:r>
              <a:rPr lang="de-DE" sz="2800" dirty="0"/>
              <a:t> </a:t>
            </a:r>
            <a:r>
              <a:rPr lang="de-DE" sz="2800" dirty="0" err="1"/>
              <a:t>place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a Braunschweiger Düse?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C044C8B-9F67-48D8-A67B-C51583E9E791}"/>
              </a:ext>
            </a:extLst>
          </p:cNvPr>
          <p:cNvSpPr txBox="1"/>
          <p:nvPr/>
        </p:nvSpPr>
        <p:spPr>
          <a:xfrm>
            <a:off x="838200" y="1124744"/>
            <a:ext cx="10658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Whenever</a:t>
            </a:r>
            <a:r>
              <a:rPr lang="de-DE" sz="2800" dirty="0"/>
              <a:t> possible,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should</a:t>
            </a:r>
            <a:r>
              <a:rPr lang="de-DE" sz="2800" dirty="0"/>
              <a:t> mount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fin. </a:t>
            </a:r>
            <a:r>
              <a:rPr lang="de-DE" sz="2800" dirty="0" err="1"/>
              <a:t>Fairly</a:t>
            </a:r>
            <a:r>
              <a:rPr lang="de-DE" sz="2800" dirty="0"/>
              <a:t> high </a:t>
            </a:r>
            <a:r>
              <a:rPr lang="de-DE" sz="2800" dirty="0" err="1"/>
              <a:t>up</a:t>
            </a:r>
            <a:r>
              <a:rPr lang="de-DE" sz="2800" dirty="0"/>
              <a:t>, </a:t>
            </a:r>
            <a:r>
              <a:rPr lang="de-DE" sz="2800" dirty="0" err="1"/>
              <a:t>really</a:t>
            </a:r>
            <a:r>
              <a:rPr lang="de-DE" sz="2800" dirty="0"/>
              <a:t>. The </a:t>
            </a:r>
            <a:r>
              <a:rPr lang="de-DE" sz="2800" dirty="0" err="1"/>
              <a:t>idea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make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probe </a:t>
            </a:r>
            <a:r>
              <a:rPr lang="de-DE" sz="2800" dirty="0" err="1"/>
              <a:t>protrude</a:t>
            </a:r>
            <a:r>
              <a:rPr lang="de-DE" sz="2800" dirty="0"/>
              <a:t> </a:t>
            </a:r>
            <a:r>
              <a:rPr lang="de-DE" sz="2800" dirty="0" err="1"/>
              <a:t>into</a:t>
            </a:r>
            <a:r>
              <a:rPr lang="de-DE" sz="2800" dirty="0"/>
              <a:t> </a:t>
            </a:r>
            <a:r>
              <a:rPr lang="de-DE" sz="2800" dirty="0" err="1"/>
              <a:t>undisturbed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.</a:t>
            </a:r>
          </a:p>
          <a:p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can´t</a:t>
            </a:r>
            <a:r>
              <a:rPr lang="de-DE" sz="2800" dirty="0"/>
              <a:t>, </a:t>
            </a:r>
            <a:r>
              <a:rPr lang="de-DE" sz="2800" dirty="0" err="1"/>
              <a:t>things</a:t>
            </a:r>
            <a:r>
              <a:rPr lang="de-DE" sz="2800" dirty="0"/>
              <a:t> </a:t>
            </a:r>
            <a:r>
              <a:rPr lang="de-DE" sz="2800" dirty="0" err="1"/>
              <a:t>get</a:t>
            </a:r>
            <a:r>
              <a:rPr lang="de-DE" sz="2800" dirty="0"/>
              <a:t> a </a:t>
            </a:r>
            <a:r>
              <a:rPr lang="de-DE" sz="2800" dirty="0" err="1"/>
              <a:t>lot</a:t>
            </a:r>
            <a:r>
              <a:rPr lang="de-DE" sz="2800" dirty="0"/>
              <a:t> </a:t>
            </a:r>
            <a:r>
              <a:rPr lang="de-DE" sz="2800" dirty="0" err="1"/>
              <a:t>more</a:t>
            </a:r>
            <a:r>
              <a:rPr lang="de-DE" sz="2800" dirty="0"/>
              <a:t> </a:t>
            </a:r>
            <a:r>
              <a:rPr lang="de-DE" sz="2800" dirty="0" err="1"/>
              <a:t>complicated</a:t>
            </a:r>
            <a:r>
              <a:rPr lang="de-DE" sz="2800" dirty="0"/>
              <a:t>. </a:t>
            </a:r>
            <a:r>
              <a:rPr lang="de-DE" sz="2800" dirty="0" err="1"/>
              <a:t>Some</a:t>
            </a:r>
            <a:r>
              <a:rPr lang="de-DE" sz="2800" dirty="0"/>
              <a:t> </a:t>
            </a:r>
            <a:r>
              <a:rPr lang="de-DE" sz="2800" dirty="0" err="1"/>
              <a:t>people</a:t>
            </a:r>
            <a:r>
              <a:rPr lang="de-DE" sz="2800" dirty="0"/>
              <a:t> </a:t>
            </a:r>
            <a:r>
              <a:rPr lang="de-DE" sz="2800" dirty="0" err="1"/>
              <a:t>opt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a </a:t>
            </a:r>
            <a:r>
              <a:rPr lang="de-DE" sz="2800" dirty="0" err="1"/>
              <a:t>spot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halfway</a:t>
            </a:r>
            <a:r>
              <a:rPr lang="de-DE" sz="2800" dirty="0"/>
              <a:t> </a:t>
            </a:r>
            <a:r>
              <a:rPr lang="de-DE" sz="2800" dirty="0" err="1"/>
              <a:t>between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trailing</a:t>
            </a:r>
            <a:r>
              <a:rPr lang="de-DE" sz="2800" dirty="0"/>
              <a:t> </a:t>
            </a:r>
            <a:r>
              <a:rPr lang="de-DE" sz="2800" dirty="0" err="1"/>
              <a:t>edge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wings</a:t>
            </a:r>
            <a:r>
              <a:rPr lang="de-DE" sz="2800" dirty="0"/>
              <a:t> and </a:t>
            </a:r>
            <a:r>
              <a:rPr lang="de-DE" sz="2800" dirty="0" err="1"/>
              <a:t>the</a:t>
            </a:r>
            <a:r>
              <a:rPr lang="de-DE" sz="2800" dirty="0"/>
              <a:t> fin.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don´t</a:t>
            </a:r>
            <a:r>
              <a:rPr lang="de-DE" sz="2800" dirty="0"/>
              <a:t> </a:t>
            </a:r>
            <a:r>
              <a:rPr lang="de-DE" sz="2800" dirty="0" err="1"/>
              <a:t>agree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. </a:t>
            </a:r>
            <a:r>
              <a:rPr lang="de-DE" sz="2800" dirty="0" err="1"/>
              <a:t>Whenever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yaws</a:t>
            </a:r>
            <a:r>
              <a:rPr lang="de-DE" sz="2800" dirty="0"/>
              <a:t>,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vortices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Braunschweiger probe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disturbed</a:t>
            </a:r>
            <a:r>
              <a:rPr lang="de-DE" sz="2800" dirty="0"/>
              <a:t> </a:t>
            </a:r>
            <a:r>
              <a:rPr lang="de-DE" sz="2800" dirty="0" err="1"/>
              <a:t>considerably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tail</a:t>
            </a:r>
            <a:r>
              <a:rPr lang="de-DE" sz="2800" dirty="0"/>
              <a:t> </a:t>
            </a:r>
            <a:r>
              <a:rPr lang="de-DE" sz="2800" dirty="0" err="1"/>
              <a:t>moves</a:t>
            </a:r>
            <a:r>
              <a:rPr lang="de-DE" sz="2800" dirty="0"/>
              <a:t> </a:t>
            </a:r>
            <a:r>
              <a:rPr lang="de-DE" sz="2800" dirty="0" err="1"/>
              <a:t>either</a:t>
            </a:r>
            <a:r>
              <a:rPr lang="de-DE" sz="2800" dirty="0"/>
              <a:t> </a:t>
            </a:r>
            <a:r>
              <a:rPr lang="de-DE" sz="2800" dirty="0" err="1"/>
              <a:t>side</a:t>
            </a:r>
            <a:r>
              <a:rPr lang="de-DE" sz="2800" dirty="0"/>
              <a:t>. This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main</a:t>
            </a:r>
            <a:r>
              <a:rPr lang="de-DE" sz="2800" dirty="0"/>
              <a:t> </a:t>
            </a:r>
            <a:r>
              <a:rPr lang="de-DE" sz="2800" dirty="0" err="1"/>
              <a:t>reason</a:t>
            </a:r>
            <a:r>
              <a:rPr lang="de-DE" sz="2800" dirty="0"/>
              <a:t> </a:t>
            </a:r>
            <a:r>
              <a:rPr lang="de-DE" sz="2800" dirty="0" err="1"/>
              <a:t>why</a:t>
            </a:r>
            <a:r>
              <a:rPr lang="de-DE" sz="2800" dirty="0"/>
              <a:t>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suggest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fix </a:t>
            </a:r>
            <a:r>
              <a:rPr lang="de-DE" sz="2800" dirty="0" err="1"/>
              <a:t>the</a:t>
            </a:r>
            <a:r>
              <a:rPr lang="de-DE" sz="2800" dirty="0"/>
              <a:t> probe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close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wings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possible.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probe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close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trailing</a:t>
            </a:r>
            <a:r>
              <a:rPr lang="de-DE" sz="2800" dirty="0"/>
              <a:t> </a:t>
            </a:r>
            <a:r>
              <a:rPr lang="de-DE" sz="2800" dirty="0" err="1"/>
              <a:t>edge</a:t>
            </a:r>
            <a:r>
              <a:rPr lang="de-DE" sz="2800" dirty="0"/>
              <a:t> and </a:t>
            </a:r>
            <a:r>
              <a:rPr lang="de-DE" sz="2800" dirty="0" err="1"/>
              <a:t>about</a:t>
            </a:r>
            <a:r>
              <a:rPr lang="de-DE" sz="2800" dirty="0"/>
              <a:t> 12 </a:t>
            </a:r>
            <a:r>
              <a:rPr lang="de-DE" sz="2800" dirty="0" err="1"/>
              <a:t>to</a:t>
            </a:r>
            <a:r>
              <a:rPr lang="de-DE" sz="2800" dirty="0"/>
              <a:t> 14 cm </a:t>
            </a:r>
            <a:r>
              <a:rPr lang="de-DE" sz="2800" dirty="0" err="1"/>
              <a:t>above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wings</a:t>
            </a:r>
            <a:r>
              <a:rPr lang="de-DE" sz="2800" dirty="0"/>
              <a:t>,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should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fine</a:t>
            </a:r>
            <a:r>
              <a:rPr lang="de-DE" sz="2800" dirty="0"/>
              <a:t>.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course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Braunschweiger probe </a:t>
            </a:r>
            <a:r>
              <a:rPr lang="de-DE" sz="2800" dirty="0" err="1"/>
              <a:t>can</a:t>
            </a:r>
            <a:r>
              <a:rPr lang="de-DE" sz="2800" dirty="0"/>
              <a:t> also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fixed</a:t>
            </a:r>
            <a:r>
              <a:rPr lang="de-DE" sz="2800" dirty="0"/>
              <a:t> </a:t>
            </a:r>
            <a:r>
              <a:rPr lang="de-DE" sz="2800" dirty="0" err="1"/>
              <a:t>somewhere</a:t>
            </a:r>
            <a:r>
              <a:rPr lang="de-DE" sz="2800" dirty="0"/>
              <a:t> in front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wings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94550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351604-4BA1-40F1-A9AF-29BED7FD4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7CA5E54-5B93-456F-AE09-6E8BFC360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24</a:t>
            </a:fld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5443A18F-4CD0-4833-9140-25D11281D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1147835"/>
          </a:xfrm>
        </p:spPr>
        <p:txBody>
          <a:bodyPr>
            <a:normAutofit/>
          </a:bodyPr>
          <a:lstStyle/>
          <a:p>
            <a:r>
              <a:rPr lang="de-DE" sz="2800" dirty="0"/>
              <a:t>10.10 FAQs: I </a:t>
            </a:r>
            <a:r>
              <a:rPr lang="de-DE" sz="2800" dirty="0" err="1"/>
              <a:t>use</a:t>
            </a:r>
            <a:r>
              <a:rPr lang="de-DE" sz="2800" dirty="0"/>
              <a:t> TEK-Varios in a </a:t>
            </a:r>
            <a:r>
              <a:rPr lang="de-DE" sz="2800" dirty="0" err="1"/>
              <a:t>whole</a:t>
            </a:r>
            <a:r>
              <a:rPr lang="de-DE" sz="2800" dirty="0"/>
              <a:t> </a:t>
            </a:r>
            <a:r>
              <a:rPr lang="de-DE" sz="2800" dirty="0" err="1"/>
              <a:t>range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different </a:t>
            </a:r>
            <a:r>
              <a:rPr lang="de-DE" sz="2800" dirty="0" err="1"/>
              <a:t>models</a:t>
            </a:r>
            <a:r>
              <a:rPr lang="de-DE" sz="2800" dirty="0"/>
              <a:t>.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br>
              <a:rPr lang="de-DE" sz="2800" dirty="0"/>
            </a:br>
            <a:r>
              <a:rPr lang="de-DE" sz="2800" dirty="0"/>
              <a:t>                      </a:t>
            </a:r>
            <a:r>
              <a:rPr lang="de-DE" sz="2800" dirty="0" err="1"/>
              <a:t>worries</a:t>
            </a:r>
            <a:r>
              <a:rPr lang="de-DE" sz="2800" dirty="0"/>
              <a:t> </a:t>
            </a:r>
            <a:r>
              <a:rPr lang="de-DE" sz="2800" dirty="0" err="1"/>
              <a:t>me</a:t>
            </a:r>
            <a:r>
              <a:rPr lang="de-DE" sz="2800" dirty="0"/>
              <a:t>, ist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they</a:t>
            </a:r>
            <a:r>
              <a:rPr lang="de-DE" sz="2800" dirty="0"/>
              <a:t> </a:t>
            </a:r>
            <a:r>
              <a:rPr lang="de-DE" sz="2800" dirty="0" err="1"/>
              <a:t>seem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work</a:t>
            </a:r>
            <a:r>
              <a:rPr lang="de-DE" sz="2800" dirty="0"/>
              <a:t> </a:t>
            </a:r>
            <a:r>
              <a:rPr lang="de-DE" sz="2800" dirty="0" err="1"/>
              <a:t>quite</a:t>
            </a:r>
            <a:r>
              <a:rPr lang="de-DE" sz="2800" dirty="0"/>
              <a:t> </a:t>
            </a:r>
            <a:r>
              <a:rPr lang="de-DE" sz="2800" dirty="0" err="1"/>
              <a:t>differently</a:t>
            </a:r>
            <a:r>
              <a:rPr lang="de-DE" sz="2800" dirty="0"/>
              <a:t>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C044C8B-9F67-48D8-A67B-C51583E9E791}"/>
              </a:ext>
            </a:extLst>
          </p:cNvPr>
          <p:cNvSpPr txBox="1"/>
          <p:nvPr/>
        </p:nvSpPr>
        <p:spPr>
          <a:xfrm>
            <a:off x="823232" y="1412776"/>
            <a:ext cx="1065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Well,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natural</a:t>
            </a:r>
            <a:r>
              <a:rPr lang="de-DE" sz="2800" dirty="0"/>
              <a:t> </a:t>
            </a:r>
            <a:r>
              <a:rPr lang="de-DE" sz="2800" dirty="0" err="1"/>
              <a:t>thing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happen. After all, </a:t>
            </a:r>
            <a:r>
              <a:rPr lang="de-DE" sz="2800" dirty="0" err="1"/>
              <a:t>those</a:t>
            </a:r>
            <a:r>
              <a:rPr lang="de-DE" sz="2800" dirty="0"/>
              <a:t> </a:t>
            </a:r>
            <a:r>
              <a:rPr lang="de-DE" sz="2800" dirty="0" err="1"/>
              <a:t>varios</a:t>
            </a:r>
            <a:r>
              <a:rPr lang="de-DE" sz="2800" dirty="0"/>
              <a:t> </a:t>
            </a:r>
            <a:r>
              <a:rPr lang="de-DE" sz="2800" dirty="0" err="1"/>
              <a:t>work</a:t>
            </a:r>
            <a:r>
              <a:rPr lang="de-DE" sz="2800" dirty="0"/>
              <a:t> in </a:t>
            </a:r>
            <a:r>
              <a:rPr lang="de-DE" sz="2800" dirty="0" err="1"/>
              <a:t>completely</a:t>
            </a:r>
            <a:r>
              <a:rPr lang="de-DE" sz="2800" dirty="0"/>
              <a:t> different </a:t>
            </a:r>
            <a:r>
              <a:rPr lang="de-DE" sz="2800" dirty="0" err="1"/>
              <a:t>flying</a:t>
            </a:r>
            <a:r>
              <a:rPr lang="de-DE" sz="2800" dirty="0"/>
              <a:t> </a:t>
            </a:r>
            <a:r>
              <a:rPr lang="de-DE" sz="2800" dirty="0" err="1"/>
              <a:t>systems</a:t>
            </a:r>
            <a:r>
              <a:rPr lang="de-DE" sz="2800" dirty="0"/>
              <a:t>.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there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any</a:t>
            </a:r>
            <a:r>
              <a:rPr lang="de-DE" sz="2800" dirty="0"/>
              <a:t> </a:t>
            </a:r>
            <a:r>
              <a:rPr lang="de-DE" sz="2800" dirty="0" err="1"/>
              <a:t>concerns</a:t>
            </a:r>
            <a:r>
              <a:rPr lang="de-DE" sz="2800" dirty="0"/>
              <a:t>, </a:t>
            </a:r>
            <a:r>
              <a:rPr lang="de-DE" sz="2800" dirty="0" err="1"/>
              <a:t>test</a:t>
            </a:r>
            <a:r>
              <a:rPr lang="de-DE" sz="2800" dirty="0"/>
              <a:t> </a:t>
            </a:r>
            <a:r>
              <a:rPr lang="de-DE" sz="2800" dirty="0" err="1"/>
              <a:t>fly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suggested</a:t>
            </a:r>
            <a:r>
              <a:rPr lang="de-DE" sz="2800" dirty="0"/>
              <a:t> </a:t>
            </a:r>
            <a:r>
              <a:rPr lang="de-DE" sz="2800" dirty="0" err="1"/>
              <a:t>above</a:t>
            </a:r>
            <a:r>
              <a:rPr lang="de-DE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8914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B0F238-C44E-4B80-B5AB-549D83091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No</a:t>
            </a:r>
            <a:r>
              <a:rPr lang="de-DE" dirty="0"/>
              <a:t>.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6B3DD6B-51D2-4DE2-95A0-4BAFFA3F0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E18BB01-BE35-460D-AFA2-A0169F264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25</a:t>
            </a:fld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68BD6A48-90C4-4365-851E-7733401B9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874424" cy="1147835"/>
          </a:xfrm>
        </p:spPr>
        <p:txBody>
          <a:bodyPr>
            <a:normAutofit/>
          </a:bodyPr>
          <a:lstStyle/>
          <a:p>
            <a:r>
              <a:rPr lang="de-DE" sz="2800" dirty="0"/>
              <a:t>10.11 FAQs: Are </a:t>
            </a:r>
            <a:r>
              <a:rPr lang="de-DE" sz="2800" dirty="0" err="1"/>
              <a:t>logged</a:t>
            </a:r>
            <a:r>
              <a:rPr lang="de-DE" sz="2800" dirty="0"/>
              <a:t> </a:t>
            </a:r>
            <a:r>
              <a:rPr lang="de-DE" sz="2800" dirty="0" err="1"/>
              <a:t>data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any</a:t>
            </a:r>
            <a:r>
              <a:rPr lang="de-DE" sz="2800" dirty="0"/>
              <a:t> </a:t>
            </a:r>
            <a:r>
              <a:rPr lang="de-DE" sz="2800" dirty="0" err="1"/>
              <a:t>help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finding</a:t>
            </a:r>
            <a:r>
              <a:rPr lang="de-DE" sz="2800" dirty="0"/>
              <a:t> out </a:t>
            </a:r>
            <a:r>
              <a:rPr lang="de-DE" sz="2800" dirty="0" err="1"/>
              <a:t>what´s</a:t>
            </a:r>
            <a:r>
              <a:rPr lang="de-DE" sz="2800" dirty="0"/>
              <a:t> </a:t>
            </a:r>
            <a:r>
              <a:rPr lang="de-DE" sz="2800" dirty="0" err="1"/>
              <a:t>wrong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br>
              <a:rPr lang="de-DE" sz="2800" dirty="0"/>
            </a:br>
            <a:r>
              <a:rPr lang="de-DE" sz="2800" dirty="0"/>
              <a:t>                      </a:t>
            </a:r>
            <a:r>
              <a:rPr lang="de-DE" sz="2800" dirty="0" err="1"/>
              <a:t>has</a:t>
            </a:r>
            <a:r>
              <a:rPr lang="de-DE" sz="2800" dirty="0"/>
              <a:t> </a:t>
            </a:r>
            <a:r>
              <a:rPr lang="de-DE" sz="2800" dirty="0" err="1"/>
              <a:t>turned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better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worse</a:t>
            </a:r>
            <a:r>
              <a:rPr lang="de-DE" sz="2800" dirty="0"/>
              <a:t>  after a </a:t>
            </a:r>
            <a:r>
              <a:rPr lang="de-DE" sz="2800" dirty="0" err="1"/>
              <a:t>change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15351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26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10.12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small</a:t>
            </a:r>
            <a:r>
              <a:rPr lang="de-DE" sz="2800" dirty="0"/>
              <a:t> </a:t>
            </a:r>
            <a:r>
              <a:rPr lang="de-DE" sz="2800" dirty="0" err="1"/>
              <a:t>climb</a:t>
            </a:r>
            <a:r>
              <a:rPr lang="de-DE" sz="2800" dirty="0"/>
              <a:t> </a:t>
            </a:r>
            <a:r>
              <a:rPr lang="de-DE" sz="2800" dirty="0" err="1"/>
              <a:t>rates</a:t>
            </a:r>
            <a:r>
              <a:rPr lang="de-DE" sz="2800" dirty="0"/>
              <a:t> in a </a:t>
            </a:r>
            <a:r>
              <a:rPr lang="de-DE" sz="2800" dirty="0" err="1"/>
              <a:t>competition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340768"/>
            <a:ext cx="1051559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net</a:t>
            </a:r>
            <a:r>
              <a:rPr lang="de-DE" sz="2800" dirty="0"/>
              <a:t> </a:t>
            </a:r>
            <a:r>
              <a:rPr lang="de-DE" sz="2800" dirty="0" err="1"/>
              <a:t>climb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only</a:t>
            </a:r>
            <a:r>
              <a:rPr lang="de-DE" sz="2800" dirty="0"/>
              <a:t> </a:t>
            </a:r>
            <a:r>
              <a:rPr lang="de-DE" sz="2800" dirty="0" err="1"/>
              <a:t>up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0.3 m/s,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certainly</a:t>
            </a:r>
            <a:r>
              <a:rPr lang="de-DE" sz="2800" dirty="0"/>
              <a:t> </a:t>
            </a:r>
            <a:r>
              <a:rPr lang="de-DE" sz="2800" dirty="0" err="1"/>
              <a:t>would</a:t>
            </a:r>
            <a:r>
              <a:rPr lang="de-DE" sz="2800" dirty="0"/>
              <a:t> </a:t>
            </a:r>
            <a:r>
              <a:rPr lang="de-DE" sz="2800" dirty="0" err="1"/>
              <a:t>reduce</a:t>
            </a:r>
            <a:r>
              <a:rPr lang="de-DE" sz="2800" dirty="0"/>
              <a:t> </a:t>
            </a:r>
            <a:r>
              <a:rPr lang="de-DE" sz="2800" dirty="0" err="1"/>
              <a:t>flying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make</a:t>
            </a:r>
            <a:r>
              <a:rPr lang="de-DE" sz="2800" dirty="0"/>
              <a:t> </a:t>
            </a:r>
            <a:r>
              <a:rPr lang="de-DE" sz="2800" dirty="0" err="1"/>
              <a:t>use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positive </a:t>
            </a:r>
            <a:r>
              <a:rPr lang="de-DE" sz="2800" dirty="0" err="1"/>
              <a:t>fact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long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possible. But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wouldn´t</a:t>
            </a:r>
            <a:r>
              <a:rPr lang="de-DE" sz="2800" dirty="0"/>
              <a:t> </a:t>
            </a:r>
            <a:r>
              <a:rPr lang="de-DE" sz="2800" dirty="0" err="1"/>
              <a:t>start</a:t>
            </a:r>
            <a:r>
              <a:rPr lang="de-DE" sz="2800" dirty="0"/>
              <a:t> </a:t>
            </a:r>
            <a:r>
              <a:rPr lang="de-DE" sz="2800" dirty="0" err="1"/>
              <a:t>circling</a:t>
            </a:r>
            <a:r>
              <a:rPr lang="de-DE" sz="2800" dirty="0"/>
              <a:t>, </a:t>
            </a:r>
            <a:r>
              <a:rPr lang="de-DE" sz="2800" dirty="0" err="1"/>
              <a:t>because</a:t>
            </a:r>
            <a:r>
              <a:rPr lang="de-DE" sz="2800" dirty="0"/>
              <a:t> in </a:t>
            </a:r>
            <a:r>
              <a:rPr lang="de-DE" sz="2800" dirty="0" err="1"/>
              <a:t>this</a:t>
            </a:r>
            <a:r>
              <a:rPr lang="de-DE" sz="2800" dirty="0"/>
              <a:t> </a:t>
            </a:r>
            <a:r>
              <a:rPr lang="de-DE" sz="2800" dirty="0" err="1"/>
              <a:t>case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sink rate </a:t>
            </a:r>
            <a:r>
              <a:rPr lang="de-DE" sz="2800" dirty="0" err="1"/>
              <a:t>would</a:t>
            </a:r>
            <a:r>
              <a:rPr lang="de-DE" sz="2800" dirty="0"/>
              <a:t> </a:t>
            </a:r>
            <a:r>
              <a:rPr lang="de-DE" sz="2800" dirty="0" err="1"/>
              <a:t>increase</a:t>
            </a:r>
            <a:r>
              <a:rPr lang="de-DE" sz="2800" dirty="0"/>
              <a:t> </a:t>
            </a:r>
            <a:r>
              <a:rPr lang="de-DE" sz="2800" dirty="0" err="1"/>
              <a:t>considerably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09250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8248F4-18BA-42DA-B593-D0414417D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glide</a:t>
            </a:r>
            <a:r>
              <a:rPr lang="de-DE" dirty="0"/>
              <a:t> </a:t>
            </a:r>
            <a:r>
              <a:rPr lang="de-DE" dirty="0" err="1"/>
              <a:t>ratio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distance</a:t>
            </a:r>
            <a:r>
              <a:rPr lang="de-DE" dirty="0"/>
              <a:t> </a:t>
            </a:r>
            <a:r>
              <a:rPr lang="de-DE" dirty="0" err="1"/>
              <a:t>covered</a:t>
            </a:r>
            <a:r>
              <a:rPr lang="de-DE" dirty="0"/>
              <a:t> </a:t>
            </a:r>
            <a:r>
              <a:rPr lang="de-DE" dirty="0" err="1"/>
              <a:t>divided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height</a:t>
            </a:r>
            <a:r>
              <a:rPr lang="de-DE" dirty="0"/>
              <a:t> lost </a:t>
            </a:r>
            <a:r>
              <a:rPr lang="de-DE" dirty="0" err="1"/>
              <a:t>while</a:t>
            </a:r>
            <a:r>
              <a:rPr lang="de-DE" dirty="0"/>
              <a:t> </a:t>
            </a:r>
            <a:r>
              <a:rPr lang="de-DE" dirty="0" err="1"/>
              <a:t>doing</a:t>
            </a:r>
            <a:r>
              <a:rPr lang="de-DE" dirty="0"/>
              <a:t> so. </a:t>
            </a:r>
          </a:p>
          <a:p>
            <a:pPr marL="0" indent="0">
              <a:buNone/>
            </a:pPr>
            <a:r>
              <a:rPr lang="de-DE" dirty="0"/>
              <a:t>So just </a:t>
            </a:r>
            <a:r>
              <a:rPr lang="de-DE" dirty="0" err="1"/>
              <a:t>fly</a:t>
            </a:r>
            <a:r>
              <a:rPr lang="de-DE" dirty="0"/>
              <a:t> a </a:t>
            </a:r>
            <a:r>
              <a:rPr lang="de-DE" dirty="0" err="1"/>
              <a:t>triangle</a:t>
            </a:r>
            <a:r>
              <a:rPr lang="de-DE" dirty="0"/>
              <a:t> </a:t>
            </a:r>
            <a:r>
              <a:rPr lang="de-DE" dirty="0" err="1"/>
              <a:t>early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morning</a:t>
            </a:r>
            <a:r>
              <a:rPr lang="de-DE" dirty="0"/>
              <a:t>. </a:t>
            </a:r>
            <a:r>
              <a:rPr lang="de-DE" dirty="0" err="1"/>
              <a:t>Multiply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perimeter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triangle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index</a:t>
            </a:r>
            <a:r>
              <a:rPr lang="de-DE" dirty="0"/>
              <a:t>. Thus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distance</a:t>
            </a:r>
            <a:r>
              <a:rPr lang="de-DE" dirty="0"/>
              <a:t> </a:t>
            </a:r>
            <a:r>
              <a:rPr lang="de-DE" dirty="0" err="1"/>
              <a:t>flown</a:t>
            </a:r>
            <a:r>
              <a:rPr lang="de-DE" dirty="0"/>
              <a:t>. Divide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height</a:t>
            </a:r>
            <a:r>
              <a:rPr lang="de-DE" dirty="0"/>
              <a:t> lost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flight</a:t>
            </a:r>
            <a:r>
              <a:rPr lang="de-DE" dirty="0"/>
              <a:t>.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 such </a:t>
            </a:r>
            <a:r>
              <a:rPr lang="de-DE" dirty="0" err="1"/>
              <a:t>test</a:t>
            </a:r>
            <a:r>
              <a:rPr lang="de-DE" dirty="0"/>
              <a:t> </a:t>
            </a:r>
            <a:r>
              <a:rPr lang="de-DE" dirty="0" err="1"/>
              <a:t>flights</a:t>
            </a:r>
            <a:r>
              <a:rPr lang="de-DE" dirty="0"/>
              <a:t> </a:t>
            </a:r>
            <a:r>
              <a:rPr lang="de-DE" dirty="0" err="1"/>
              <a:t>repeatedly</a:t>
            </a:r>
            <a:r>
              <a:rPr lang="de-DE" dirty="0"/>
              <a:t>,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2F6BD77-8760-4619-A270-0B98E71A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0A75FF-E04A-482B-982A-69367EE8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27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17A516DB-7A51-47E1-950F-DD4C7FDA0FB3}"/>
              </a:ext>
            </a:extLst>
          </p:cNvPr>
          <p:cNvSpPr txBox="1">
            <a:spLocks/>
          </p:cNvSpPr>
          <p:nvPr/>
        </p:nvSpPr>
        <p:spPr>
          <a:xfrm>
            <a:off x="866400" y="315218"/>
            <a:ext cx="11062247" cy="14575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10.13 FAQs: </a:t>
            </a:r>
            <a:r>
              <a:rPr lang="de-DE" sz="2800" dirty="0" err="1"/>
              <a:t>How</a:t>
            </a:r>
            <a:r>
              <a:rPr lang="de-DE" sz="2800" dirty="0"/>
              <a:t> </a:t>
            </a:r>
            <a:r>
              <a:rPr lang="de-DE" sz="2800" dirty="0" err="1"/>
              <a:t>can</a:t>
            </a:r>
            <a:r>
              <a:rPr lang="de-DE" sz="2800" dirty="0"/>
              <a:t> I find out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glide</a:t>
            </a:r>
            <a:r>
              <a:rPr lang="de-DE" sz="2800" dirty="0"/>
              <a:t> </a:t>
            </a:r>
            <a:r>
              <a:rPr lang="de-DE" sz="2800" dirty="0" err="1"/>
              <a:t>ratio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</a:t>
            </a:r>
            <a:r>
              <a:rPr lang="de-DE" sz="2800" dirty="0" err="1"/>
              <a:t>particular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endParaRPr lang="de-DE" sz="2800" dirty="0"/>
          </a:p>
          <a:p>
            <a:r>
              <a:rPr lang="de-DE" sz="2800" dirty="0"/>
              <a:t>                      </a:t>
            </a:r>
            <a:r>
              <a:rPr lang="de-DE" sz="2800" dirty="0" err="1"/>
              <a:t>setup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820377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8248F4-18BA-42DA-B593-D0414417D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never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a </a:t>
            </a:r>
            <a:r>
              <a:rPr lang="de-DE" dirty="0" err="1"/>
              <a:t>hundred</a:t>
            </a:r>
            <a:r>
              <a:rPr lang="de-DE" dirty="0"/>
              <a:t> per </a:t>
            </a:r>
            <a:r>
              <a:rPr lang="de-DE" dirty="0" err="1"/>
              <a:t>cent</a:t>
            </a:r>
            <a:r>
              <a:rPr lang="de-DE" dirty="0"/>
              <a:t> </a:t>
            </a:r>
            <a:r>
              <a:rPr lang="de-DE" dirty="0" err="1"/>
              <a:t>sure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neutral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expect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Besides</a:t>
            </a:r>
            <a:r>
              <a:rPr lang="de-DE" dirty="0"/>
              <a:t>,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sometimes</a:t>
            </a:r>
            <a:r>
              <a:rPr lang="de-DE" dirty="0"/>
              <a:t> </a:t>
            </a:r>
            <a:r>
              <a:rPr lang="de-DE" dirty="0" err="1"/>
              <a:t>fly</a:t>
            </a:r>
            <a:r>
              <a:rPr lang="de-DE" dirty="0"/>
              <a:t>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areas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humid </a:t>
            </a:r>
            <a:r>
              <a:rPr lang="de-DE" dirty="0" err="1"/>
              <a:t>than</a:t>
            </a:r>
            <a:r>
              <a:rPr lang="de-DE" dirty="0"/>
              <a:t> in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places</a:t>
            </a:r>
            <a:r>
              <a:rPr lang="de-DE" dirty="0"/>
              <a:t>. The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humidity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lighter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. So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bulks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tendency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rise</a:t>
            </a:r>
            <a:r>
              <a:rPr lang="de-DE" dirty="0"/>
              <a:t>. </a:t>
            </a:r>
            <a:r>
              <a:rPr lang="de-DE" dirty="0" err="1"/>
              <a:t>Yet</a:t>
            </a:r>
            <a:r>
              <a:rPr lang="de-DE" dirty="0"/>
              <a:t>, due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inversion</a:t>
            </a:r>
            <a:r>
              <a:rPr lang="de-DE" dirty="0"/>
              <a:t>,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can´t</a:t>
            </a:r>
            <a:r>
              <a:rPr lang="de-DE" dirty="0"/>
              <a:t> </a:t>
            </a:r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yet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2F6BD77-8760-4619-A270-0B98E71A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0A75FF-E04A-482B-982A-69367EE8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28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17A516DB-7A51-47E1-950F-DD4C7FDA0FB3}"/>
              </a:ext>
            </a:extLst>
          </p:cNvPr>
          <p:cNvSpPr txBox="1">
            <a:spLocks/>
          </p:cNvSpPr>
          <p:nvPr/>
        </p:nvSpPr>
        <p:spPr>
          <a:xfrm>
            <a:off x="866400" y="315218"/>
            <a:ext cx="11062247" cy="14575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10.14 FAQs: </a:t>
            </a:r>
            <a:r>
              <a:rPr lang="de-DE" sz="2800" dirty="0" err="1"/>
              <a:t>Why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models</a:t>
            </a:r>
            <a:r>
              <a:rPr lang="de-DE" sz="2800" dirty="0"/>
              <a:t> </a:t>
            </a:r>
            <a:r>
              <a:rPr lang="de-DE" sz="2800" dirty="0" err="1"/>
              <a:t>sometimes</a:t>
            </a:r>
            <a:r>
              <a:rPr lang="de-DE" sz="2800" dirty="0"/>
              <a:t> sink at a rate </a:t>
            </a:r>
            <a:r>
              <a:rPr lang="de-DE" sz="2800" dirty="0" err="1"/>
              <a:t>smaller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endParaRPr lang="de-DE" sz="2800" dirty="0"/>
          </a:p>
          <a:p>
            <a:r>
              <a:rPr lang="de-DE" sz="2800" dirty="0"/>
              <a:t>		</a:t>
            </a:r>
            <a:r>
              <a:rPr lang="de-DE" sz="2800" dirty="0" err="1"/>
              <a:t>their</a:t>
            </a:r>
            <a:r>
              <a:rPr lang="de-DE" sz="2800" dirty="0"/>
              <a:t> </a:t>
            </a:r>
            <a:r>
              <a:rPr lang="de-DE" sz="2800" dirty="0" err="1"/>
              <a:t>standard</a:t>
            </a:r>
            <a:r>
              <a:rPr lang="de-DE" sz="2800" dirty="0"/>
              <a:t> sink rate in </a:t>
            </a:r>
            <a:r>
              <a:rPr lang="de-DE" sz="2800" dirty="0" err="1"/>
              <a:t>early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morning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036467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8248F4-18BA-42DA-B593-D0414417D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889" y="1412776"/>
            <a:ext cx="10515600" cy="45365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opinion</a:t>
            </a:r>
            <a:r>
              <a:rPr lang="de-DE" dirty="0"/>
              <a:t>,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“</a:t>
            </a:r>
            <a:r>
              <a:rPr lang="de-DE" dirty="0" err="1"/>
              <a:t>quality</a:t>
            </a:r>
            <a:r>
              <a:rPr lang="de-DE" dirty="0"/>
              <a:t>“? At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sight</a:t>
            </a:r>
            <a:r>
              <a:rPr lang="de-DE" dirty="0"/>
              <a:t>,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consider</a:t>
            </a:r>
            <a:r>
              <a:rPr lang="de-DE" dirty="0"/>
              <a:t> a </a:t>
            </a:r>
            <a:r>
              <a:rPr lang="de-DE" dirty="0" err="1"/>
              <a:t>vario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responsive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pressure</a:t>
            </a:r>
            <a:r>
              <a:rPr lang="de-DE" dirty="0"/>
              <a:t> </a:t>
            </a:r>
            <a:r>
              <a:rPr lang="de-DE" dirty="0" err="1"/>
              <a:t>changes</a:t>
            </a:r>
            <a:r>
              <a:rPr lang="de-DE" dirty="0"/>
              <a:t> a </a:t>
            </a:r>
            <a:r>
              <a:rPr lang="de-DE" dirty="0" err="1"/>
              <a:t>vario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quality</a:t>
            </a:r>
            <a:r>
              <a:rPr lang="de-DE" dirty="0"/>
              <a:t>. </a:t>
            </a:r>
          </a:p>
          <a:p>
            <a:pPr marL="0" indent="0">
              <a:buNone/>
            </a:pPr>
            <a:r>
              <a:rPr lang="de-DE" dirty="0" err="1"/>
              <a:t>Yet</a:t>
            </a:r>
            <a:r>
              <a:rPr lang="de-DE" dirty="0"/>
              <a:t>,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give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a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thought</a:t>
            </a:r>
            <a:r>
              <a:rPr lang="de-DE" dirty="0"/>
              <a:t>,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agree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vario</a:t>
            </a:r>
            <a:r>
              <a:rPr lang="de-DE" dirty="0"/>
              <a:t>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whole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tells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quality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.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,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consideration</a:t>
            </a:r>
            <a:r>
              <a:rPr lang="de-DE" dirty="0"/>
              <a:t> at </a:t>
            </a:r>
            <a:r>
              <a:rPr lang="de-DE" dirty="0" err="1"/>
              <a:t>what</a:t>
            </a:r>
            <a:r>
              <a:rPr lang="de-DE" dirty="0"/>
              <a:t> rate </a:t>
            </a:r>
            <a:r>
              <a:rPr lang="de-DE" dirty="0" err="1"/>
              <a:t>pressures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taken</a:t>
            </a:r>
            <a:r>
              <a:rPr lang="de-DE" dirty="0"/>
              <a:t>, at </a:t>
            </a:r>
            <a:r>
              <a:rPr lang="de-DE" dirty="0" err="1"/>
              <a:t>what</a:t>
            </a:r>
            <a:r>
              <a:rPr lang="de-DE" dirty="0"/>
              <a:t> rate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transferred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receiving</a:t>
            </a:r>
            <a:r>
              <a:rPr lang="de-DE" dirty="0"/>
              <a:t> </a:t>
            </a:r>
            <a:r>
              <a:rPr lang="de-DE" dirty="0" err="1"/>
              <a:t>unit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ground</a:t>
            </a:r>
            <a:r>
              <a:rPr lang="de-DE" dirty="0"/>
              <a:t> and </a:t>
            </a:r>
            <a:r>
              <a:rPr lang="de-DE" dirty="0" err="1"/>
              <a:t>how</a:t>
            </a:r>
            <a:r>
              <a:rPr lang="de-DE" dirty="0"/>
              <a:t> fast and </a:t>
            </a:r>
            <a:r>
              <a:rPr lang="de-DE" dirty="0" err="1"/>
              <a:t>detailed</a:t>
            </a:r>
            <a:r>
              <a:rPr lang="de-DE" dirty="0"/>
              <a:t> </a:t>
            </a:r>
            <a:r>
              <a:rPr lang="de-DE" dirty="0" err="1"/>
              <a:t>signals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presented</a:t>
            </a:r>
            <a:r>
              <a:rPr lang="de-DE" dirty="0"/>
              <a:t>, </a:t>
            </a:r>
            <a:r>
              <a:rPr lang="de-DE" dirty="0" err="1"/>
              <a:t>especially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sz="2800" dirty="0"/>
              <a:t>”</a:t>
            </a:r>
            <a:r>
              <a:rPr lang="de-DE" dirty="0"/>
              <a:t>0“-zone. </a:t>
            </a:r>
          </a:p>
          <a:p>
            <a:pPr marL="0" indent="0">
              <a:buNone/>
            </a:pPr>
            <a:r>
              <a:rPr lang="de-DE" dirty="0"/>
              <a:t>In Neresheim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participant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his</a:t>
            </a:r>
            <a:r>
              <a:rPr lang="de-DE" dirty="0"/>
              <a:t> TEK-Vario </a:t>
            </a:r>
            <a:r>
              <a:rPr lang="de-DE" dirty="0" err="1"/>
              <a:t>signals</a:t>
            </a:r>
            <a:r>
              <a:rPr lang="de-DE" dirty="0"/>
              <a:t> (Raven 2 pro, RC Electronics) </a:t>
            </a:r>
            <a:r>
              <a:rPr lang="de-DE" dirty="0" err="1"/>
              <a:t>read</a:t>
            </a:r>
            <a:r>
              <a:rPr lang="de-DE" dirty="0"/>
              <a:t> out via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standard</a:t>
            </a:r>
            <a:r>
              <a:rPr lang="de-DE" dirty="0"/>
              <a:t> </a:t>
            </a:r>
            <a:r>
              <a:rPr lang="de-DE" dirty="0" err="1"/>
              <a:t>channel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his</a:t>
            </a:r>
            <a:r>
              <a:rPr lang="de-DE" dirty="0"/>
              <a:t> </a:t>
            </a:r>
            <a:r>
              <a:rPr lang="de-DE" dirty="0" err="1"/>
              <a:t>rc</a:t>
            </a:r>
            <a:r>
              <a:rPr lang="de-DE" dirty="0"/>
              <a:t> </a:t>
            </a:r>
            <a:r>
              <a:rPr lang="de-DE" dirty="0" err="1"/>
              <a:t>system</a:t>
            </a:r>
            <a:r>
              <a:rPr lang="de-DE" dirty="0"/>
              <a:t> and Andrej </a:t>
            </a:r>
            <a:r>
              <a:rPr lang="de-DE" dirty="0" err="1"/>
              <a:t>Vrecer´s</a:t>
            </a:r>
            <a:r>
              <a:rPr lang="de-DE" dirty="0"/>
              <a:t> </a:t>
            </a:r>
            <a:r>
              <a:rPr lang="de-DE" dirty="0" err="1"/>
              <a:t>receiver</a:t>
            </a:r>
            <a:r>
              <a:rPr lang="de-DE" dirty="0"/>
              <a:t> (</a:t>
            </a:r>
            <a:r>
              <a:rPr lang="de-DE" dirty="0" err="1"/>
              <a:t>Snipe</a:t>
            </a:r>
            <a:r>
              <a:rPr lang="de-DE" dirty="0"/>
              <a:t>) in parallel. </a:t>
            </a:r>
            <a:r>
              <a:rPr lang="de-DE" dirty="0" err="1"/>
              <a:t>Differences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distinct</a:t>
            </a:r>
            <a:r>
              <a:rPr lang="de-DE" dirty="0"/>
              <a:t>!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2F6BD77-8760-4619-A270-0B98E71A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0A75FF-E04A-482B-982A-69367EE8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29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17A516DB-7A51-47E1-950F-DD4C7FDA0FB3}"/>
              </a:ext>
            </a:extLst>
          </p:cNvPr>
          <p:cNvSpPr txBox="1">
            <a:spLocks/>
          </p:cNvSpPr>
          <p:nvPr/>
        </p:nvSpPr>
        <p:spPr>
          <a:xfrm>
            <a:off x="866400" y="315218"/>
            <a:ext cx="11062247" cy="14575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10.15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quality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TEK-Varios </a:t>
            </a:r>
            <a:r>
              <a:rPr lang="de-DE" sz="2800" dirty="0" err="1"/>
              <a:t>available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5807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</a:t>
            </a:fld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10.3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basic</a:t>
            </a:r>
            <a:r>
              <a:rPr lang="de-DE" sz="2800" dirty="0"/>
              <a:t> </a:t>
            </a:r>
            <a:r>
              <a:rPr lang="de-DE" sz="2800" dirty="0" err="1"/>
              <a:t>setup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TEK-Vario do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recommend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58030" y="1268760"/>
            <a:ext cx="1080120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/>
              <a:t>2) Additional information: Values to set for maximum climb and sink</a:t>
            </a:r>
          </a:p>
          <a:p>
            <a:endParaRPr lang="en-GB" sz="2800" dirty="0"/>
          </a:p>
          <a:p>
            <a:r>
              <a:rPr lang="en-GB" sz="2800" dirty="0"/>
              <a:t>Let´s have a look at maximum climb and sink first. It depends on where you fly. Over here, very good thermals rise at a maximum rate of 2 m/s up to 3 m/s. So, at first sight, it seems to be adequate to set maximum climb and sink rate to 3 m/s. However, this will result in a fairly unsteady </a:t>
            </a:r>
            <a:r>
              <a:rPr lang="en-GB" sz="2800" dirty="0" err="1"/>
              <a:t>vario</a:t>
            </a:r>
            <a:r>
              <a:rPr lang="en-GB" sz="2800" dirty="0"/>
              <a:t> signal. Moreover, information around the  ”0“- zone will be pretty vague. Yet clear and detailed information around the ”0“- zone is what makes a difference most of the time, doesn´t it? Therefore, to start with, we suggest to set maximum climb and sink to 5 m/s.</a:t>
            </a:r>
          </a:p>
        </p:txBody>
      </p:sp>
    </p:spTree>
    <p:extLst>
      <p:ext uri="{BB962C8B-B14F-4D97-AF65-F5344CB8AC3E}">
        <p14:creationId xmlns:p14="http://schemas.microsoft.com/office/powerpoint/2010/main" val="32961170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8248F4-18BA-42DA-B593-D0414417D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888" y="1412776"/>
            <a:ext cx="10669712" cy="216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Whichever</a:t>
            </a:r>
            <a:r>
              <a:rPr lang="de-DE" dirty="0"/>
              <a:t> TEK-Vario </a:t>
            </a:r>
            <a:r>
              <a:rPr lang="de-DE" dirty="0" err="1"/>
              <a:t>suits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,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recommend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not </a:t>
            </a:r>
            <a:r>
              <a:rPr lang="de-DE" dirty="0" err="1"/>
              <a:t>to</a:t>
            </a:r>
            <a:r>
              <a:rPr lang="de-DE" dirty="0"/>
              <a:t> mix </a:t>
            </a:r>
            <a:r>
              <a:rPr lang="de-DE" dirty="0" err="1"/>
              <a:t>components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different </a:t>
            </a:r>
            <a:r>
              <a:rPr lang="de-DE" dirty="0" err="1"/>
              <a:t>brands</a:t>
            </a:r>
            <a:r>
              <a:rPr lang="de-DE" dirty="0"/>
              <a:t>.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a </a:t>
            </a:r>
            <a:r>
              <a:rPr lang="de-DE" dirty="0" err="1"/>
              <a:t>Snipe</a:t>
            </a:r>
            <a:r>
              <a:rPr lang="de-DE" dirty="0"/>
              <a:t> 2 </a:t>
            </a:r>
            <a:r>
              <a:rPr lang="de-DE" dirty="0" err="1"/>
              <a:t>from</a:t>
            </a:r>
            <a:r>
              <a:rPr lang="de-DE" dirty="0"/>
              <a:t> RC Electronics,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TEK probe and </a:t>
            </a:r>
            <a:r>
              <a:rPr lang="de-DE" dirty="0" err="1"/>
              <a:t>receiver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.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2F6BD77-8760-4619-A270-0B98E71A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0A75FF-E04A-482B-982A-69367EE8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30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17A516DB-7A51-47E1-950F-DD4C7FDA0FB3}"/>
              </a:ext>
            </a:extLst>
          </p:cNvPr>
          <p:cNvSpPr txBox="1">
            <a:spLocks/>
          </p:cNvSpPr>
          <p:nvPr/>
        </p:nvSpPr>
        <p:spPr>
          <a:xfrm>
            <a:off x="866400" y="315218"/>
            <a:ext cx="11062247" cy="14575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10.15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quality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TEK-Varios </a:t>
            </a:r>
            <a:r>
              <a:rPr lang="de-DE" sz="2800" dirty="0" err="1"/>
              <a:t>available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746127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2F6BD77-8760-4619-A270-0B98E71A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0A75FF-E04A-482B-982A-69367EE8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31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A6290C2-A1CE-4483-85C8-2696348BE70F}"/>
              </a:ext>
            </a:extLst>
          </p:cNvPr>
          <p:cNvSpPr txBox="1"/>
          <p:nvPr/>
        </p:nvSpPr>
        <p:spPr>
          <a:xfrm>
            <a:off x="551384" y="404664"/>
            <a:ext cx="1094521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How</a:t>
            </a:r>
            <a:r>
              <a:rPr lang="de-DE" sz="2400" dirty="0"/>
              <a:t> </a:t>
            </a:r>
            <a:r>
              <a:rPr lang="de-DE" sz="2400" dirty="0" err="1"/>
              <a:t>come</a:t>
            </a:r>
            <a:r>
              <a:rPr lang="de-DE" sz="2400" dirty="0"/>
              <a:t>?</a:t>
            </a:r>
          </a:p>
          <a:p>
            <a:r>
              <a:rPr lang="de-DE" sz="2400" dirty="0" err="1"/>
              <a:t>Although</a:t>
            </a:r>
            <a:r>
              <a:rPr lang="de-DE" sz="2400" dirty="0"/>
              <a:t> not </a:t>
            </a:r>
            <a:r>
              <a:rPr lang="de-DE" sz="2400" dirty="0" err="1"/>
              <a:t>taking</a:t>
            </a:r>
            <a:r>
              <a:rPr lang="de-DE" sz="2400" dirty="0"/>
              <a:t> </a:t>
            </a:r>
            <a:r>
              <a:rPr lang="de-DE" sz="2400" dirty="0" err="1"/>
              <a:t>part</a:t>
            </a:r>
            <a:r>
              <a:rPr lang="de-DE" sz="2400" dirty="0"/>
              <a:t> in </a:t>
            </a:r>
            <a:r>
              <a:rPr lang="de-DE" sz="2400" dirty="0" err="1"/>
              <a:t>rc</a:t>
            </a:r>
            <a:r>
              <a:rPr lang="de-DE" sz="2400" dirty="0"/>
              <a:t> </a:t>
            </a:r>
            <a:r>
              <a:rPr lang="de-DE" sz="2400" dirty="0" err="1"/>
              <a:t>gliding</a:t>
            </a:r>
            <a:r>
              <a:rPr lang="de-DE" sz="2400" dirty="0"/>
              <a:t> </a:t>
            </a:r>
            <a:r>
              <a:rPr lang="de-DE" sz="2400" dirty="0" err="1"/>
              <a:t>competitions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any</a:t>
            </a:r>
            <a:r>
              <a:rPr lang="de-DE" sz="2400" dirty="0"/>
              <a:t> </a:t>
            </a:r>
            <a:r>
              <a:rPr lang="de-DE" sz="2400" dirty="0" err="1"/>
              <a:t>kind</a:t>
            </a:r>
            <a:r>
              <a:rPr lang="de-DE" sz="2400" dirty="0"/>
              <a:t>, I </a:t>
            </a:r>
            <a:r>
              <a:rPr lang="de-DE" sz="2400" dirty="0" err="1"/>
              <a:t>have</a:t>
            </a:r>
            <a:r>
              <a:rPr lang="de-DE" sz="2400" dirty="0"/>
              <a:t> </a:t>
            </a:r>
            <a:r>
              <a:rPr lang="de-DE" sz="2400" dirty="0" err="1"/>
              <a:t>been</a:t>
            </a:r>
            <a:r>
              <a:rPr lang="de-DE" sz="2400" dirty="0"/>
              <a:t> </a:t>
            </a:r>
            <a:r>
              <a:rPr lang="de-DE" sz="2400" dirty="0" err="1"/>
              <a:t>fascintated</a:t>
            </a:r>
            <a:r>
              <a:rPr lang="de-DE" sz="2400" dirty="0"/>
              <a:t> </a:t>
            </a:r>
            <a:r>
              <a:rPr lang="de-DE" sz="2400" dirty="0" err="1"/>
              <a:t>by</a:t>
            </a:r>
            <a:r>
              <a:rPr lang="de-DE" sz="2400" dirty="0"/>
              <a:t> thermal </a:t>
            </a:r>
            <a:r>
              <a:rPr lang="de-DE" sz="2400" dirty="0" err="1"/>
              <a:t>soaring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many</a:t>
            </a:r>
            <a:r>
              <a:rPr lang="de-DE" sz="2400" dirty="0"/>
              <a:t> </a:t>
            </a:r>
            <a:r>
              <a:rPr lang="de-DE" sz="2400" dirty="0" err="1"/>
              <a:t>decades</a:t>
            </a:r>
            <a:r>
              <a:rPr lang="de-DE" sz="2400" dirty="0"/>
              <a:t>.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course</a:t>
            </a:r>
            <a:r>
              <a:rPr lang="de-DE" sz="2400" dirty="0"/>
              <a:t> I </a:t>
            </a:r>
            <a:r>
              <a:rPr lang="de-DE" sz="2400" dirty="0" err="1"/>
              <a:t>have</a:t>
            </a:r>
            <a:r>
              <a:rPr lang="de-DE" sz="2400" dirty="0"/>
              <a:t> </a:t>
            </a:r>
            <a:r>
              <a:rPr lang="de-DE" sz="2400" dirty="0" err="1"/>
              <a:t>been</a:t>
            </a:r>
            <a:r>
              <a:rPr lang="de-DE" sz="2400" dirty="0"/>
              <a:t> </a:t>
            </a:r>
            <a:r>
              <a:rPr lang="de-DE" sz="2400" dirty="0" err="1"/>
              <a:t>using</a:t>
            </a:r>
            <a:r>
              <a:rPr lang="de-DE" sz="2400" dirty="0"/>
              <a:t> TEK-Varios </a:t>
            </a:r>
            <a:r>
              <a:rPr lang="de-DE" sz="2400" dirty="0" err="1"/>
              <a:t>more</a:t>
            </a:r>
            <a:r>
              <a:rPr lang="de-DE" sz="2400" dirty="0"/>
              <a:t> and </a:t>
            </a:r>
            <a:r>
              <a:rPr lang="de-DE" sz="2400" dirty="0" err="1"/>
              <a:t>more</a:t>
            </a:r>
            <a:r>
              <a:rPr lang="de-DE" sz="2400" dirty="0"/>
              <a:t> </a:t>
            </a:r>
            <a:r>
              <a:rPr lang="de-DE" sz="2400" dirty="0" err="1"/>
              <a:t>frequently</a:t>
            </a:r>
            <a:r>
              <a:rPr lang="de-DE" sz="2400" dirty="0"/>
              <a:t> in </a:t>
            </a:r>
            <a:r>
              <a:rPr lang="de-DE" sz="2400" dirty="0" err="1"/>
              <a:t>recent</a:t>
            </a:r>
            <a:r>
              <a:rPr lang="de-DE" sz="2400" dirty="0"/>
              <a:t> </a:t>
            </a:r>
            <a:r>
              <a:rPr lang="de-DE" sz="2400" dirty="0" err="1"/>
              <a:t>years</a:t>
            </a:r>
            <a:r>
              <a:rPr lang="de-DE" sz="2400" dirty="0"/>
              <a:t>. </a:t>
            </a:r>
            <a:r>
              <a:rPr lang="de-DE" sz="2400" dirty="0" err="1"/>
              <a:t>Since</a:t>
            </a:r>
            <a:r>
              <a:rPr lang="de-DE" sz="2400" dirty="0"/>
              <a:t> I am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kind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person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“</a:t>
            </a:r>
            <a:r>
              <a:rPr lang="de-DE" sz="2400" dirty="0" err="1"/>
              <a:t>has</a:t>
            </a:r>
            <a:r>
              <a:rPr lang="de-DE" sz="2400" dirty="0"/>
              <a:t> </a:t>
            </a:r>
            <a:r>
              <a:rPr lang="de-DE" sz="2400" dirty="0" err="1"/>
              <a:t>always</a:t>
            </a:r>
            <a:r>
              <a:rPr lang="de-DE" sz="2400" dirty="0"/>
              <a:t> </a:t>
            </a:r>
            <a:r>
              <a:rPr lang="de-DE" sz="2400" dirty="0" err="1"/>
              <a:t>wanted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know</a:t>
            </a:r>
            <a:r>
              <a:rPr lang="de-DE" sz="2400" dirty="0"/>
              <a:t>“, I </a:t>
            </a:r>
            <a:r>
              <a:rPr lang="de-DE" sz="2400" dirty="0" err="1"/>
              <a:t>have</a:t>
            </a:r>
            <a:r>
              <a:rPr lang="de-DE" sz="2400" dirty="0"/>
              <a:t> </a:t>
            </a:r>
            <a:r>
              <a:rPr lang="de-DE" sz="2400" dirty="0" err="1"/>
              <a:t>gathered</a:t>
            </a:r>
            <a:r>
              <a:rPr lang="de-DE" sz="2400" dirty="0"/>
              <a:t> </a:t>
            </a:r>
            <a:r>
              <a:rPr lang="de-DE" sz="2400" dirty="0" err="1"/>
              <a:t>any</a:t>
            </a:r>
            <a:r>
              <a:rPr lang="de-DE" sz="2400" dirty="0"/>
              <a:t> </a:t>
            </a:r>
            <a:r>
              <a:rPr lang="de-DE" sz="2400" dirty="0" err="1"/>
              <a:t>information</a:t>
            </a:r>
            <a:r>
              <a:rPr lang="de-DE" sz="2400" dirty="0"/>
              <a:t> on </a:t>
            </a:r>
            <a:r>
              <a:rPr lang="de-DE" sz="2400" dirty="0" err="1"/>
              <a:t>the</a:t>
            </a:r>
            <a:r>
              <a:rPr lang="de-DE" sz="2400" dirty="0"/>
              <a:t> TEK-Vario I </a:t>
            </a:r>
            <a:r>
              <a:rPr lang="de-DE" sz="2400" dirty="0" err="1"/>
              <a:t>could</a:t>
            </a:r>
            <a:r>
              <a:rPr lang="de-DE" sz="2400" dirty="0"/>
              <a:t> </a:t>
            </a:r>
            <a:r>
              <a:rPr lang="de-DE" sz="2400" dirty="0" err="1"/>
              <a:t>put</a:t>
            </a:r>
            <a:r>
              <a:rPr lang="de-DE" sz="2400" dirty="0"/>
              <a:t> </a:t>
            </a:r>
            <a:r>
              <a:rPr lang="de-DE" sz="2400" dirty="0" err="1"/>
              <a:t>my</a:t>
            </a:r>
            <a:r>
              <a:rPr lang="de-DE" sz="2400" dirty="0"/>
              <a:t> </a:t>
            </a:r>
            <a:r>
              <a:rPr lang="de-DE" sz="2400" dirty="0" err="1"/>
              <a:t>hands</a:t>
            </a:r>
            <a:r>
              <a:rPr lang="de-DE" sz="2400" dirty="0"/>
              <a:t> on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quite</a:t>
            </a:r>
            <a:r>
              <a:rPr lang="de-DE" sz="2400" dirty="0"/>
              <a:t> a </a:t>
            </a:r>
            <a:r>
              <a:rPr lang="de-DE" sz="2400" dirty="0" err="1"/>
              <a:t>while</a:t>
            </a:r>
            <a:r>
              <a:rPr lang="de-DE" sz="2400" dirty="0"/>
              <a:t>. By </a:t>
            </a:r>
            <a:r>
              <a:rPr lang="de-DE" sz="2400" dirty="0" err="1"/>
              <a:t>the</a:t>
            </a:r>
            <a:r>
              <a:rPr lang="de-DE" sz="2400" dirty="0"/>
              <a:t> time I </a:t>
            </a:r>
            <a:r>
              <a:rPr lang="de-DE" sz="2400" dirty="0" err="1"/>
              <a:t>turned</a:t>
            </a:r>
            <a:r>
              <a:rPr lang="de-DE" sz="2400" dirty="0"/>
              <a:t> </a:t>
            </a:r>
            <a:r>
              <a:rPr lang="de-DE" sz="2400" dirty="0" err="1"/>
              <a:t>up</a:t>
            </a:r>
            <a:r>
              <a:rPr lang="de-DE" sz="2400" dirty="0"/>
              <a:t> in Neresheim, I </a:t>
            </a:r>
            <a:r>
              <a:rPr lang="de-DE" sz="2400" dirty="0" err="1"/>
              <a:t>had</a:t>
            </a:r>
            <a:r>
              <a:rPr lang="de-DE" sz="2400" dirty="0"/>
              <a:t> a </a:t>
            </a:r>
            <a:r>
              <a:rPr lang="de-DE" sz="2400" dirty="0" err="1"/>
              <a:t>big</a:t>
            </a:r>
            <a:r>
              <a:rPr lang="de-DE" sz="2400" dirty="0"/>
              <a:t> box </a:t>
            </a:r>
            <a:r>
              <a:rPr lang="de-DE" sz="2400" dirty="0" err="1"/>
              <a:t>full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puzzle </a:t>
            </a:r>
            <a:r>
              <a:rPr lang="de-DE" sz="2400" dirty="0" err="1"/>
              <a:t>pieces</a:t>
            </a:r>
            <a:r>
              <a:rPr lang="de-DE" sz="2400" dirty="0"/>
              <a:t>, </a:t>
            </a:r>
            <a:r>
              <a:rPr lang="de-DE" sz="2400" dirty="0" err="1"/>
              <a:t>some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which</a:t>
            </a:r>
            <a:r>
              <a:rPr lang="de-DE" sz="2400" dirty="0"/>
              <a:t> </a:t>
            </a:r>
            <a:r>
              <a:rPr lang="de-DE" sz="2400" dirty="0" err="1"/>
              <a:t>already</a:t>
            </a:r>
            <a:r>
              <a:rPr lang="de-DE" sz="2400" dirty="0"/>
              <a:t> </a:t>
            </a:r>
            <a:r>
              <a:rPr lang="de-DE" sz="2400" dirty="0" err="1"/>
              <a:t>formed</a:t>
            </a:r>
            <a:r>
              <a:rPr lang="de-DE" sz="2400" dirty="0"/>
              <a:t> </a:t>
            </a:r>
            <a:r>
              <a:rPr lang="de-DE" sz="2400" dirty="0" err="1"/>
              <a:t>smaller</a:t>
            </a:r>
            <a:r>
              <a:rPr lang="de-DE" sz="2400" dirty="0"/>
              <a:t> </a:t>
            </a:r>
            <a:r>
              <a:rPr lang="de-DE" sz="2400" dirty="0" err="1"/>
              <a:t>or</a:t>
            </a:r>
            <a:r>
              <a:rPr lang="de-DE" sz="2400" dirty="0"/>
              <a:t> </a:t>
            </a:r>
            <a:r>
              <a:rPr lang="de-DE" sz="2400" dirty="0" err="1"/>
              <a:t>bigger</a:t>
            </a:r>
            <a:r>
              <a:rPr lang="de-DE" sz="2400" dirty="0"/>
              <a:t> </a:t>
            </a:r>
            <a:r>
              <a:rPr lang="de-DE" sz="2400" dirty="0" err="1"/>
              <a:t>patches</a:t>
            </a:r>
            <a:r>
              <a:rPr lang="de-DE" sz="2400" dirty="0"/>
              <a:t>. </a:t>
            </a:r>
            <a:r>
              <a:rPr lang="de-DE" sz="2400" dirty="0" err="1"/>
              <a:t>Yet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big</a:t>
            </a:r>
            <a:r>
              <a:rPr lang="de-DE" sz="2400" dirty="0"/>
              <a:t> </a:t>
            </a:r>
            <a:r>
              <a:rPr lang="de-DE" sz="2400" dirty="0" err="1"/>
              <a:t>picture</a:t>
            </a:r>
            <a:r>
              <a:rPr lang="de-DE" sz="2400" dirty="0"/>
              <a:t> was still </a:t>
            </a:r>
            <a:r>
              <a:rPr lang="de-DE" sz="2400" dirty="0" err="1"/>
              <a:t>missing</a:t>
            </a:r>
            <a:r>
              <a:rPr lang="de-DE" sz="2400" dirty="0"/>
              <a:t>. I just do </a:t>
            </a:r>
            <a:r>
              <a:rPr lang="de-DE" sz="2400" dirty="0" err="1"/>
              <a:t>hope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after </a:t>
            </a:r>
            <a:r>
              <a:rPr lang="de-DE" sz="2400" dirty="0" err="1"/>
              <a:t>going</a:t>
            </a:r>
            <a:r>
              <a:rPr lang="de-DE" sz="2400" dirty="0"/>
              <a:t> </a:t>
            </a:r>
            <a:r>
              <a:rPr lang="de-DE" sz="2400" dirty="0" err="1"/>
              <a:t>through</a:t>
            </a:r>
            <a:r>
              <a:rPr lang="de-DE" sz="2400" dirty="0"/>
              <a:t> </a:t>
            </a:r>
            <a:r>
              <a:rPr lang="de-DE" sz="2400" dirty="0" err="1"/>
              <a:t>these</a:t>
            </a:r>
            <a:r>
              <a:rPr lang="de-DE" sz="2400" dirty="0"/>
              <a:t> </a:t>
            </a:r>
            <a:r>
              <a:rPr lang="de-DE" sz="2400" dirty="0" err="1"/>
              <a:t>four</a:t>
            </a:r>
            <a:r>
              <a:rPr lang="de-DE" sz="2400" dirty="0"/>
              <a:t> </a:t>
            </a:r>
            <a:r>
              <a:rPr lang="de-DE" sz="2400" dirty="0" err="1"/>
              <a:t>parts</a:t>
            </a:r>
            <a:r>
              <a:rPr lang="de-DE" sz="2400" dirty="0"/>
              <a:t>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feel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it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there</a:t>
            </a:r>
            <a:r>
              <a:rPr lang="de-DE" sz="2400" dirty="0"/>
              <a:t> </a:t>
            </a:r>
            <a:r>
              <a:rPr lang="de-DE" sz="2400" dirty="0" err="1"/>
              <a:t>now</a:t>
            </a:r>
            <a:r>
              <a:rPr lang="de-DE" sz="2400" dirty="0"/>
              <a:t>. </a:t>
            </a:r>
          </a:p>
          <a:p>
            <a:r>
              <a:rPr lang="de-DE" sz="2400" dirty="0"/>
              <a:t>Many </a:t>
            </a:r>
            <a:r>
              <a:rPr lang="de-DE" sz="2400" dirty="0" err="1"/>
              <a:t>hearty</a:t>
            </a:r>
            <a:r>
              <a:rPr lang="de-DE" sz="2400" dirty="0"/>
              <a:t> </a:t>
            </a:r>
            <a:r>
              <a:rPr lang="de-DE" sz="2400" dirty="0" err="1"/>
              <a:t>thanks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Andrej </a:t>
            </a:r>
            <a:r>
              <a:rPr lang="de-DE" sz="2400" dirty="0" err="1"/>
              <a:t>Vrecer</a:t>
            </a:r>
            <a:r>
              <a:rPr lang="de-DE" sz="2400" dirty="0"/>
              <a:t> and Philip Kolb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inviting</a:t>
            </a:r>
            <a:r>
              <a:rPr lang="de-DE" sz="2400" dirty="0"/>
              <a:t> </a:t>
            </a:r>
            <a:r>
              <a:rPr lang="de-DE" sz="2400" dirty="0" err="1"/>
              <a:t>me</a:t>
            </a:r>
            <a:r>
              <a:rPr lang="de-DE" sz="2400" dirty="0"/>
              <a:t> and </a:t>
            </a:r>
            <a:r>
              <a:rPr lang="de-DE" sz="2400" dirty="0" err="1"/>
              <a:t>answering</a:t>
            </a:r>
            <a:r>
              <a:rPr lang="de-DE" sz="2400" dirty="0"/>
              <a:t> “just </a:t>
            </a:r>
            <a:r>
              <a:rPr lang="de-DE" sz="2400" dirty="0" err="1"/>
              <a:t>any</a:t>
            </a:r>
            <a:r>
              <a:rPr lang="de-DE" sz="2400" dirty="0"/>
              <a:t>“ </a:t>
            </a:r>
            <a:r>
              <a:rPr lang="de-DE" sz="2400" dirty="0" err="1"/>
              <a:t>question</a:t>
            </a:r>
            <a:r>
              <a:rPr lang="de-DE" sz="2400" dirty="0"/>
              <a:t>. Many </a:t>
            </a:r>
            <a:r>
              <a:rPr lang="de-DE" sz="2400" dirty="0" err="1"/>
              <a:t>thanks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every</a:t>
            </a:r>
            <a:r>
              <a:rPr lang="de-DE" sz="2400" dirty="0"/>
              <a:t> </a:t>
            </a:r>
            <a:r>
              <a:rPr lang="de-DE" sz="2400" dirty="0" err="1"/>
              <a:t>single</a:t>
            </a:r>
            <a:r>
              <a:rPr lang="de-DE" sz="2400" dirty="0"/>
              <a:t> </a:t>
            </a:r>
            <a:r>
              <a:rPr lang="de-DE" sz="2400" dirty="0" err="1"/>
              <a:t>one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wonderful</a:t>
            </a:r>
            <a:r>
              <a:rPr lang="de-DE" sz="2400" dirty="0"/>
              <a:t> </a:t>
            </a:r>
            <a:r>
              <a:rPr lang="de-DE" sz="2400" dirty="0" err="1"/>
              <a:t>bunch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model</a:t>
            </a:r>
            <a:r>
              <a:rPr lang="de-DE" sz="2400" dirty="0"/>
              <a:t> </a:t>
            </a:r>
            <a:r>
              <a:rPr lang="de-DE" sz="2400" dirty="0" err="1"/>
              <a:t>pilots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are</a:t>
            </a:r>
            <a:r>
              <a:rPr lang="de-DE" sz="2400" dirty="0"/>
              <a:t>. Spending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weekend</a:t>
            </a:r>
            <a:r>
              <a:rPr lang="de-DE" sz="2400" dirty="0"/>
              <a:t> </a:t>
            </a:r>
            <a:r>
              <a:rPr lang="de-DE" sz="2400" dirty="0" err="1"/>
              <a:t>together</a:t>
            </a:r>
            <a:r>
              <a:rPr lang="de-DE" sz="2400" dirty="0"/>
              <a:t> was </a:t>
            </a:r>
            <a:r>
              <a:rPr lang="de-DE" sz="2400" dirty="0" err="1"/>
              <a:t>simply</a:t>
            </a:r>
            <a:r>
              <a:rPr lang="de-DE" sz="2400" dirty="0"/>
              <a:t> </a:t>
            </a:r>
            <a:r>
              <a:rPr lang="de-DE" sz="2400" dirty="0" err="1"/>
              <a:t>great</a:t>
            </a:r>
            <a:r>
              <a:rPr lang="de-DE" sz="2400" dirty="0"/>
              <a:t>.</a:t>
            </a:r>
          </a:p>
          <a:p>
            <a:r>
              <a:rPr lang="de-DE" sz="2400" dirty="0" err="1"/>
              <a:t>Feel</a:t>
            </a:r>
            <a:r>
              <a:rPr lang="de-DE" sz="2400" dirty="0"/>
              <a:t> </a:t>
            </a:r>
            <a:r>
              <a:rPr lang="de-DE" sz="2400" dirty="0" err="1"/>
              <a:t>free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pass </a:t>
            </a:r>
            <a:r>
              <a:rPr lang="de-DE" sz="2400" dirty="0" err="1"/>
              <a:t>these</a:t>
            </a:r>
            <a:r>
              <a:rPr lang="de-DE" sz="2400" dirty="0"/>
              <a:t> </a:t>
            </a:r>
            <a:r>
              <a:rPr lang="de-DE" sz="2400" dirty="0" err="1"/>
              <a:t>files</a:t>
            </a:r>
            <a:r>
              <a:rPr lang="de-DE" sz="2400" dirty="0"/>
              <a:t> on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anybody</a:t>
            </a:r>
            <a:r>
              <a:rPr lang="de-DE" sz="2400" dirty="0"/>
              <a:t> </a:t>
            </a:r>
            <a:r>
              <a:rPr lang="de-DE" sz="2400" dirty="0" err="1"/>
              <a:t>interested</a:t>
            </a:r>
            <a:r>
              <a:rPr lang="de-DE" sz="2400" dirty="0"/>
              <a:t>.</a:t>
            </a:r>
          </a:p>
          <a:p>
            <a:endParaRPr lang="de-DE" sz="2400" dirty="0"/>
          </a:p>
          <a:p>
            <a:r>
              <a:rPr lang="de-DE" sz="2400" dirty="0"/>
              <a:t>See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then</a:t>
            </a:r>
            <a:endParaRPr lang="de-DE" sz="2400" dirty="0"/>
          </a:p>
          <a:p>
            <a:r>
              <a:rPr lang="de-DE" sz="2400" dirty="0"/>
              <a:t>Michael Rogg</a:t>
            </a:r>
          </a:p>
        </p:txBody>
      </p:sp>
    </p:spTree>
    <p:extLst>
      <p:ext uri="{BB962C8B-B14F-4D97-AF65-F5344CB8AC3E}">
        <p14:creationId xmlns:p14="http://schemas.microsoft.com/office/powerpoint/2010/main" val="2590513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2B2143B-9B59-4C5A-9025-B001B906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FD3E6D-D9CC-4A6C-8957-77DB86F3A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27CC78B-0C5B-4136-AC8E-3CBF2B79E307}"/>
              </a:ext>
            </a:extLst>
          </p:cNvPr>
          <p:cNvSpPr txBox="1"/>
          <p:nvPr/>
        </p:nvSpPr>
        <p:spPr>
          <a:xfrm>
            <a:off x="958049" y="1269997"/>
            <a:ext cx="10658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3) Additional </a:t>
            </a:r>
            <a:r>
              <a:rPr lang="de-DE" sz="2800" dirty="0" err="1"/>
              <a:t>information</a:t>
            </a:r>
            <a:r>
              <a:rPr lang="de-DE" sz="2800" dirty="0"/>
              <a:t>: Response </a:t>
            </a:r>
            <a:r>
              <a:rPr lang="de-DE" sz="2800" dirty="0" err="1"/>
              <a:t>speed</a:t>
            </a:r>
            <a:endParaRPr lang="de-DE" sz="2800" dirty="0"/>
          </a:p>
          <a:p>
            <a:endParaRPr lang="de-DE" sz="2800" dirty="0"/>
          </a:p>
          <a:p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fly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quite</a:t>
            </a:r>
            <a:r>
              <a:rPr lang="de-DE" sz="2800" dirty="0"/>
              <a:t> </a:t>
            </a:r>
            <a:r>
              <a:rPr lang="de-DE" sz="2800" dirty="0" err="1"/>
              <a:t>near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and/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thermals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strong,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may</a:t>
            </a:r>
            <a:r>
              <a:rPr lang="de-DE" sz="2800" dirty="0"/>
              <a:t> </a:t>
            </a:r>
            <a:r>
              <a:rPr lang="de-DE" sz="2800" dirty="0" err="1"/>
              <a:t>experience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quicker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react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eye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relying</a:t>
            </a:r>
            <a:r>
              <a:rPr lang="de-DE" sz="2800" dirty="0"/>
              <a:t> on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signals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”</a:t>
            </a:r>
            <a:r>
              <a:rPr lang="de-DE" sz="2800" dirty="0" err="1"/>
              <a:t>fairly</a:t>
            </a:r>
            <a:r>
              <a:rPr lang="de-DE" sz="2800" dirty="0"/>
              <a:t> slow“ TEK-Vario. On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other</a:t>
            </a:r>
            <a:r>
              <a:rPr lang="de-DE" sz="2800" dirty="0"/>
              <a:t> </a:t>
            </a:r>
            <a:r>
              <a:rPr lang="de-DE" sz="2800" dirty="0" err="1"/>
              <a:t>hand</a:t>
            </a:r>
            <a:r>
              <a:rPr lang="de-DE" sz="2800" dirty="0"/>
              <a:t>,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 </a:t>
            </a:r>
            <a:r>
              <a:rPr lang="de-DE" sz="2800" dirty="0" err="1"/>
              <a:t>changed</a:t>
            </a:r>
            <a:r>
              <a:rPr lang="de-DE" sz="2800" dirty="0"/>
              <a:t> </a:t>
            </a:r>
            <a:r>
              <a:rPr lang="de-DE" sz="2800" dirty="0" err="1"/>
              <a:t>its</a:t>
            </a:r>
            <a:r>
              <a:rPr lang="de-DE" sz="2800" dirty="0"/>
              <a:t> </a:t>
            </a:r>
            <a:r>
              <a:rPr lang="de-DE" sz="2800" dirty="0" err="1"/>
              <a:t>signal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very</a:t>
            </a:r>
            <a:r>
              <a:rPr lang="de-DE" sz="2800" dirty="0"/>
              <a:t> </a:t>
            </a:r>
            <a:r>
              <a:rPr lang="de-DE" sz="2800" dirty="0" err="1"/>
              <a:t>moment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pass </a:t>
            </a:r>
            <a:r>
              <a:rPr lang="de-DE" sz="2800" dirty="0" err="1"/>
              <a:t>through</a:t>
            </a:r>
            <a:r>
              <a:rPr lang="de-DE" sz="2800" dirty="0"/>
              <a:t> a </a:t>
            </a:r>
            <a:r>
              <a:rPr lang="de-DE" sz="2800" dirty="0" err="1"/>
              <a:t>rising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falling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 </a:t>
            </a:r>
            <a:r>
              <a:rPr lang="de-DE" sz="2800" dirty="0" err="1"/>
              <a:t>bubble</a:t>
            </a:r>
            <a:r>
              <a:rPr lang="de-DE" sz="2800" dirty="0"/>
              <a:t>,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rapidly</a:t>
            </a:r>
            <a:r>
              <a:rPr lang="de-DE" sz="2800" dirty="0"/>
              <a:t> </a:t>
            </a:r>
            <a:r>
              <a:rPr lang="de-DE" sz="2800" dirty="0" err="1"/>
              <a:t>changing</a:t>
            </a:r>
            <a:r>
              <a:rPr lang="de-DE" sz="2800" dirty="0"/>
              <a:t> </a:t>
            </a:r>
            <a:r>
              <a:rPr lang="de-DE" sz="2800" dirty="0" err="1"/>
              <a:t>signals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 </a:t>
            </a:r>
            <a:r>
              <a:rPr lang="de-DE" sz="2800" dirty="0" err="1"/>
              <a:t>would</a:t>
            </a:r>
            <a:r>
              <a:rPr lang="de-DE" sz="2800" dirty="0"/>
              <a:t> </a:t>
            </a:r>
            <a:r>
              <a:rPr lang="de-DE" sz="2800" dirty="0" err="1"/>
              <a:t>drive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crazy. Well, </a:t>
            </a:r>
            <a:r>
              <a:rPr lang="de-DE" sz="2800" dirty="0" err="1"/>
              <a:t>never</a:t>
            </a:r>
            <a:r>
              <a:rPr lang="de-DE" sz="2800" dirty="0"/>
              <a:t> jump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conclusions</a:t>
            </a:r>
            <a:r>
              <a:rPr lang="de-DE" sz="2800" dirty="0"/>
              <a:t>…</a:t>
            </a:r>
          </a:p>
          <a:p>
            <a:r>
              <a:rPr lang="de-DE" sz="2800" dirty="0" err="1"/>
              <a:t>Once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higher</a:t>
            </a:r>
            <a:r>
              <a:rPr lang="de-DE" sz="2800" dirty="0"/>
              <a:t> </a:t>
            </a:r>
            <a:r>
              <a:rPr lang="de-DE" sz="2800" dirty="0" err="1"/>
              <a:t>up</a:t>
            </a:r>
            <a:r>
              <a:rPr lang="de-DE" sz="2800" dirty="0"/>
              <a:t> in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sky</a:t>
            </a:r>
            <a:r>
              <a:rPr lang="de-DE" sz="2800" dirty="0"/>
              <a:t>,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farther</a:t>
            </a:r>
            <a:r>
              <a:rPr lang="de-DE" sz="2800" dirty="0"/>
              <a:t> </a:t>
            </a:r>
            <a:r>
              <a:rPr lang="de-DE" sz="2800" dirty="0" err="1"/>
              <a:t>away</a:t>
            </a:r>
            <a:r>
              <a:rPr lang="de-DE" sz="2800" dirty="0"/>
              <a:t> and on a </a:t>
            </a:r>
            <a:r>
              <a:rPr lang="de-DE" sz="2800" dirty="0" err="1"/>
              <a:t>day</a:t>
            </a:r>
            <a:r>
              <a:rPr lang="de-DE" sz="2800" dirty="0"/>
              <a:t> </a:t>
            </a:r>
            <a:r>
              <a:rPr lang="de-DE" sz="2800" dirty="0" err="1"/>
              <a:t>when</a:t>
            </a:r>
            <a:r>
              <a:rPr lang="de-DE" sz="2800" dirty="0"/>
              <a:t> </a:t>
            </a:r>
            <a:r>
              <a:rPr lang="de-DE" sz="2800" dirty="0" err="1"/>
              <a:t>thermals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downwinds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weak</a:t>
            </a:r>
            <a:r>
              <a:rPr lang="de-DE" sz="2800" dirty="0"/>
              <a:t>,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impossible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judge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eye</a:t>
            </a:r>
            <a:r>
              <a:rPr lang="de-DE" sz="2800" dirty="0"/>
              <a:t>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best</a:t>
            </a:r>
            <a:r>
              <a:rPr lang="de-DE" sz="2800" dirty="0"/>
              <a:t> </a:t>
            </a:r>
            <a:r>
              <a:rPr lang="de-DE" sz="2800" dirty="0" err="1"/>
              <a:t>thing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do. </a:t>
            </a:r>
            <a:r>
              <a:rPr lang="de-DE" sz="2800" dirty="0" err="1"/>
              <a:t>Then</a:t>
            </a:r>
            <a:r>
              <a:rPr lang="de-DE" sz="2800" dirty="0"/>
              <a:t> a </a:t>
            </a:r>
            <a:r>
              <a:rPr lang="de-DE" sz="2800" dirty="0" err="1"/>
              <a:t>conventional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 </a:t>
            </a:r>
            <a:r>
              <a:rPr lang="de-DE" sz="2800" dirty="0" err="1"/>
              <a:t>helps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”</a:t>
            </a:r>
            <a:r>
              <a:rPr lang="de-DE" sz="2800" dirty="0" err="1"/>
              <a:t>read</a:t>
            </a:r>
            <a:r>
              <a:rPr lang="de-DE" sz="2800" dirty="0"/>
              <a:t>“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some</a:t>
            </a:r>
            <a:r>
              <a:rPr lang="de-DE" sz="2800" dirty="0"/>
              <a:t> </a:t>
            </a:r>
            <a:r>
              <a:rPr lang="de-DE" sz="2800" dirty="0" err="1"/>
              <a:t>extent</a:t>
            </a:r>
            <a:r>
              <a:rPr lang="de-DE" sz="2800" dirty="0"/>
              <a:t>.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CC57A4AC-0A63-4192-87BD-42BE847E3CBD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10.3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basic</a:t>
            </a:r>
            <a:r>
              <a:rPr lang="de-DE" sz="2800" dirty="0"/>
              <a:t> </a:t>
            </a:r>
            <a:r>
              <a:rPr lang="de-DE" sz="2800" dirty="0" err="1"/>
              <a:t>setup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TEK-Vario do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recommend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9283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2B2143B-9B59-4C5A-9025-B001B906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FD3E6D-D9CC-4A6C-8957-77DB86F3A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27CC78B-0C5B-4136-AC8E-3CBF2B79E307}"/>
              </a:ext>
            </a:extLst>
          </p:cNvPr>
          <p:cNvSpPr txBox="1"/>
          <p:nvPr/>
        </p:nvSpPr>
        <p:spPr>
          <a:xfrm>
            <a:off x="942604" y="1260293"/>
            <a:ext cx="10658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3) Additional </a:t>
            </a:r>
            <a:r>
              <a:rPr lang="de-DE" sz="2800" dirty="0" err="1"/>
              <a:t>information</a:t>
            </a:r>
            <a:r>
              <a:rPr lang="de-DE" sz="2800" dirty="0"/>
              <a:t>: Response Speed (</a:t>
            </a:r>
            <a:r>
              <a:rPr lang="de-DE" sz="2800" dirty="0" err="1"/>
              <a:t>Cont´d</a:t>
            </a:r>
            <a:r>
              <a:rPr lang="de-DE" sz="2800" dirty="0"/>
              <a:t>)</a:t>
            </a:r>
          </a:p>
          <a:p>
            <a:endParaRPr lang="de-DE" sz="2800" dirty="0"/>
          </a:p>
          <a:p>
            <a:r>
              <a:rPr lang="de-DE" sz="2800" dirty="0" err="1"/>
              <a:t>Yet</a:t>
            </a:r>
            <a:r>
              <a:rPr lang="de-DE" sz="2800" dirty="0"/>
              <a:t>, a </a:t>
            </a:r>
            <a:r>
              <a:rPr lang="de-DE" sz="2800" dirty="0" err="1"/>
              <a:t>well</a:t>
            </a:r>
            <a:r>
              <a:rPr lang="de-DE" sz="2800" dirty="0"/>
              <a:t> </a:t>
            </a:r>
            <a:r>
              <a:rPr lang="de-DE" sz="2800" dirty="0" err="1"/>
              <a:t>set</a:t>
            </a:r>
            <a:r>
              <a:rPr lang="de-DE" sz="2800" dirty="0"/>
              <a:t> </a:t>
            </a:r>
            <a:r>
              <a:rPr lang="de-DE" sz="2800" dirty="0" err="1"/>
              <a:t>up</a:t>
            </a:r>
            <a:r>
              <a:rPr lang="de-DE" sz="2800" dirty="0"/>
              <a:t> TEK-Vario </a:t>
            </a:r>
            <a:r>
              <a:rPr lang="de-DE" sz="2800" dirty="0" err="1"/>
              <a:t>helps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get</a:t>
            </a:r>
            <a:r>
              <a:rPr lang="de-DE" sz="2800" dirty="0"/>
              <a:t> a </a:t>
            </a:r>
            <a:r>
              <a:rPr lang="de-DE" sz="2800" dirty="0" err="1"/>
              <a:t>signifcantly</a:t>
            </a:r>
            <a:r>
              <a:rPr lang="de-DE" sz="2800" dirty="0"/>
              <a:t> </a:t>
            </a:r>
            <a:r>
              <a:rPr lang="de-DE" sz="2800" dirty="0" err="1"/>
              <a:t>clearer</a:t>
            </a:r>
            <a:r>
              <a:rPr lang="de-DE" sz="2800" dirty="0"/>
              <a:t> </a:t>
            </a:r>
            <a:r>
              <a:rPr lang="de-DE" sz="2800" dirty="0" err="1"/>
              <a:t>idea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going</a:t>
            </a:r>
            <a:r>
              <a:rPr lang="de-DE" sz="2800" dirty="0"/>
              <a:t> on </a:t>
            </a:r>
            <a:r>
              <a:rPr lang="de-DE" sz="2800" dirty="0" err="1"/>
              <a:t>up</a:t>
            </a:r>
            <a:r>
              <a:rPr lang="de-DE" sz="2800" dirty="0"/>
              <a:t> </a:t>
            </a:r>
            <a:r>
              <a:rPr lang="de-DE" sz="2800" dirty="0" err="1"/>
              <a:t>there</a:t>
            </a:r>
            <a:r>
              <a:rPr lang="de-DE" sz="2800" dirty="0"/>
              <a:t>. And at </a:t>
            </a:r>
            <a:r>
              <a:rPr lang="de-DE" sz="2800" dirty="0" err="1"/>
              <a:t>this</a:t>
            </a:r>
            <a:r>
              <a:rPr lang="de-DE" sz="2800" dirty="0"/>
              <a:t> </a:t>
            </a:r>
            <a:r>
              <a:rPr lang="de-DE" sz="2800" dirty="0" err="1"/>
              <a:t>point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positive </a:t>
            </a:r>
            <a:r>
              <a:rPr lang="de-DE" sz="2800" dirty="0" err="1"/>
              <a:t>effect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well-chosen </a:t>
            </a:r>
            <a:r>
              <a:rPr lang="de-DE" sz="2800" dirty="0" err="1"/>
              <a:t>delay</a:t>
            </a:r>
            <a:r>
              <a:rPr lang="de-DE" sz="2800" dirty="0"/>
              <a:t> </a:t>
            </a:r>
            <a:r>
              <a:rPr lang="de-DE" sz="2800" dirty="0" err="1"/>
              <a:t>comes</a:t>
            </a:r>
            <a:r>
              <a:rPr lang="de-DE" sz="2800" dirty="0"/>
              <a:t> </a:t>
            </a:r>
            <a:r>
              <a:rPr lang="de-DE" sz="2800" dirty="0" err="1"/>
              <a:t>into</a:t>
            </a:r>
            <a:r>
              <a:rPr lang="de-DE" sz="2800" dirty="0"/>
              <a:t> </a:t>
            </a:r>
            <a:r>
              <a:rPr lang="de-DE" sz="2800" dirty="0" err="1"/>
              <a:t>play</a:t>
            </a:r>
            <a:r>
              <a:rPr lang="de-DE" sz="2800" dirty="0"/>
              <a:t>. </a:t>
            </a:r>
          </a:p>
          <a:p>
            <a:r>
              <a:rPr lang="de-DE" sz="2800" dirty="0" err="1"/>
              <a:t>We</a:t>
            </a:r>
            <a:r>
              <a:rPr lang="de-DE" sz="2800" dirty="0"/>
              <a:t> all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every</a:t>
            </a:r>
            <a:r>
              <a:rPr lang="de-DE" sz="2800" dirty="0"/>
              <a:t> </a:t>
            </a:r>
            <a:r>
              <a:rPr lang="de-DE" sz="2800" dirty="0" err="1"/>
              <a:t>glider</a:t>
            </a:r>
            <a:r>
              <a:rPr lang="de-DE" sz="2800" dirty="0"/>
              <a:t> </a:t>
            </a:r>
            <a:r>
              <a:rPr lang="de-DE" sz="2800" dirty="0" err="1"/>
              <a:t>needs</a:t>
            </a:r>
            <a:r>
              <a:rPr lang="de-DE" sz="2800" dirty="0"/>
              <a:t> a </a:t>
            </a:r>
            <a:r>
              <a:rPr lang="de-DE" sz="2800" dirty="0" err="1"/>
              <a:t>certain</a:t>
            </a:r>
            <a:r>
              <a:rPr lang="de-DE" sz="2800" dirty="0"/>
              <a:t> </a:t>
            </a:r>
            <a:r>
              <a:rPr lang="de-DE" sz="2800" dirty="0" err="1"/>
              <a:t>amount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space</a:t>
            </a:r>
            <a:r>
              <a:rPr lang="de-DE" sz="2800" dirty="0"/>
              <a:t> and a </a:t>
            </a:r>
            <a:r>
              <a:rPr lang="de-DE" sz="2800" dirty="0" err="1"/>
              <a:t>certain</a:t>
            </a:r>
            <a:r>
              <a:rPr lang="de-DE" sz="2800" dirty="0"/>
              <a:t> </a:t>
            </a:r>
            <a:r>
              <a:rPr lang="de-DE" sz="2800" dirty="0" err="1"/>
              <a:t>period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time </a:t>
            </a:r>
            <a:r>
              <a:rPr lang="de-DE" sz="2800" dirty="0" err="1"/>
              <a:t>for</a:t>
            </a:r>
            <a:r>
              <a:rPr lang="de-DE" sz="2800" dirty="0"/>
              <a:t> a </a:t>
            </a:r>
            <a:r>
              <a:rPr lang="de-DE" sz="2800" dirty="0" err="1"/>
              <a:t>full</a:t>
            </a:r>
            <a:r>
              <a:rPr lang="de-DE" sz="2800" dirty="0"/>
              <a:t> </a:t>
            </a:r>
            <a:r>
              <a:rPr lang="de-DE" sz="2800" dirty="0" err="1"/>
              <a:t>circle</a:t>
            </a:r>
            <a:r>
              <a:rPr lang="de-DE" sz="2800" dirty="0"/>
              <a:t>. Imagine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circling</a:t>
            </a:r>
            <a:r>
              <a:rPr lang="de-DE" sz="2800" dirty="0"/>
              <a:t> in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sky</a:t>
            </a:r>
            <a:r>
              <a:rPr lang="de-DE" sz="2800" dirty="0"/>
              <a:t>. </a:t>
            </a:r>
            <a:r>
              <a:rPr lang="de-DE" sz="2800" dirty="0" err="1"/>
              <a:t>Let´s</a:t>
            </a:r>
            <a:r>
              <a:rPr lang="de-DE" sz="2800" dirty="0"/>
              <a:t> </a:t>
            </a:r>
            <a:r>
              <a:rPr lang="de-DE" sz="2800" dirty="0" err="1"/>
              <a:t>assume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TEK-Vario </a:t>
            </a:r>
            <a:r>
              <a:rPr lang="de-DE" sz="2800" dirty="0" err="1"/>
              <a:t>has</a:t>
            </a:r>
            <a:r>
              <a:rPr lang="de-DE" sz="2800" dirty="0"/>
              <a:t> </a:t>
            </a:r>
            <a:r>
              <a:rPr lang="de-DE" sz="2800" dirty="0" err="1"/>
              <a:t>kept</a:t>
            </a:r>
            <a:r>
              <a:rPr lang="de-DE" sz="2800" dirty="0"/>
              <a:t> </a:t>
            </a:r>
            <a:r>
              <a:rPr lang="de-DE" sz="2800" dirty="0" err="1"/>
              <a:t>indicating</a:t>
            </a:r>
            <a:r>
              <a:rPr lang="de-DE" sz="2800" dirty="0"/>
              <a:t> a </a:t>
            </a:r>
            <a:r>
              <a:rPr lang="de-DE" sz="2800" dirty="0" err="1"/>
              <a:t>more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r>
              <a:rPr lang="de-DE" sz="2800" dirty="0"/>
              <a:t> marginal </a:t>
            </a:r>
            <a:r>
              <a:rPr lang="de-DE" sz="2800" dirty="0" err="1"/>
              <a:t>climb</a:t>
            </a:r>
            <a:r>
              <a:rPr lang="de-DE" sz="2800" dirty="0"/>
              <a:t> </a:t>
            </a:r>
            <a:r>
              <a:rPr lang="de-DE" sz="2800" dirty="0" err="1"/>
              <a:t>over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last </a:t>
            </a:r>
            <a:r>
              <a:rPr lang="de-DE" sz="2800" dirty="0" err="1"/>
              <a:t>two</a:t>
            </a:r>
            <a:r>
              <a:rPr lang="de-DE" sz="2800" dirty="0"/>
              <a:t> </a:t>
            </a:r>
            <a:r>
              <a:rPr lang="de-DE" sz="2800" dirty="0" err="1"/>
              <a:t>seconds</a:t>
            </a:r>
            <a:r>
              <a:rPr lang="de-DE" sz="2800" dirty="0"/>
              <a:t>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conclusions</a:t>
            </a:r>
            <a:r>
              <a:rPr lang="de-DE" sz="2800" dirty="0"/>
              <a:t> </a:t>
            </a:r>
            <a:r>
              <a:rPr lang="de-DE" sz="2800" dirty="0" err="1"/>
              <a:t>would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draw</a:t>
            </a:r>
            <a:r>
              <a:rPr lang="de-DE" sz="2800" dirty="0"/>
              <a:t>?</a:t>
            </a:r>
          </a:p>
          <a:p>
            <a:endParaRPr lang="de-DE" sz="2800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CC57A4AC-0A63-4192-87BD-42BE847E3CBD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10.3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basic</a:t>
            </a:r>
            <a:r>
              <a:rPr lang="de-DE" sz="2800" dirty="0"/>
              <a:t> </a:t>
            </a:r>
            <a:r>
              <a:rPr lang="de-DE" sz="2800" dirty="0" err="1"/>
              <a:t>setup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TEK-Vario do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recommend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62714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2B2143B-9B59-4C5A-9025-B001B906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FD3E6D-D9CC-4A6C-8957-77DB86F3A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6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27CC78B-0C5B-4136-AC8E-3CBF2B79E307}"/>
              </a:ext>
            </a:extLst>
          </p:cNvPr>
          <p:cNvSpPr txBox="1"/>
          <p:nvPr/>
        </p:nvSpPr>
        <p:spPr>
          <a:xfrm>
            <a:off x="933303" y="1262365"/>
            <a:ext cx="10658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3) Additional </a:t>
            </a:r>
            <a:r>
              <a:rPr lang="de-DE" sz="2800" dirty="0" err="1"/>
              <a:t>information</a:t>
            </a:r>
            <a:r>
              <a:rPr lang="de-DE" sz="2800" dirty="0"/>
              <a:t>: Response Speed (</a:t>
            </a:r>
            <a:r>
              <a:rPr lang="de-DE" sz="2800" dirty="0" err="1"/>
              <a:t>Cont´d</a:t>
            </a:r>
            <a:r>
              <a:rPr lang="de-DE" sz="2800" dirty="0"/>
              <a:t>)</a:t>
            </a:r>
          </a:p>
          <a:p>
            <a:endParaRPr lang="de-DE" sz="2800" dirty="0"/>
          </a:p>
          <a:p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err="1"/>
              <a:t>experience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response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r>
              <a:rPr lang="de-DE" sz="2800" dirty="0"/>
              <a:t> </a:t>
            </a:r>
            <a:r>
              <a:rPr lang="de-DE" sz="2800" dirty="0" err="1"/>
              <a:t>should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between</a:t>
            </a:r>
            <a:r>
              <a:rPr lang="de-DE" sz="2800" dirty="0"/>
              <a:t> </a:t>
            </a:r>
          </a:p>
          <a:p>
            <a:r>
              <a:rPr lang="de-DE" sz="2800" dirty="0"/>
              <a:t>1.2 s </a:t>
            </a:r>
            <a:r>
              <a:rPr lang="de-DE" sz="2800" dirty="0" err="1"/>
              <a:t>up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2.0 s.</a:t>
            </a:r>
          </a:p>
          <a:p>
            <a:r>
              <a:rPr lang="de-DE" sz="2800" dirty="0"/>
              <a:t> </a:t>
            </a:r>
          </a:p>
          <a:p>
            <a:r>
              <a:rPr lang="de-DE" sz="2800" dirty="0"/>
              <a:t>All modern </a:t>
            </a:r>
            <a:r>
              <a:rPr lang="de-DE" sz="2800" dirty="0" err="1"/>
              <a:t>conventional</a:t>
            </a:r>
            <a:r>
              <a:rPr lang="de-DE" sz="2800" dirty="0"/>
              <a:t> and TEK-Varios </a:t>
            </a:r>
            <a:r>
              <a:rPr lang="de-DE" sz="2800" dirty="0" err="1"/>
              <a:t>allow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user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adjust</a:t>
            </a:r>
            <a:r>
              <a:rPr lang="de-DE" sz="2800" dirty="0"/>
              <a:t> </a:t>
            </a:r>
            <a:r>
              <a:rPr lang="de-DE" sz="2800" dirty="0" err="1"/>
              <a:t>response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r>
              <a:rPr lang="de-DE" sz="2800" dirty="0"/>
              <a:t>. The </a:t>
            </a:r>
            <a:r>
              <a:rPr lang="de-DE" sz="2800" dirty="0" err="1"/>
              <a:t>rule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thumb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: The larger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and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higher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wing</a:t>
            </a:r>
            <a:r>
              <a:rPr lang="de-DE" sz="2800" dirty="0"/>
              <a:t> </a:t>
            </a:r>
            <a:r>
              <a:rPr lang="de-DE" sz="2800" dirty="0" err="1"/>
              <a:t>load</a:t>
            </a:r>
            <a:r>
              <a:rPr lang="de-DE" sz="2800" dirty="0"/>
              <a:t>,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more</a:t>
            </a:r>
            <a:r>
              <a:rPr lang="de-DE" sz="2800" dirty="0"/>
              <a:t> </a:t>
            </a:r>
            <a:r>
              <a:rPr lang="de-DE" sz="2800" dirty="0" err="1"/>
              <a:t>delay</a:t>
            </a:r>
            <a:r>
              <a:rPr lang="de-DE" sz="2800" dirty="0"/>
              <a:t>.</a:t>
            </a:r>
          </a:p>
          <a:p>
            <a:endParaRPr lang="de-DE" sz="2800" dirty="0"/>
          </a:p>
          <a:p>
            <a:r>
              <a:rPr lang="de-DE" sz="2800" dirty="0"/>
              <a:t>In </a:t>
            </a:r>
            <a:r>
              <a:rPr lang="de-DE" sz="2800" dirty="0" err="1"/>
              <a:t>practice</a:t>
            </a:r>
            <a:r>
              <a:rPr lang="de-DE" sz="2800" dirty="0"/>
              <a:t>, </a:t>
            </a:r>
            <a:r>
              <a:rPr lang="de-DE" sz="2800" dirty="0" err="1"/>
              <a:t>too</a:t>
            </a:r>
            <a:r>
              <a:rPr lang="de-DE" sz="2800" dirty="0"/>
              <a:t> </a:t>
            </a:r>
            <a:r>
              <a:rPr lang="de-DE" sz="2800" dirty="0" err="1"/>
              <a:t>many</a:t>
            </a:r>
            <a:r>
              <a:rPr lang="de-DE" sz="2800" dirty="0"/>
              <a:t> </a:t>
            </a:r>
            <a:r>
              <a:rPr lang="de-DE" sz="2800" dirty="0" err="1"/>
              <a:t>pilots</a:t>
            </a:r>
            <a:r>
              <a:rPr lang="de-DE" sz="2800" dirty="0"/>
              <a:t> </a:t>
            </a:r>
            <a:r>
              <a:rPr lang="de-DE" sz="2800" dirty="0" err="1"/>
              <a:t>never</a:t>
            </a:r>
            <a:r>
              <a:rPr lang="de-DE" sz="2800" dirty="0"/>
              <a:t> </a:t>
            </a:r>
            <a:r>
              <a:rPr lang="de-DE" sz="2800" dirty="0" err="1"/>
              <a:t>bother</a:t>
            </a:r>
            <a:r>
              <a:rPr lang="de-DE" sz="2800" dirty="0"/>
              <a:t>. </a:t>
            </a:r>
            <a:r>
              <a:rPr lang="de-DE" sz="2800" dirty="0" err="1"/>
              <a:t>Briefly</a:t>
            </a:r>
            <a:r>
              <a:rPr lang="de-DE" sz="2800" dirty="0"/>
              <a:t> spoken: </a:t>
            </a:r>
            <a:r>
              <a:rPr lang="de-DE" sz="2800" dirty="0" err="1"/>
              <a:t>They</a:t>
            </a:r>
            <a:r>
              <a:rPr lang="de-DE" sz="2800" dirty="0"/>
              <a:t> </a:t>
            </a:r>
            <a:r>
              <a:rPr lang="de-DE" sz="2800" dirty="0" err="1"/>
              <a:t>should</a:t>
            </a:r>
            <a:r>
              <a:rPr lang="de-DE" sz="2800" dirty="0"/>
              <a:t>!</a:t>
            </a:r>
          </a:p>
          <a:p>
            <a:endParaRPr lang="de-DE" sz="2800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CC57A4AC-0A63-4192-87BD-42BE847E3CBD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10.3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basic</a:t>
            </a:r>
            <a:r>
              <a:rPr lang="de-DE" sz="2800" dirty="0"/>
              <a:t> </a:t>
            </a:r>
            <a:r>
              <a:rPr lang="de-DE" sz="2800" dirty="0" err="1"/>
              <a:t>setup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TEK-Vario do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recommend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27939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7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36235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10.4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zone</a:t>
            </a:r>
            <a:r>
              <a:rPr lang="de-DE" sz="2800" dirty="0"/>
              <a:t> </a:t>
            </a:r>
            <a:r>
              <a:rPr lang="de-DE" sz="2800" dirty="0" err="1"/>
              <a:t>between</a:t>
            </a:r>
            <a:r>
              <a:rPr lang="de-DE" sz="2800" dirty="0"/>
              <a:t> </a:t>
            </a:r>
            <a:r>
              <a:rPr lang="de-DE" sz="2800" dirty="0" err="1"/>
              <a:t>nill</a:t>
            </a:r>
            <a:r>
              <a:rPr lang="de-DE" sz="2800" dirty="0"/>
              <a:t> </a:t>
            </a:r>
            <a:r>
              <a:rPr lang="de-DE" sz="2800" dirty="0" err="1"/>
              <a:t>climb</a:t>
            </a:r>
            <a:r>
              <a:rPr lang="de-DE" sz="2800" dirty="0"/>
              <a:t>/sink and </a:t>
            </a:r>
            <a:r>
              <a:rPr lang="de-DE" sz="2800" dirty="0" err="1"/>
              <a:t>the</a:t>
            </a:r>
            <a:r>
              <a:rPr lang="de-DE" sz="2800" dirty="0"/>
              <a:t> sink 		         rate </a:t>
            </a:r>
            <a:r>
              <a:rPr lang="de-DE" sz="2800" dirty="0" err="1"/>
              <a:t>of</a:t>
            </a:r>
            <a:r>
              <a:rPr lang="de-DE" sz="2800" dirty="0"/>
              <a:t> a </a:t>
            </a:r>
            <a:r>
              <a:rPr lang="de-DE" sz="2800" dirty="0" err="1"/>
              <a:t>particular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69366" y="3356992"/>
            <a:ext cx="1051559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800" dirty="0"/>
          </a:p>
          <a:p>
            <a:endParaRPr lang="de-DE" sz="2800" dirty="0"/>
          </a:p>
          <a:p>
            <a:r>
              <a:rPr lang="de-DE" sz="2800" dirty="0" err="1"/>
              <a:t>Some</a:t>
            </a:r>
            <a:r>
              <a:rPr lang="de-DE" sz="2800" dirty="0"/>
              <a:t> </a:t>
            </a:r>
            <a:r>
              <a:rPr lang="de-DE" sz="2800" dirty="0" err="1"/>
              <a:t>pilots</a:t>
            </a:r>
            <a:r>
              <a:rPr lang="de-DE" sz="2800" dirty="0"/>
              <a:t> </a:t>
            </a:r>
            <a:r>
              <a:rPr lang="de-DE" sz="2800" dirty="0" err="1"/>
              <a:t>recommend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set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 „0“ </a:t>
            </a:r>
            <a:r>
              <a:rPr lang="de-DE" sz="2800" dirty="0" err="1"/>
              <a:t>close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bottom</a:t>
            </a:r>
            <a:r>
              <a:rPr lang="de-DE" sz="2800" dirty="0"/>
              <a:t> end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sink rate.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example</a:t>
            </a:r>
            <a:r>
              <a:rPr lang="de-DE" sz="2800" dirty="0"/>
              <a:t>,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sink rate </a:t>
            </a:r>
            <a:r>
              <a:rPr lang="de-DE" sz="2800" dirty="0" err="1"/>
              <a:t>is</a:t>
            </a:r>
            <a:r>
              <a:rPr lang="de-DE" sz="2800" dirty="0"/>
              <a:t> - 0,5 m/s, </a:t>
            </a:r>
            <a:r>
              <a:rPr lang="de-DE" sz="2800" dirty="0" err="1"/>
              <a:t>they</a:t>
            </a:r>
            <a:r>
              <a:rPr lang="de-DE" sz="2800" dirty="0"/>
              <a:t> </a:t>
            </a:r>
            <a:r>
              <a:rPr lang="de-DE" sz="2800" dirty="0" err="1"/>
              <a:t>set</a:t>
            </a:r>
            <a:r>
              <a:rPr lang="de-DE" sz="2800" dirty="0"/>
              <a:t> „0“ at </a:t>
            </a:r>
            <a:r>
              <a:rPr lang="de-DE" sz="2800" dirty="0" err="1"/>
              <a:t>about</a:t>
            </a:r>
            <a:r>
              <a:rPr lang="de-DE" sz="2800" dirty="0"/>
              <a:t> - 0,4 m/s. </a:t>
            </a:r>
            <a:r>
              <a:rPr lang="de-DE" sz="2800" dirty="0" err="1"/>
              <a:t>Why</a:t>
            </a:r>
            <a:r>
              <a:rPr lang="de-DE" sz="2800" dirty="0"/>
              <a:t>?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47DAD8C3-7E39-45B4-9C66-F862267B85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416965"/>
              </p:ext>
            </p:extLst>
          </p:nvPr>
        </p:nvGraphicFramePr>
        <p:xfrm>
          <a:off x="983430" y="1572384"/>
          <a:ext cx="10370368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2">
                  <a:extLst>
                    <a:ext uri="{9D8B030D-6E8A-4147-A177-3AD203B41FA5}">
                      <a16:colId xmlns:a16="http://schemas.microsoft.com/office/drawing/2014/main" val="4112391716"/>
                    </a:ext>
                  </a:extLst>
                </a:gridCol>
                <a:gridCol w="3889646">
                  <a:extLst>
                    <a:ext uri="{9D8B030D-6E8A-4147-A177-3AD203B41FA5}">
                      <a16:colId xmlns:a16="http://schemas.microsoft.com/office/drawing/2014/main" val="2627489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8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/>
                        <a:t>Sink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716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/>
                        <a:t>modern F5J-model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/>
                        <a:t>ca. - 0.3 m/s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964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/>
                        <a:t>modern </a:t>
                      </a:r>
                      <a:r>
                        <a:rPr lang="de-DE" sz="2800" dirty="0" err="1"/>
                        <a:t>scale</a:t>
                      </a:r>
                      <a:r>
                        <a:rPr lang="de-DE" sz="2800" dirty="0"/>
                        <a:t> high </a:t>
                      </a:r>
                      <a:r>
                        <a:rPr lang="de-DE" sz="2800" dirty="0" err="1"/>
                        <a:t>performance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glider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/>
                        <a:t>ca. - 0.4 </a:t>
                      </a:r>
                      <a:r>
                        <a:rPr lang="de-DE" sz="2800" dirty="0" err="1"/>
                        <a:t>to</a:t>
                      </a:r>
                      <a:r>
                        <a:rPr lang="de-DE" sz="2800" dirty="0"/>
                        <a:t> – 0.5 m/s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325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 err="1"/>
                        <a:t>less</a:t>
                      </a:r>
                      <a:r>
                        <a:rPr lang="de-DE" sz="2800" dirty="0"/>
                        <a:t> sophisticated </a:t>
                      </a:r>
                      <a:r>
                        <a:rPr lang="de-DE" sz="2800" dirty="0" err="1"/>
                        <a:t>model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/>
                        <a:t>ca. - 0.6 </a:t>
                      </a:r>
                      <a:r>
                        <a:rPr lang="de-DE" sz="2800" dirty="0" err="1"/>
                        <a:t>to</a:t>
                      </a:r>
                      <a:r>
                        <a:rPr lang="de-DE" sz="2800" dirty="0"/>
                        <a:t> – 0.7 m/s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238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489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330E4E-7FB0-4772-9EBA-A6BF875E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05FC08-4991-402B-90A3-1ED77BEC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8</a:t>
            </a:fld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30134DB-FAFE-49AE-9BE8-CBEFE9AC832F}"/>
              </a:ext>
            </a:extLst>
          </p:cNvPr>
          <p:cNvSpPr txBox="1">
            <a:spLocks/>
          </p:cNvSpPr>
          <p:nvPr/>
        </p:nvSpPr>
        <p:spPr>
          <a:xfrm>
            <a:off x="866401" y="375089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10.4 FAQs: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zone</a:t>
            </a:r>
            <a:r>
              <a:rPr lang="de-DE" sz="2800" dirty="0"/>
              <a:t> </a:t>
            </a:r>
            <a:r>
              <a:rPr lang="de-DE" sz="2800" dirty="0" err="1"/>
              <a:t>between</a:t>
            </a:r>
            <a:r>
              <a:rPr lang="de-DE" sz="2800" dirty="0"/>
              <a:t> </a:t>
            </a:r>
            <a:r>
              <a:rPr lang="de-DE" sz="2800" dirty="0" err="1"/>
              <a:t>nill</a:t>
            </a:r>
            <a:r>
              <a:rPr lang="de-DE" sz="2800" dirty="0"/>
              <a:t> </a:t>
            </a:r>
            <a:r>
              <a:rPr lang="de-DE" sz="2800" dirty="0" err="1"/>
              <a:t>rise</a:t>
            </a:r>
            <a:r>
              <a:rPr lang="de-DE" sz="2800" dirty="0"/>
              <a:t>/sink and </a:t>
            </a:r>
            <a:r>
              <a:rPr lang="de-DE" sz="2800" dirty="0" err="1"/>
              <a:t>the</a:t>
            </a:r>
            <a:r>
              <a:rPr lang="de-DE" sz="2800" dirty="0"/>
              <a:t> sink rate 	         </a:t>
            </a:r>
            <a:r>
              <a:rPr lang="de-DE" sz="2800" dirty="0" err="1"/>
              <a:t>of</a:t>
            </a:r>
            <a:r>
              <a:rPr lang="de-DE" sz="2800" dirty="0"/>
              <a:t> a </a:t>
            </a:r>
            <a:r>
              <a:rPr lang="de-DE" sz="2800" dirty="0" err="1"/>
              <a:t>particular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576A4-A8A3-418A-BA17-D78AB46FD1DC}"/>
              </a:ext>
            </a:extLst>
          </p:cNvPr>
          <p:cNvSpPr txBox="1"/>
          <p:nvPr/>
        </p:nvSpPr>
        <p:spPr>
          <a:xfrm>
            <a:off x="983431" y="1546914"/>
            <a:ext cx="1051559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competitor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important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know</a:t>
            </a:r>
            <a:r>
              <a:rPr lang="de-DE" sz="2800" dirty="0"/>
              <a:t>,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quality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sink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climb</a:t>
            </a:r>
            <a:r>
              <a:rPr lang="de-DE" sz="2800" dirty="0"/>
              <a:t> rate </a:t>
            </a:r>
            <a:r>
              <a:rPr lang="de-DE" sz="2800" dirty="0" err="1"/>
              <a:t>indicated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TEK-Vario </a:t>
            </a:r>
            <a:r>
              <a:rPr lang="de-DE" sz="2800" dirty="0" err="1"/>
              <a:t>is</a:t>
            </a:r>
            <a:r>
              <a:rPr lang="de-DE" sz="2800" dirty="0"/>
              <a:t>. </a:t>
            </a:r>
            <a:r>
              <a:rPr lang="de-DE" sz="2800" dirty="0" err="1"/>
              <a:t>When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find out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fly</a:t>
            </a:r>
            <a:r>
              <a:rPr lang="de-DE" sz="2800" dirty="0"/>
              <a:t> in </a:t>
            </a:r>
            <a:r>
              <a:rPr lang="de-DE" sz="2800" dirty="0" err="1"/>
              <a:t>air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reduces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overall</a:t>
            </a:r>
            <a:r>
              <a:rPr lang="de-DE" sz="2800" dirty="0"/>
              <a:t> sink rate but </a:t>
            </a:r>
            <a:r>
              <a:rPr lang="de-DE" sz="2800" dirty="0" err="1"/>
              <a:t>doesn´t</a:t>
            </a:r>
            <a:r>
              <a:rPr lang="de-DE" sz="2800" dirty="0"/>
              <a:t> </a:t>
            </a:r>
            <a:r>
              <a:rPr lang="de-DE" sz="2800" dirty="0" err="1"/>
              <a:t>result</a:t>
            </a:r>
            <a:r>
              <a:rPr lang="de-DE" sz="2800" dirty="0"/>
              <a:t> in a ”real“ </a:t>
            </a:r>
            <a:r>
              <a:rPr lang="de-DE" sz="2800" dirty="0" err="1"/>
              <a:t>climb</a:t>
            </a:r>
            <a:r>
              <a:rPr lang="de-DE" sz="2800" dirty="0"/>
              <a:t> </a:t>
            </a:r>
            <a:r>
              <a:rPr lang="de-DE" sz="2800" dirty="0" err="1"/>
              <a:t>yet</a:t>
            </a:r>
            <a:r>
              <a:rPr lang="de-DE" sz="2800" dirty="0"/>
              <a:t>, </a:t>
            </a:r>
            <a:r>
              <a:rPr lang="de-DE" sz="2800" dirty="0" err="1"/>
              <a:t>you</a:t>
            </a:r>
            <a:r>
              <a:rPr lang="de-DE" sz="2800" dirty="0"/>
              <a:t> do </a:t>
            </a:r>
            <a:r>
              <a:rPr lang="de-DE" sz="2800" dirty="0" err="1"/>
              <a:t>get</a:t>
            </a:r>
            <a:r>
              <a:rPr lang="de-DE" sz="2800" dirty="0"/>
              <a:t> a </a:t>
            </a:r>
            <a:r>
              <a:rPr lang="de-DE" sz="2800" dirty="0" err="1"/>
              <a:t>hint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,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time </a:t>
            </a:r>
            <a:r>
              <a:rPr lang="de-DE" sz="2800" dirty="0" err="1"/>
              <a:t>being</a:t>
            </a:r>
            <a:r>
              <a:rPr lang="de-DE" sz="2800" dirty="0"/>
              <a:t>,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supportive. So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might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worth</a:t>
            </a:r>
            <a:r>
              <a:rPr lang="de-DE" sz="2800" dirty="0"/>
              <a:t> </a:t>
            </a:r>
            <a:r>
              <a:rPr lang="de-DE" sz="2800" dirty="0" err="1"/>
              <a:t>reducing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make</a:t>
            </a:r>
            <a:r>
              <a:rPr lang="de-DE" sz="2800" dirty="0"/>
              <a:t> </a:t>
            </a:r>
            <a:r>
              <a:rPr lang="de-DE" sz="2800" dirty="0" err="1"/>
              <a:t>use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</a:t>
            </a:r>
            <a:r>
              <a:rPr lang="de-DE" sz="2800" dirty="0" err="1"/>
              <a:t>tiny</a:t>
            </a:r>
            <a:r>
              <a:rPr lang="de-DE" sz="2800" dirty="0"/>
              <a:t>, but still positive, </a:t>
            </a:r>
            <a:r>
              <a:rPr lang="de-DE" sz="2800" dirty="0" err="1"/>
              <a:t>effect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long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possible. </a:t>
            </a:r>
            <a:r>
              <a:rPr lang="de-DE" sz="2800" dirty="0" err="1"/>
              <a:t>Besides</a:t>
            </a:r>
            <a:r>
              <a:rPr lang="de-DE" sz="2800" dirty="0"/>
              <a:t>,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might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beginning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a </a:t>
            </a:r>
            <a:r>
              <a:rPr lang="de-DE" sz="2800" dirty="0" err="1"/>
              <a:t>stronger</a:t>
            </a:r>
            <a:r>
              <a:rPr lang="de-DE" sz="2800" dirty="0"/>
              <a:t> thermal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may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</a:t>
            </a:r>
            <a:r>
              <a:rPr lang="de-DE" sz="2800" dirty="0" err="1"/>
              <a:t>developed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time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come</a:t>
            </a:r>
            <a:r>
              <a:rPr lang="de-DE" sz="2800" dirty="0"/>
              <a:t> back.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963483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9</a:t>
            </a:fld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7DD3E000-7EDC-4C1E-AE11-E976E19E0773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10.5 FAQs: </a:t>
            </a:r>
            <a:r>
              <a:rPr lang="de-DE" sz="2800" dirty="0" err="1"/>
              <a:t>How</a:t>
            </a:r>
            <a:r>
              <a:rPr lang="de-DE" sz="2800" dirty="0"/>
              <a:t> will I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r>
              <a:rPr lang="de-DE" sz="2800" dirty="0"/>
              <a:t> TEK-Vario </a:t>
            </a:r>
            <a:r>
              <a:rPr lang="de-DE" sz="2800" dirty="0" err="1"/>
              <a:t>works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supposed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9BB3463-8156-4FA4-8A2B-77B6B6B1FA48}"/>
              </a:ext>
            </a:extLst>
          </p:cNvPr>
          <p:cNvSpPr txBox="1"/>
          <p:nvPr/>
        </p:nvSpPr>
        <p:spPr>
          <a:xfrm>
            <a:off x="983432" y="1340768"/>
            <a:ext cx="957706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Generally </a:t>
            </a:r>
            <a:r>
              <a:rPr lang="de-DE" sz="2800" dirty="0" err="1"/>
              <a:t>speaking</a:t>
            </a:r>
            <a:r>
              <a:rPr lang="de-DE" sz="2800" dirty="0"/>
              <a:t>, a TEK-Vario </a:t>
            </a:r>
            <a:r>
              <a:rPr lang="de-DE" sz="2800" dirty="0" err="1"/>
              <a:t>can</a:t>
            </a:r>
            <a:r>
              <a:rPr lang="de-DE" sz="2800" dirty="0"/>
              <a:t> </a:t>
            </a:r>
            <a:r>
              <a:rPr lang="de-DE" sz="2800" dirty="0" err="1"/>
              <a:t>either</a:t>
            </a:r>
            <a:r>
              <a:rPr lang="de-DE" sz="2800" dirty="0"/>
              <a:t>…</a:t>
            </a:r>
          </a:p>
          <a:p>
            <a:pPr marL="514350" indent="-514350">
              <a:buFont typeface="+mj-lt"/>
              <a:buAutoNum type="arabicParenR"/>
            </a:pPr>
            <a:r>
              <a:rPr lang="de-DE" sz="2800" dirty="0"/>
              <a:t>not </a:t>
            </a:r>
            <a:r>
              <a:rPr lang="de-DE" sz="2800" dirty="0" err="1"/>
              <a:t>work</a:t>
            </a:r>
            <a:r>
              <a:rPr lang="de-DE" sz="2800" dirty="0"/>
              <a:t> at all</a:t>
            </a:r>
          </a:p>
          <a:p>
            <a:pPr marL="514350" indent="-514350">
              <a:buFont typeface="+mj-lt"/>
              <a:buAutoNum type="arabicParenR"/>
            </a:pPr>
            <a:r>
              <a:rPr lang="de-DE" sz="2800" dirty="0" err="1"/>
              <a:t>compensate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should</a:t>
            </a:r>
            <a:endParaRPr lang="de-DE" sz="2800" dirty="0"/>
          </a:p>
          <a:p>
            <a:pPr marL="514350" indent="-514350">
              <a:buFont typeface="+mj-lt"/>
              <a:buAutoNum type="arabicParenR"/>
            </a:pPr>
            <a:r>
              <a:rPr lang="de-DE" sz="2800" dirty="0" err="1"/>
              <a:t>overcompensate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endParaRPr lang="de-DE" sz="2800" dirty="0"/>
          </a:p>
          <a:p>
            <a:pPr marL="514350" indent="-514350">
              <a:buFont typeface="+mj-lt"/>
              <a:buAutoNum type="arabicParenR"/>
            </a:pPr>
            <a:r>
              <a:rPr lang="de-DE" sz="2800" dirty="0" err="1"/>
              <a:t>undercompensate</a:t>
            </a:r>
            <a:r>
              <a:rPr lang="de-DE" sz="2800" dirty="0"/>
              <a:t>.</a:t>
            </a:r>
          </a:p>
          <a:p>
            <a:endParaRPr lang="de-DE" sz="2800" dirty="0"/>
          </a:p>
          <a:p>
            <a:endParaRPr lang="de-DE" sz="2800" dirty="0"/>
          </a:p>
          <a:p>
            <a:r>
              <a:rPr lang="de-DE" sz="2800" dirty="0" err="1"/>
              <a:t>Before</a:t>
            </a:r>
            <a:r>
              <a:rPr lang="de-DE" sz="2800" dirty="0"/>
              <a:t>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go</a:t>
            </a:r>
            <a:r>
              <a:rPr lang="de-DE" sz="2800" dirty="0"/>
              <a:t> </a:t>
            </a:r>
            <a:r>
              <a:rPr lang="de-DE" sz="2800" dirty="0" err="1"/>
              <a:t>into</a:t>
            </a:r>
            <a:r>
              <a:rPr lang="de-DE" sz="2800" dirty="0"/>
              <a:t> </a:t>
            </a:r>
            <a:r>
              <a:rPr lang="de-DE" sz="2800" dirty="0" err="1"/>
              <a:t>details</a:t>
            </a:r>
            <a:r>
              <a:rPr lang="de-DE" sz="2800" dirty="0"/>
              <a:t>: In </a:t>
            </a:r>
            <a:r>
              <a:rPr lang="de-DE" sz="2800" dirty="0" err="1"/>
              <a:t>order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find out </a:t>
            </a:r>
            <a:r>
              <a:rPr lang="de-DE" sz="2800" dirty="0" err="1"/>
              <a:t>how</a:t>
            </a:r>
            <a:r>
              <a:rPr lang="de-DE" sz="2800" dirty="0"/>
              <a:t> </a:t>
            </a:r>
            <a:r>
              <a:rPr lang="de-DE" sz="2800" dirty="0" err="1"/>
              <a:t>well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system</a:t>
            </a:r>
            <a:r>
              <a:rPr lang="de-DE" sz="2800" dirty="0"/>
              <a:t> </a:t>
            </a:r>
            <a:r>
              <a:rPr lang="de-DE" sz="2800" dirty="0" err="1"/>
              <a:t>works</a:t>
            </a:r>
            <a:r>
              <a:rPr lang="de-DE" sz="2800" dirty="0"/>
              <a:t>,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best</a:t>
            </a:r>
            <a:r>
              <a:rPr lang="de-DE" sz="2800" dirty="0"/>
              <a:t> </a:t>
            </a:r>
            <a:r>
              <a:rPr lang="de-DE" sz="2800" dirty="0" err="1"/>
              <a:t>thing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do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go</a:t>
            </a:r>
            <a:r>
              <a:rPr lang="de-DE" sz="2800" dirty="0"/>
              <a:t> </a:t>
            </a:r>
            <a:r>
              <a:rPr lang="de-DE" sz="2800" dirty="0" err="1"/>
              <a:t>test</a:t>
            </a:r>
            <a:r>
              <a:rPr lang="de-DE" sz="2800" dirty="0"/>
              <a:t> </a:t>
            </a:r>
            <a:r>
              <a:rPr lang="de-DE" sz="2800" dirty="0" err="1"/>
              <a:t>flying</a:t>
            </a:r>
            <a:r>
              <a:rPr lang="de-DE" sz="2800" dirty="0"/>
              <a:t> </a:t>
            </a:r>
            <a:r>
              <a:rPr lang="de-DE" sz="2800" dirty="0" err="1"/>
              <a:t>early</a:t>
            </a:r>
            <a:r>
              <a:rPr lang="de-DE" sz="2800" dirty="0"/>
              <a:t> in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morning</a:t>
            </a:r>
            <a:r>
              <a:rPr lang="de-DE" sz="2800" dirty="0"/>
              <a:t>. </a:t>
            </a:r>
            <a:r>
              <a:rPr lang="de-DE" sz="2800" dirty="0" err="1"/>
              <a:t>Normally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only</a:t>
            </a:r>
            <a:r>
              <a:rPr lang="de-DE" sz="2800" dirty="0"/>
              <a:t> </a:t>
            </a:r>
            <a:r>
              <a:rPr lang="de-DE" sz="2800" dirty="0" err="1"/>
              <a:t>then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can</a:t>
            </a:r>
            <a:r>
              <a:rPr lang="de-DE" sz="2800" dirty="0"/>
              <a:t> </a:t>
            </a:r>
            <a:r>
              <a:rPr lang="de-DE" sz="2800" dirty="0" err="1"/>
              <a:t>fly</a:t>
            </a:r>
            <a:r>
              <a:rPr lang="de-DE" sz="2800" dirty="0"/>
              <a:t> in </a:t>
            </a:r>
            <a:r>
              <a:rPr lang="de-DE" sz="2800" dirty="0" err="1"/>
              <a:t>calm</a:t>
            </a:r>
            <a:r>
              <a:rPr lang="de-DE" sz="2800" dirty="0"/>
              <a:t> and neutral </a:t>
            </a:r>
            <a:r>
              <a:rPr lang="de-DE" sz="2800" dirty="0" err="1"/>
              <a:t>air</a:t>
            </a:r>
            <a:r>
              <a:rPr lang="de-DE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08744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2900</Words>
  <Application>Microsoft Office PowerPoint</Application>
  <PresentationFormat>Breitbild</PresentationFormat>
  <Paragraphs>219</Paragraphs>
  <Slides>31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Office</vt:lpstr>
      <vt:lpstr>Towards a Better Understanding Of the TEK-Vario Part IV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10.9 FAQs: What is the best place for a Braunschweiger Düse?</vt:lpstr>
      <vt:lpstr>10.10 FAQs: I use TEK-Varios in a whole range of different models. What                        worries me, ist that they seem to work quite differently.</vt:lpstr>
      <vt:lpstr>10.11 FAQs: Are logged data of any help for finding out what´s wrong or                        has turned for the better or worse  after a change?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Rogg</dc:creator>
  <cp:lastModifiedBy>Michael Rogg</cp:lastModifiedBy>
  <cp:revision>1135</cp:revision>
  <dcterms:created xsi:type="dcterms:W3CDTF">2025-02-25T15:36:45Z</dcterms:created>
  <dcterms:modified xsi:type="dcterms:W3CDTF">2025-04-26T08:58:21Z</dcterms:modified>
</cp:coreProperties>
</file>