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338" r:id="rId3"/>
    <p:sldId id="412" r:id="rId4"/>
    <p:sldId id="414" r:id="rId5"/>
    <p:sldId id="417" r:id="rId6"/>
    <p:sldId id="419" r:id="rId7"/>
    <p:sldId id="418" r:id="rId8"/>
    <p:sldId id="413" r:id="rId9"/>
    <p:sldId id="415" r:id="rId10"/>
    <p:sldId id="421" r:id="rId11"/>
    <p:sldId id="420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9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EF8D4B"/>
    <a:srgbClr val="F6BB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643" autoAdjust="0"/>
    <p:restoredTop sz="94660"/>
  </p:normalViewPr>
  <p:slideViewPr>
    <p:cSldViewPr>
      <p:cViewPr varScale="1">
        <p:scale>
          <a:sx n="109" d="100"/>
          <a:sy n="109" d="100"/>
        </p:scale>
        <p:origin x="33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657670-E0FB-48C8-9244-3F9B63ECAB0C}" type="datetimeFigureOut">
              <a:rPr lang="de-DE" smtClean="0"/>
              <a:t>26.04.2025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D2B79-B983-45B2-BB57-BA55B07AE7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1756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2156AF-5017-4605-9309-776F4BA726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6D955683-D734-47A4-92BE-5167DA5D81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CEFF6B-FB0D-4969-AF33-65B6214F0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D06EF7-33F1-4065-8501-92EF09AE5D4E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02B0C8-B6AE-46AE-8B44-5E1FD1D85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B181F07-5136-470E-AFB5-22CEBAF2E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9473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52A8CB-DE8E-4101-86EC-09DEE1CB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2FE8981-0131-4367-8A24-0A646A197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D59319-C895-4DB3-A636-91AF4E495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501A3-236D-45AB-8D18-3429C91A2A82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0F16C5A-B266-40B0-A422-C9FC6B39E6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5E7784D-5D87-4039-AE55-CDBE4F27F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665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B86C9C1A-6C04-4597-AEE4-9ABB37F0D2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99B44240-5BC5-4124-9D5B-A5A0984C21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615C04-7F33-464A-B37E-46B66B8E6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BFAF8-0CEE-4AB8-8E6D-2C755E338441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3D8CB91-1CEF-409E-9EEE-8294233CC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E61E323-5E32-403C-88D1-70545E19F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5985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B467E6-6962-42D8-BF76-8B32EA7C1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B415631-BB61-4277-AE36-DF2FCEE04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0CC13D-564F-410D-B15E-A90E2124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78F2-4538-4CE9-877D-6AC181A63976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E9A06D5-7F2C-44C1-A2D5-38AA0502D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E12BA7-4CDB-4616-B98F-DC8F955102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541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FD7FC2-4EFB-4423-9DE5-EAC89B6AC7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566DCD-C291-46B5-A75A-222DCDCB0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4E21DE-A615-4F4D-A038-F53079EF8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5F735-F95E-4B3A-A031-F586BF0A3042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BD0704B-6B61-4B99-AB7F-EE5F66326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5B91C33-3192-43E4-A1EC-324799BE9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0274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698276-072E-44B1-A405-99ECCA0EA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D64419-190B-4D43-A803-00070C6BE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A4C1ED0-F765-4AC0-BF56-73D6188A6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667A1F6-DC8E-40A2-BD90-7F1CE4BFD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80C7C-BA72-43D0-A018-49F09E84808D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FA2DB96-A5A8-4AD3-ADFD-63CBD541C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F6D403D-E004-4F2F-B408-CDF4B56FF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8931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8E8649-F5DB-430C-AB02-F832D3807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EAD6303-AB3F-4D55-BAED-35E76DAB85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4B40D23-F866-492A-91EC-E40AECE9FB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FC7A5CC-6653-4DED-A961-1B6659A7A5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F8C3E0EE-BAA4-449B-9455-4D2D06456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AE72118-28A9-4A6C-B9BD-E177970DA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9B043-0926-4500-A16A-EBD27641C5A6}" type="datetime1">
              <a:rPr lang="de-DE" smtClean="0"/>
              <a:t>26.04.2025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C122D90-D329-4A2A-A929-620C80E69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E41ED07-215B-4E26-8E87-7B94D95B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5777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8D8FB9-6ABD-4AE0-9C62-09880CB5C9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D9A8EA5-E168-449E-8D9E-0BFD5DF0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5B1E1-4370-4558-AC33-5D9FB66CBF49}" type="datetime1">
              <a:rPr lang="de-DE" smtClean="0"/>
              <a:t>26.04.2025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67E76F-4D42-4106-BFCA-EAA3ABB91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A04F11E-5E59-400F-A54D-D70D4D932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68875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427F56E-1A1C-4BAF-94F8-73EC942716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501EB-43F2-4ABA-A643-0D88B6A8A193}" type="datetime1">
              <a:rPr lang="de-DE" smtClean="0"/>
              <a:t>26.04.2025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BBACB51F-C1CF-4051-9A5B-4C1FE4D89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3B5B459-E192-4CE9-BD73-F9E92C90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275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B8D0E5-CFD0-419F-96C6-8FC8033C9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57B9100-0DE5-4C8F-AC07-D60FF07CE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FB87B52-AB3B-4322-99A3-1FCB6B6BD1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40F1620-0D36-404F-82D9-991C99FA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1B1EE-389F-4583-BD1E-FA4FB97FE6C7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10F562D-CF4C-4B68-B185-EFC56911C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1BA331C-BD40-46A9-8828-56069FE0D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63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69B95B-EDB9-4905-8946-77568B528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1989BC-A69A-4AED-90C5-0B59FAB0B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AAFA356-20E9-403F-A2FD-DAA685C8A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38970894-6555-43E5-BD0C-4E92228D0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5F998-5283-4D4A-8C78-58DCD29AE47E}" type="datetime1">
              <a:rPr lang="de-DE" smtClean="0"/>
              <a:t>26.04.2025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00DD836-1E43-4EE0-8B24-8FBDAE079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324946F-0486-431A-88C5-96AD35DED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7739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3922AF7-E11E-4BAE-965C-BFD5F72EFB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395CC74-9C8F-4E81-8E6D-E7A03F044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ED83E8A-5A7F-4076-AAD6-15872496A1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B0807-1CE0-4D5C-99F6-79C3A2E27176}" type="datetime1">
              <a:rPr lang="de-DE" smtClean="0"/>
              <a:t>26.04.2025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005B3CB-870B-4D91-80F2-0248CA991E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45C0DAB-5B8E-4A34-96D1-191F183A2B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4E9EF7-D31C-4365-9088-79B42878EAD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74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D3A400-A8C7-400A-B160-2632B0295E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3352" y="1122363"/>
            <a:ext cx="11377263" cy="2387600"/>
          </a:xfrm>
        </p:spPr>
        <p:txBody>
          <a:bodyPr>
            <a:normAutofit fontScale="90000"/>
          </a:bodyPr>
          <a:lstStyle/>
          <a:p>
            <a:r>
              <a:rPr lang="de-DE" sz="6600" b="1" dirty="0" err="1"/>
              <a:t>Towards</a:t>
            </a:r>
            <a:r>
              <a:rPr lang="de-DE" sz="6600" b="1" dirty="0"/>
              <a:t> a </a:t>
            </a:r>
            <a:r>
              <a:rPr lang="de-DE" sz="6600" b="1" dirty="0" err="1"/>
              <a:t>Better</a:t>
            </a:r>
            <a:r>
              <a:rPr lang="de-DE" sz="6600" b="1" dirty="0"/>
              <a:t> Understanding </a:t>
            </a:r>
            <a:r>
              <a:rPr lang="de-DE" sz="6600" b="1" dirty="0" err="1"/>
              <a:t>Of</a:t>
            </a:r>
            <a:r>
              <a:rPr lang="de-DE" sz="6600" b="1" dirty="0"/>
              <a:t> </a:t>
            </a:r>
            <a:r>
              <a:rPr lang="de-DE" sz="6600" b="1" dirty="0" err="1"/>
              <a:t>the</a:t>
            </a:r>
            <a:r>
              <a:rPr lang="de-DE" sz="6600" b="1" dirty="0"/>
              <a:t> TEK-Vario</a:t>
            </a:r>
            <a:br>
              <a:rPr lang="de-DE" sz="6600" b="1" dirty="0"/>
            </a:br>
            <a:r>
              <a:rPr lang="de-DE" sz="6600" b="1" dirty="0"/>
              <a:t>Part III</a:t>
            </a:r>
          </a:p>
        </p:txBody>
      </p:sp>
    </p:spTree>
    <p:extLst>
      <p:ext uri="{BB962C8B-B14F-4D97-AF65-F5344CB8AC3E}">
        <p14:creationId xmlns:p14="http://schemas.microsoft.com/office/powerpoint/2010/main" val="3866553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>
            <a:extLst>
              <a:ext uri="{FF2B5EF4-FFF2-40B4-BE49-F238E27FC236}">
                <a16:creationId xmlns:a16="http://schemas.microsoft.com/office/drawing/2014/main" id="{B93AE8D1-B841-4D44-826E-FC5CDE7D65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784" y="1755576"/>
            <a:ext cx="4850256" cy="6858000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10</a:t>
            </a:fld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7DD3E000-7EDC-4C1E-AE11-E976E19E0773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10.2 FAQs: </a:t>
            </a:r>
            <a:r>
              <a:rPr lang="de-DE" sz="2800" dirty="0" err="1"/>
              <a:t>How</a:t>
            </a:r>
            <a:r>
              <a:rPr lang="de-DE" sz="2800" dirty="0"/>
              <a:t> do I </a:t>
            </a:r>
            <a:r>
              <a:rPr lang="de-DE" sz="2800" dirty="0" err="1"/>
              <a:t>get</a:t>
            </a:r>
            <a:r>
              <a:rPr lang="de-DE" sz="2800" dirty="0"/>
              <a:t> maximum </a:t>
            </a:r>
            <a:r>
              <a:rPr lang="de-DE" sz="2800" dirty="0" err="1"/>
              <a:t>performance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br>
              <a:rPr lang="de-DE" sz="2800" dirty="0"/>
            </a:br>
            <a:r>
              <a:rPr lang="de-DE" sz="2800" dirty="0"/>
              <a:t>                    TEK-Vario-</a:t>
            </a:r>
            <a:r>
              <a:rPr lang="de-DE" sz="2800" dirty="0" err="1"/>
              <a:t>equipped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9BB3463-8156-4FA4-8A2B-77B6B6B1FA48}"/>
              </a:ext>
            </a:extLst>
          </p:cNvPr>
          <p:cNvSpPr txBox="1"/>
          <p:nvPr/>
        </p:nvSpPr>
        <p:spPr>
          <a:xfrm>
            <a:off x="911424" y="1052736"/>
            <a:ext cx="957706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800" dirty="0"/>
          </a:p>
          <a:p>
            <a:r>
              <a:rPr lang="de-DE" sz="2800" dirty="0" err="1"/>
              <a:t>Step</a:t>
            </a:r>
            <a:r>
              <a:rPr lang="de-DE" sz="2800" dirty="0"/>
              <a:t> 5 Adverse Yaw (</a:t>
            </a:r>
            <a:r>
              <a:rPr lang="de-DE" sz="2800" dirty="0" err="1"/>
              <a:t>Cont´d</a:t>
            </a:r>
            <a:r>
              <a:rPr lang="de-DE" sz="2800" dirty="0"/>
              <a:t>)</a:t>
            </a:r>
            <a:endParaRPr lang="de-DE" sz="2800" i="1" dirty="0"/>
          </a:p>
          <a:p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tail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keeps</a:t>
            </a:r>
            <a:r>
              <a:rPr lang="de-DE" sz="2800" dirty="0"/>
              <a:t> </a:t>
            </a:r>
            <a:r>
              <a:rPr lang="de-DE" sz="2800" dirty="0" err="1"/>
              <a:t>swinging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either</a:t>
            </a:r>
            <a:r>
              <a:rPr lang="de-DE" sz="2800" dirty="0"/>
              <a:t> </a:t>
            </a:r>
            <a:r>
              <a:rPr lang="de-DE" sz="2800" dirty="0" err="1"/>
              <a:t>side</a:t>
            </a:r>
            <a:r>
              <a:rPr lang="de-DE" sz="2800" dirty="0"/>
              <a:t>,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increase</a:t>
            </a:r>
            <a:r>
              <a:rPr lang="de-DE" sz="2800" dirty="0"/>
              <a:t> </a:t>
            </a:r>
            <a:r>
              <a:rPr lang="de-DE" sz="2800" dirty="0" err="1"/>
              <a:t>rudder</a:t>
            </a:r>
            <a:r>
              <a:rPr lang="de-DE" sz="2800" dirty="0"/>
              <a:t>.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ACBAF08-F87B-4E56-A2F4-5B947376EA3F}"/>
              </a:ext>
            </a:extLst>
          </p:cNvPr>
          <p:cNvSpPr txBox="1"/>
          <p:nvPr/>
        </p:nvSpPr>
        <p:spPr>
          <a:xfrm>
            <a:off x="911424" y="3541152"/>
            <a:ext cx="957706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 err="1"/>
              <a:t>Finally</a:t>
            </a:r>
            <a:r>
              <a:rPr lang="de-DE" sz="2800" dirty="0"/>
              <a:t>,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should</a:t>
            </a:r>
            <a:r>
              <a:rPr lang="de-DE" sz="2800" dirty="0"/>
              <a:t> </a:t>
            </a:r>
            <a:r>
              <a:rPr lang="de-DE" sz="2800" dirty="0" err="1"/>
              <a:t>bank</a:t>
            </a:r>
            <a:r>
              <a:rPr lang="de-DE" sz="2800" dirty="0"/>
              <a:t> </a:t>
            </a:r>
            <a:r>
              <a:rPr lang="de-DE" sz="2800" dirty="0" err="1"/>
              <a:t>without</a:t>
            </a:r>
            <a:r>
              <a:rPr lang="de-DE" sz="2800" dirty="0"/>
              <a:t> </a:t>
            </a:r>
            <a:r>
              <a:rPr lang="de-DE" sz="2800" dirty="0" err="1"/>
              <a:t>rotating</a:t>
            </a:r>
            <a:r>
              <a:rPr lang="de-DE" sz="2800" dirty="0"/>
              <a:t> </a:t>
            </a:r>
            <a:r>
              <a:rPr lang="de-DE" sz="2800" dirty="0" err="1"/>
              <a:t>around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vertical</a:t>
            </a:r>
            <a:r>
              <a:rPr lang="de-DE" sz="2800" dirty="0"/>
              <a:t> </a:t>
            </a:r>
            <a:r>
              <a:rPr lang="de-DE" sz="2800" dirty="0" err="1"/>
              <a:t>axis</a:t>
            </a:r>
            <a:r>
              <a:rPr lang="de-DE" sz="2800" dirty="0"/>
              <a:t>.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80% </a:t>
            </a:r>
            <a:r>
              <a:rPr lang="de-DE" sz="2800" dirty="0" err="1"/>
              <a:t>rudder</a:t>
            </a:r>
            <a:r>
              <a:rPr lang="de-DE" sz="2800" dirty="0"/>
              <a:t> </a:t>
            </a:r>
            <a:r>
              <a:rPr lang="de-DE" sz="2800" dirty="0" err="1"/>
              <a:t>doesn´t</a:t>
            </a:r>
            <a:r>
              <a:rPr lang="de-DE" sz="2800" dirty="0"/>
              <a:t> </a:t>
            </a:r>
            <a:r>
              <a:rPr lang="de-DE" sz="2800" dirty="0" err="1"/>
              <a:t>prevent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err="1"/>
              <a:t>swiveling</a:t>
            </a:r>
            <a:r>
              <a:rPr lang="de-DE" sz="2800" dirty="0"/>
              <a:t> </a:t>
            </a:r>
            <a:r>
              <a:rPr lang="de-DE" sz="2800" dirty="0" err="1"/>
              <a:t>around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vertical</a:t>
            </a:r>
            <a:r>
              <a:rPr lang="de-DE" sz="2800" dirty="0"/>
              <a:t> </a:t>
            </a:r>
            <a:r>
              <a:rPr lang="de-DE" sz="2800" dirty="0" err="1"/>
              <a:t>axis</a:t>
            </a:r>
            <a:r>
              <a:rPr lang="de-DE" sz="2800" dirty="0"/>
              <a:t>, time </a:t>
            </a:r>
            <a:r>
              <a:rPr lang="de-DE" sz="2800" dirty="0" err="1"/>
              <a:t>has</a:t>
            </a:r>
            <a:r>
              <a:rPr lang="de-DE" sz="2800" dirty="0"/>
              <a:t> </a:t>
            </a:r>
            <a:r>
              <a:rPr lang="de-DE" sz="2800" dirty="0" err="1"/>
              <a:t>come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reduce</a:t>
            </a:r>
            <a:r>
              <a:rPr lang="de-DE" sz="2800" dirty="0"/>
              <a:t> </a:t>
            </a:r>
            <a:r>
              <a:rPr lang="de-DE" sz="2800" dirty="0" err="1"/>
              <a:t>downward</a:t>
            </a:r>
            <a:r>
              <a:rPr lang="de-DE" sz="2800" dirty="0"/>
              <a:t> </a:t>
            </a:r>
            <a:r>
              <a:rPr lang="de-DE" sz="2800" dirty="0" err="1"/>
              <a:t>travel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ailerons</a:t>
            </a:r>
            <a:r>
              <a:rPr lang="de-DE" sz="2800" dirty="0"/>
              <a:t> (and </a:t>
            </a:r>
            <a:r>
              <a:rPr lang="de-DE" sz="2800" dirty="0" err="1"/>
              <a:t>maybe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flaps</a:t>
            </a:r>
            <a:r>
              <a:rPr lang="de-DE" sz="2800" dirty="0"/>
              <a:t>, </a:t>
            </a:r>
            <a:r>
              <a:rPr lang="de-DE" sz="2800" dirty="0" err="1"/>
              <a:t>too</a:t>
            </a:r>
            <a:r>
              <a:rPr lang="de-DE" sz="2800" dirty="0"/>
              <a:t>).</a:t>
            </a:r>
          </a:p>
          <a:p>
            <a:r>
              <a:rPr lang="de-DE" sz="2800" dirty="0"/>
              <a:t>By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way</a:t>
            </a:r>
            <a:r>
              <a:rPr lang="de-DE" sz="2800" dirty="0"/>
              <a:t>: As </a:t>
            </a:r>
            <a:r>
              <a:rPr lang="de-DE" sz="2800" dirty="0" err="1"/>
              <a:t>soon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whole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starts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tumble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 </a:t>
            </a:r>
            <a:r>
              <a:rPr lang="de-DE" sz="2800" dirty="0" err="1"/>
              <a:t>side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other</a:t>
            </a:r>
            <a:r>
              <a:rPr lang="de-DE" sz="2800" dirty="0"/>
              <a:t>, </a:t>
            </a:r>
            <a:r>
              <a:rPr lang="de-DE" sz="2800" dirty="0" err="1"/>
              <a:t>there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too</a:t>
            </a:r>
            <a:r>
              <a:rPr lang="de-DE" sz="2800" dirty="0"/>
              <a:t> </a:t>
            </a:r>
            <a:r>
              <a:rPr lang="de-DE" sz="2800" dirty="0" err="1"/>
              <a:t>much</a:t>
            </a:r>
            <a:r>
              <a:rPr lang="de-DE" sz="2800" dirty="0"/>
              <a:t> </a:t>
            </a:r>
            <a:r>
              <a:rPr lang="de-DE" sz="2800" dirty="0" err="1"/>
              <a:t>rudder</a:t>
            </a:r>
            <a:r>
              <a:rPr lang="de-DE" sz="2800" dirty="0"/>
              <a:t>.</a:t>
            </a:r>
          </a:p>
        </p:txBody>
      </p:sp>
      <p:sp>
        <p:nvSpPr>
          <p:cNvPr id="2" name="Pfeil: nach links und rechts 1">
            <a:extLst>
              <a:ext uri="{FF2B5EF4-FFF2-40B4-BE49-F238E27FC236}">
                <a16:creationId xmlns:a16="http://schemas.microsoft.com/office/drawing/2014/main" id="{F5CBE31C-99D8-48AB-A2FE-C704F44A328B}"/>
              </a:ext>
            </a:extLst>
          </p:cNvPr>
          <p:cNvSpPr/>
          <p:nvPr/>
        </p:nvSpPr>
        <p:spPr>
          <a:xfrm>
            <a:off x="6220966" y="3008333"/>
            <a:ext cx="576064" cy="144016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243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11</a:t>
            </a:fld>
            <a:endParaRPr lang="de-DE" dirty="0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7DD3E000-7EDC-4C1E-AE11-E976E19E0773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10.2 FAQs: </a:t>
            </a:r>
            <a:r>
              <a:rPr lang="de-DE" sz="2800" dirty="0" err="1"/>
              <a:t>How</a:t>
            </a:r>
            <a:r>
              <a:rPr lang="de-DE" sz="2800" dirty="0"/>
              <a:t> do I </a:t>
            </a:r>
            <a:r>
              <a:rPr lang="de-DE" sz="2800" dirty="0" err="1"/>
              <a:t>get</a:t>
            </a:r>
            <a:r>
              <a:rPr lang="de-DE" sz="2800" dirty="0"/>
              <a:t> maximum </a:t>
            </a:r>
            <a:r>
              <a:rPr lang="de-DE" sz="2800" dirty="0" err="1"/>
              <a:t>performance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br>
              <a:rPr lang="de-DE" sz="2800" dirty="0"/>
            </a:br>
            <a:r>
              <a:rPr lang="de-DE" sz="2800" dirty="0"/>
              <a:t>                    TEK-Vario-</a:t>
            </a:r>
            <a:r>
              <a:rPr lang="de-DE" sz="2800" dirty="0" err="1"/>
              <a:t>equipped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9BB3463-8156-4FA4-8A2B-77B6B6B1FA48}"/>
              </a:ext>
            </a:extLst>
          </p:cNvPr>
          <p:cNvSpPr txBox="1"/>
          <p:nvPr/>
        </p:nvSpPr>
        <p:spPr>
          <a:xfrm>
            <a:off x="911423" y="764704"/>
            <a:ext cx="10470577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800" dirty="0"/>
          </a:p>
          <a:p>
            <a:r>
              <a:rPr lang="de-DE" sz="2800" dirty="0" err="1"/>
              <a:t>Step</a:t>
            </a:r>
            <a:r>
              <a:rPr lang="de-DE" sz="2800" dirty="0"/>
              <a:t> 6 </a:t>
            </a:r>
            <a:r>
              <a:rPr lang="de-DE" sz="2800" dirty="0" err="1"/>
              <a:t>Flap</a:t>
            </a:r>
            <a:r>
              <a:rPr lang="de-DE" sz="2800" dirty="0"/>
              <a:t> Snap</a:t>
            </a:r>
          </a:p>
          <a:p>
            <a:r>
              <a:rPr lang="de-DE" sz="2800" dirty="0"/>
              <a:t>Use </a:t>
            </a:r>
            <a:r>
              <a:rPr lang="de-DE" sz="2800" dirty="0" err="1"/>
              <a:t>flap</a:t>
            </a:r>
            <a:r>
              <a:rPr lang="de-DE" sz="2800" dirty="0"/>
              <a:t> </a:t>
            </a:r>
            <a:r>
              <a:rPr lang="de-DE" sz="2800" dirty="0" err="1"/>
              <a:t>snap</a:t>
            </a:r>
            <a:r>
              <a:rPr lang="de-DE" sz="2800" dirty="0"/>
              <a:t>.</a:t>
            </a:r>
          </a:p>
          <a:p>
            <a:endParaRPr lang="de-DE" sz="2800" dirty="0"/>
          </a:p>
          <a:p>
            <a:r>
              <a:rPr lang="de-DE" sz="2800" dirty="0" err="1"/>
              <a:t>Step</a:t>
            </a:r>
            <a:r>
              <a:rPr lang="de-DE" sz="2800" dirty="0"/>
              <a:t> 7 </a:t>
            </a:r>
            <a:r>
              <a:rPr lang="de-DE" sz="2800" dirty="0" err="1"/>
              <a:t>Centre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Gravity</a:t>
            </a:r>
          </a:p>
          <a:p>
            <a:r>
              <a:rPr lang="de-DE" sz="2800" dirty="0" err="1"/>
              <a:t>Don´t</a:t>
            </a:r>
            <a:r>
              <a:rPr lang="de-DE" sz="2800" dirty="0"/>
              <a:t> </a:t>
            </a:r>
            <a:r>
              <a:rPr lang="de-DE" sz="2800" dirty="0" err="1"/>
              <a:t>put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centre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gravity</a:t>
            </a:r>
            <a:r>
              <a:rPr lang="de-DE" sz="2800" dirty="0"/>
              <a:t> </a:t>
            </a:r>
            <a:r>
              <a:rPr lang="de-DE" sz="2800" dirty="0" err="1"/>
              <a:t>too</a:t>
            </a:r>
            <a:r>
              <a:rPr lang="de-DE" sz="2800" dirty="0"/>
              <a:t> </a:t>
            </a:r>
            <a:r>
              <a:rPr lang="de-DE" sz="2800" dirty="0" err="1"/>
              <a:t>far</a:t>
            </a:r>
            <a:r>
              <a:rPr lang="de-DE" sz="2800" dirty="0"/>
              <a:t> back. </a:t>
            </a:r>
            <a:r>
              <a:rPr lang="de-DE" sz="2800" dirty="0" err="1"/>
              <a:t>We</a:t>
            </a:r>
            <a:r>
              <a:rPr lang="de-DE" sz="2800" dirty="0"/>
              <a:t> </a:t>
            </a:r>
            <a:r>
              <a:rPr lang="de-DE" sz="2800" dirty="0" err="1"/>
              <a:t>always</a:t>
            </a:r>
            <a:r>
              <a:rPr lang="de-DE" sz="2800" dirty="0"/>
              <a:t> </a:t>
            </a:r>
            <a:r>
              <a:rPr lang="de-DE" sz="2800" dirty="0" err="1"/>
              <a:t>fly</a:t>
            </a:r>
            <a:r>
              <a:rPr lang="de-DE" sz="2800" dirty="0"/>
              <a:t> in </a:t>
            </a:r>
            <a:r>
              <a:rPr lang="de-DE" sz="2800" dirty="0" err="1"/>
              <a:t>fairly</a:t>
            </a:r>
            <a:r>
              <a:rPr lang="de-DE" sz="2800" dirty="0"/>
              <a:t> </a:t>
            </a:r>
            <a:r>
              <a:rPr lang="de-DE" sz="2800" dirty="0" err="1"/>
              <a:t>bumpy</a:t>
            </a:r>
            <a:r>
              <a:rPr lang="de-DE" sz="2800" dirty="0"/>
              <a:t> </a:t>
            </a:r>
            <a:r>
              <a:rPr lang="de-DE" sz="2800" dirty="0" err="1"/>
              <a:t>air</a:t>
            </a:r>
            <a:r>
              <a:rPr lang="de-DE" sz="2800" dirty="0"/>
              <a:t>. So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had</a:t>
            </a:r>
            <a:r>
              <a:rPr lang="de-DE" sz="2800" dirty="0"/>
              <a:t> </a:t>
            </a:r>
            <a:r>
              <a:rPr lang="de-DE" sz="2800" dirty="0" err="1"/>
              <a:t>better</a:t>
            </a:r>
            <a:r>
              <a:rPr lang="de-DE" sz="2800" dirty="0"/>
              <a:t> </a:t>
            </a:r>
            <a:r>
              <a:rPr lang="de-DE" sz="2800" dirty="0" err="1"/>
              <a:t>set</a:t>
            </a:r>
            <a:r>
              <a:rPr lang="de-DE" sz="2800" dirty="0"/>
              <a:t> </a:t>
            </a:r>
            <a:r>
              <a:rPr lang="de-DE" sz="2800" dirty="0" err="1"/>
              <a:t>up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in a </a:t>
            </a:r>
            <a:r>
              <a:rPr lang="de-DE" sz="2800" dirty="0" err="1"/>
              <a:t>way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stays</a:t>
            </a:r>
            <a:r>
              <a:rPr lang="de-DE" sz="2800" dirty="0"/>
              <a:t> on </a:t>
            </a:r>
            <a:r>
              <a:rPr lang="de-DE" sz="2800" dirty="0" err="1"/>
              <a:t>its</a:t>
            </a:r>
            <a:r>
              <a:rPr lang="de-DE" sz="2800" dirty="0"/>
              <a:t> track </a:t>
            </a:r>
            <a:r>
              <a:rPr lang="de-DE" sz="2800" dirty="0" err="1"/>
              <a:t>rather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r>
              <a:rPr lang="de-DE" sz="2800" dirty="0"/>
              <a:t> </a:t>
            </a:r>
            <a:r>
              <a:rPr lang="de-DE" sz="2800" dirty="0" err="1"/>
              <a:t>being</a:t>
            </a:r>
            <a:r>
              <a:rPr lang="de-DE" sz="2800" dirty="0"/>
              <a:t> </a:t>
            </a:r>
            <a:r>
              <a:rPr lang="de-DE" sz="2800" dirty="0" err="1"/>
              <a:t>pushed</a:t>
            </a:r>
            <a:r>
              <a:rPr lang="de-DE" sz="2800" dirty="0"/>
              <a:t> off track </a:t>
            </a:r>
            <a:r>
              <a:rPr lang="de-DE" sz="2800" dirty="0" err="1"/>
              <a:t>by</a:t>
            </a:r>
            <a:r>
              <a:rPr lang="de-DE" sz="2800" dirty="0"/>
              <a:t> </a:t>
            </a:r>
            <a:r>
              <a:rPr lang="de-DE" sz="2800" dirty="0" err="1"/>
              <a:t>every</a:t>
            </a:r>
            <a:r>
              <a:rPr lang="de-DE" sz="2800" dirty="0"/>
              <a:t> </a:t>
            </a:r>
            <a:r>
              <a:rPr lang="de-DE" sz="2800" dirty="0" err="1"/>
              <a:t>tiny</a:t>
            </a:r>
            <a:r>
              <a:rPr lang="de-DE" sz="2800" dirty="0"/>
              <a:t> </a:t>
            </a:r>
            <a:r>
              <a:rPr lang="de-DE" sz="2800" dirty="0" err="1"/>
              <a:t>bubble</a:t>
            </a:r>
            <a:r>
              <a:rPr lang="de-DE" sz="2800" dirty="0"/>
              <a:t>. </a:t>
            </a:r>
          </a:p>
          <a:p>
            <a:endParaRPr lang="de-DE" sz="2800" dirty="0"/>
          </a:p>
          <a:p>
            <a:r>
              <a:rPr lang="de-DE" sz="2800" dirty="0" err="1"/>
              <a:t>Step</a:t>
            </a:r>
            <a:r>
              <a:rPr lang="de-DE" sz="2800" dirty="0"/>
              <a:t> 8 Performance </a:t>
            </a:r>
            <a:r>
              <a:rPr lang="de-DE" sz="2800" dirty="0" err="1"/>
              <a:t>Of</a:t>
            </a:r>
            <a:r>
              <a:rPr lang="de-DE" sz="2800" dirty="0"/>
              <a:t> TEK-Vario</a:t>
            </a:r>
          </a:p>
          <a:p>
            <a:r>
              <a:rPr lang="de-DE" sz="2800" dirty="0" err="1"/>
              <a:t>Once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flies </a:t>
            </a:r>
            <a:r>
              <a:rPr lang="de-DE" sz="2800" dirty="0" err="1"/>
              <a:t>well</a:t>
            </a:r>
            <a:r>
              <a:rPr lang="de-DE" sz="2800" dirty="0"/>
              <a:t>, time </a:t>
            </a:r>
            <a:r>
              <a:rPr lang="de-DE" sz="2800" dirty="0" err="1"/>
              <a:t>has</a:t>
            </a:r>
            <a:r>
              <a:rPr lang="de-DE" sz="2800" dirty="0"/>
              <a:t> </a:t>
            </a:r>
            <a:r>
              <a:rPr lang="de-DE" sz="2800" dirty="0" err="1"/>
              <a:t>come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check </a:t>
            </a:r>
            <a:r>
              <a:rPr lang="de-DE" sz="2800" dirty="0" err="1"/>
              <a:t>how</a:t>
            </a:r>
            <a:r>
              <a:rPr lang="de-DE" sz="2800" dirty="0"/>
              <a:t> </a:t>
            </a:r>
            <a:r>
              <a:rPr lang="de-DE" sz="2800" dirty="0" err="1"/>
              <a:t>well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TEK-Vario </a:t>
            </a:r>
            <a:r>
              <a:rPr lang="de-DE" sz="2800" dirty="0" err="1"/>
              <a:t>performs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a </a:t>
            </a:r>
            <a:r>
              <a:rPr lang="de-DE" sz="2800" dirty="0" err="1"/>
              <a:t>part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system</a:t>
            </a:r>
            <a:r>
              <a:rPr lang="de-DE" sz="2800" dirty="0"/>
              <a:t>. -&gt; </a:t>
            </a:r>
            <a:r>
              <a:rPr lang="de-DE" sz="2800" dirty="0" err="1"/>
              <a:t>Simply</a:t>
            </a:r>
            <a:r>
              <a:rPr lang="de-DE" sz="2800" dirty="0"/>
              <a:t> </a:t>
            </a:r>
            <a:r>
              <a:rPr lang="de-DE" sz="2800" dirty="0" err="1"/>
              <a:t>grasp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Part IV</a:t>
            </a:r>
            <a:r>
              <a:rPr lang="de-DE" sz="2800" dirty="0">
                <a:sym typeface="Wingdings" panose="05000000000000000000" pitchFamily="2" charset="2"/>
              </a:rPr>
              <a:t>.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34673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: Form 3">
            <a:extLst>
              <a:ext uri="{FF2B5EF4-FFF2-40B4-BE49-F238E27FC236}">
                <a16:creationId xmlns:a16="http://schemas.microsoft.com/office/drawing/2014/main" id="{2D170AA1-498B-40E7-8B21-EC40A4300117}"/>
              </a:ext>
            </a:extLst>
          </p:cNvPr>
          <p:cNvSpPr/>
          <p:nvPr/>
        </p:nvSpPr>
        <p:spPr>
          <a:xfrm>
            <a:off x="4809678" y="1412776"/>
            <a:ext cx="1071563" cy="391583"/>
          </a:xfrm>
          <a:custGeom>
            <a:avLst/>
            <a:gdLst>
              <a:gd name="connsiteX0" fmla="*/ 0 w 1412805"/>
              <a:gd name="connsiteY0" fmla="*/ 541601 h 541601"/>
              <a:gd name="connsiteX1" fmla="*/ 542925 w 1412805"/>
              <a:gd name="connsiteY1" fmla="*/ 84401 h 541601"/>
              <a:gd name="connsiteX2" fmla="*/ 1343025 w 1412805"/>
              <a:gd name="connsiteY2" fmla="*/ 5820 h 541601"/>
              <a:gd name="connsiteX3" fmla="*/ 1371600 w 1412805"/>
              <a:gd name="connsiteY3" fmla="*/ 5820 h 541601"/>
              <a:gd name="connsiteX4" fmla="*/ 1400175 w 1412805"/>
              <a:gd name="connsiteY4" fmla="*/ 5820 h 541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2805" h="541601">
                <a:moveTo>
                  <a:pt x="0" y="541601"/>
                </a:moveTo>
                <a:cubicBezTo>
                  <a:pt x="159544" y="357649"/>
                  <a:pt x="319088" y="173698"/>
                  <a:pt x="542925" y="84401"/>
                </a:cubicBezTo>
                <a:cubicBezTo>
                  <a:pt x="766763" y="-4896"/>
                  <a:pt x="1343025" y="5820"/>
                  <a:pt x="1343025" y="5820"/>
                </a:cubicBezTo>
                <a:cubicBezTo>
                  <a:pt x="1481138" y="-7277"/>
                  <a:pt x="1371600" y="5820"/>
                  <a:pt x="1371600" y="5820"/>
                </a:cubicBezTo>
                <a:lnTo>
                  <a:pt x="1400175" y="582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54643F8E-F11E-4BC6-99F6-33BA38EE1D30}"/>
              </a:ext>
            </a:extLst>
          </p:cNvPr>
          <p:cNvCxnSpPr>
            <a:cxnSpLocks/>
            <a:stCxn id="4" idx="4"/>
          </p:cNvCxnSpPr>
          <p:nvPr/>
        </p:nvCxnSpPr>
        <p:spPr>
          <a:xfrm flipV="1">
            <a:off x="5871662" y="1412776"/>
            <a:ext cx="4674447" cy="420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reihandform: Form 7">
            <a:extLst>
              <a:ext uri="{FF2B5EF4-FFF2-40B4-BE49-F238E27FC236}">
                <a16:creationId xmlns:a16="http://schemas.microsoft.com/office/drawing/2014/main" id="{F2E24DBF-538F-4727-BAD6-B268AA69385F}"/>
              </a:ext>
            </a:extLst>
          </p:cNvPr>
          <p:cNvSpPr/>
          <p:nvPr/>
        </p:nvSpPr>
        <p:spPr>
          <a:xfrm flipV="1">
            <a:off x="4818062" y="2446155"/>
            <a:ext cx="1071563" cy="480980"/>
          </a:xfrm>
          <a:custGeom>
            <a:avLst/>
            <a:gdLst>
              <a:gd name="connsiteX0" fmla="*/ 0 w 1412805"/>
              <a:gd name="connsiteY0" fmla="*/ 541601 h 541601"/>
              <a:gd name="connsiteX1" fmla="*/ 542925 w 1412805"/>
              <a:gd name="connsiteY1" fmla="*/ 84401 h 541601"/>
              <a:gd name="connsiteX2" fmla="*/ 1343025 w 1412805"/>
              <a:gd name="connsiteY2" fmla="*/ 5820 h 541601"/>
              <a:gd name="connsiteX3" fmla="*/ 1371600 w 1412805"/>
              <a:gd name="connsiteY3" fmla="*/ 5820 h 541601"/>
              <a:gd name="connsiteX4" fmla="*/ 1400175 w 1412805"/>
              <a:gd name="connsiteY4" fmla="*/ 5820 h 5416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12805" h="541601">
                <a:moveTo>
                  <a:pt x="0" y="541601"/>
                </a:moveTo>
                <a:cubicBezTo>
                  <a:pt x="159544" y="357649"/>
                  <a:pt x="319088" y="173698"/>
                  <a:pt x="542925" y="84401"/>
                </a:cubicBezTo>
                <a:cubicBezTo>
                  <a:pt x="766763" y="-4896"/>
                  <a:pt x="1343025" y="5820"/>
                  <a:pt x="1343025" y="5820"/>
                </a:cubicBezTo>
                <a:cubicBezTo>
                  <a:pt x="1481138" y="-7277"/>
                  <a:pt x="1371600" y="5820"/>
                  <a:pt x="1371600" y="5820"/>
                </a:cubicBezTo>
                <a:lnTo>
                  <a:pt x="1400175" y="5820"/>
                </a:lnTo>
              </a:path>
            </a:pathLst>
          </a:cu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2A1305D5-C7E3-46C8-9A5A-519C2740A37B}"/>
              </a:ext>
            </a:extLst>
          </p:cNvPr>
          <p:cNvCxnSpPr>
            <a:cxnSpLocks/>
            <a:stCxn id="8" idx="4"/>
          </p:cNvCxnSpPr>
          <p:nvPr/>
        </p:nvCxnSpPr>
        <p:spPr>
          <a:xfrm>
            <a:off x="5880046" y="2921966"/>
            <a:ext cx="4745562" cy="961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Bogen 10">
            <a:extLst>
              <a:ext uri="{FF2B5EF4-FFF2-40B4-BE49-F238E27FC236}">
                <a16:creationId xmlns:a16="http://schemas.microsoft.com/office/drawing/2014/main" id="{CDABE98B-49F4-4A0E-BD86-EF235769FDC8}"/>
              </a:ext>
            </a:extLst>
          </p:cNvPr>
          <p:cNvSpPr/>
          <p:nvPr/>
        </p:nvSpPr>
        <p:spPr>
          <a:xfrm rot="2469457">
            <a:off x="4044779" y="1695139"/>
            <a:ext cx="914400" cy="914400"/>
          </a:xfrm>
          <a:prstGeom prst="arc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270E87F3-16FF-4F4D-A929-D9EAD565927F}"/>
              </a:ext>
            </a:extLst>
          </p:cNvPr>
          <p:cNvSpPr/>
          <p:nvPr/>
        </p:nvSpPr>
        <p:spPr>
          <a:xfrm>
            <a:off x="9833520" y="1654067"/>
            <a:ext cx="495897" cy="323834"/>
          </a:xfrm>
          <a:prstGeom prst="ellipse">
            <a:avLst/>
          </a:prstGeom>
          <a:noFill/>
          <a:ln w="381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90C38120-132E-43C9-9C98-792F90A8DD0F}"/>
              </a:ext>
            </a:extLst>
          </p:cNvPr>
          <p:cNvSpPr txBox="1"/>
          <p:nvPr/>
        </p:nvSpPr>
        <p:spPr>
          <a:xfrm rot="20950376">
            <a:off x="6043097" y="1848641"/>
            <a:ext cx="24747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solidFill>
                  <a:srgbClr val="0070C0"/>
                </a:solidFill>
              </a:rPr>
              <a:t>Prandtl probe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91BDABED-B90D-4978-9B8D-4CDA97EB63DE}"/>
              </a:ext>
            </a:extLst>
          </p:cNvPr>
          <p:cNvSpPr txBox="1"/>
          <p:nvPr/>
        </p:nvSpPr>
        <p:spPr>
          <a:xfrm>
            <a:off x="8897416" y="1866172"/>
            <a:ext cx="2743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dirty="0">
                <a:solidFill>
                  <a:schemeClr val="accent2">
                    <a:lumMod val="75000"/>
                  </a:schemeClr>
                </a:solidFill>
              </a:rPr>
              <a:t>ambient </a:t>
            </a:r>
            <a:r>
              <a:rPr lang="de-DE" sz="2800" dirty="0" err="1">
                <a:solidFill>
                  <a:schemeClr val="accent2">
                    <a:lumMod val="75000"/>
                  </a:schemeClr>
                </a:solidFill>
              </a:rPr>
              <a:t>pressure</a:t>
            </a:r>
            <a:endParaRPr lang="de-DE" sz="2800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de-DE" sz="2800" dirty="0">
                <a:solidFill>
                  <a:schemeClr val="accent2">
                    <a:lumMod val="75000"/>
                  </a:schemeClr>
                </a:solidFill>
              </a:rPr>
              <a:t>(</a:t>
            </a:r>
            <a:r>
              <a:rPr lang="de-DE" sz="2800" dirty="0" err="1">
                <a:solidFill>
                  <a:schemeClr val="accent2">
                    <a:lumMod val="75000"/>
                  </a:schemeClr>
                </a:solidFill>
              </a:rPr>
              <a:t>Epot</a:t>
            </a:r>
            <a:r>
              <a:rPr lang="de-DE" sz="2800" dirty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A8A8CD7B-C3CE-4A6C-A4BB-F0C66786B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4680" y="3349904"/>
            <a:ext cx="3300638" cy="3123531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7B2947F9-06EF-43EF-95F3-1BCF4E36AA07}"/>
              </a:ext>
            </a:extLst>
          </p:cNvPr>
          <p:cNvSpPr txBox="1"/>
          <p:nvPr/>
        </p:nvSpPr>
        <p:spPr>
          <a:xfrm>
            <a:off x="6816080" y="5636985"/>
            <a:ext cx="2448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/>
              <a:t>	</a:t>
            </a:r>
            <a:r>
              <a:rPr lang="de-DE" sz="3200" dirty="0"/>
              <a:t>(</a:t>
            </a:r>
            <a:r>
              <a:rPr lang="de-DE" sz="3200" dirty="0">
                <a:solidFill>
                  <a:srgbClr val="FF0000"/>
                </a:solidFill>
              </a:rPr>
              <a:t>-</a:t>
            </a:r>
            <a:r>
              <a:rPr lang="de-DE" sz="3200" dirty="0">
                <a:solidFill>
                  <a:schemeClr val="accent2">
                    <a:lumMod val="75000"/>
                  </a:schemeClr>
                </a:solidFill>
              </a:rPr>
              <a:t>Ekin</a:t>
            </a:r>
            <a:r>
              <a:rPr lang="de-DE" sz="3200" dirty="0"/>
              <a:t>)   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61303EBA-1894-45F6-8F5E-6500F0AD50BB}"/>
              </a:ext>
            </a:extLst>
          </p:cNvPr>
          <p:cNvSpPr txBox="1"/>
          <p:nvPr/>
        </p:nvSpPr>
        <p:spPr>
          <a:xfrm rot="20950376">
            <a:off x="7555570" y="4135522"/>
            <a:ext cx="3925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>
                <a:solidFill>
                  <a:srgbClr val="0070C0"/>
                </a:solidFill>
              </a:rPr>
              <a:t>Braunschweiger</a:t>
            </a:r>
            <a:r>
              <a:rPr lang="de-DE" sz="3200" dirty="0"/>
              <a:t> </a:t>
            </a:r>
            <a:r>
              <a:rPr lang="de-DE" sz="3200" dirty="0">
                <a:solidFill>
                  <a:srgbClr val="4472C4"/>
                </a:solidFill>
              </a:rPr>
              <a:t>probe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52F63F7-6D8E-40D7-B720-9538F195C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E7D5D3E-1F3E-43D4-B947-620945CB1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2</a:t>
            </a:fld>
            <a:endParaRPr lang="de-DE"/>
          </a:p>
        </p:txBody>
      </p:sp>
      <p:sp>
        <p:nvSpPr>
          <p:cNvPr id="19" name="Titel 1">
            <a:extLst>
              <a:ext uri="{FF2B5EF4-FFF2-40B4-BE49-F238E27FC236}">
                <a16:creationId xmlns:a16="http://schemas.microsoft.com/office/drawing/2014/main" id="{22EF0B94-9163-47C2-AD00-EDF147B42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721467"/>
          </a:xfrm>
        </p:spPr>
        <p:txBody>
          <a:bodyPr>
            <a:normAutofit/>
          </a:bodyPr>
          <a:lstStyle/>
          <a:p>
            <a:r>
              <a:rPr lang="de-DE" sz="2800" dirty="0"/>
              <a:t>10.1 FAQs: </a:t>
            </a:r>
            <a:r>
              <a:rPr lang="de-DE" sz="2800" dirty="0" err="1"/>
              <a:t>Why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there</a:t>
            </a:r>
            <a:r>
              <a:rPr lang="de-DE" sz="2800" dirty="0"/>
              <a:t> so </a:t>
            </a:r>
            <a:r>
              <a:rPr lang="de-DE" sz="2800" dirty="0" err="1"/>
              <a:t>many</a:t>
            </a:r>
            <a:r>
              <a:rPr lang="de-DE" sz="2800" dirty="0"/>
              <a:t> different </a:t>
            </a:r>
            <a:r>
              <a:rPr lang="de-DE" sz="2800" dirty="0" err="1"/>
              <a:t>probes</a:t>
            </a:r>
            <a:r>
              <a:rPr lang="de-DE" sz="2800" dirty="0"/>
              <a:t>?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4A6E7A5E-DD50-448D-BECD-B8DAC635F2F9}"/>
              </a:ext>
            </a:extLst>
          </p:cNvPr>
          <p:cNvSpPr txBox="1"/>
          <p:nvPr/>
        </p:nvSpPr>
        <p:spPr>
          <a:xfrm>
            <a:off x="551384" y="1844824"/>
            <a:ext cx="41044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chemeClr val="accent2">
                    <a:lumMod val="75000"/>
                  </a:schemeClr>
                </a:solidFill>
              </a:rPr>
              <a:t>total </a:t>
            </a:r>
            <a:r>
              <a:rPr lang="de-DE" sz="2800" dirty="0" err="1">
                <a:solidFill>
                  <a:schemeClr val="accent2">
                    <a:lumMod val="75000"/>
                  </a:schemeClr>
                </a:solidFill>
              </a:rPr>
              <a:t>pressure</a:t>
            </a:r>
            <a:r>
              <a:rPr lang="de-DE" sz="2800" dirty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de-DE" sz="2800" dirty="0" err="1">
                <a:solidFill>
                  <a:schemeClr val="accent2">
                    <a:lumMod val="75000"/>
                  </a:schemeClr>
                </a:solidFill>
              </a:rPr>
              <a:t>Epot</a:t>
            </a:r>
            <a:r>
              <a:rPr lang="de-DE" sz="2800" dirty="0">
                <a:solidFill>
                  <a:schemeClr val="accent2">
                    <a:lumMod val="75000"/>
                  </a:schemeClr>
                </a:solidFill>
              </a:rPr>
              <a:t> + Ekin)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4DB926B7-85C4-4F42-A930-234C3C066971}"/>
              </a:ext>
            </a:extLst>
          </p:cNvPr>
          <p:cNvSpPr txBox="1"/>
          <p:nvPr/>
        </p:nvSpPr>
        <p:spPr>
          <a:xfrm>
            <a:off x="477135" y="3087627"/>
            <a:ext cx="606140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The front hole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Prandtl probe</a:t>
            </a:r>
          </a:p>
          <a:p>
            <a:r>
              <a:rPr lang="de-DE" sz="2800" dirty="0" err="1"/>
              <a:t>measures</a:t>
            </a:r>
            <a:r>
              <a:rPr lang="de-DE" sz="2800" dirty="0"/>
              <a:t> total </a:t>
            </a:r>
            <a:r>
              <a:rPr lang="de-DE" sz="2800" dirty="0" err="1"/>
              <a:t>pressure</a:t>
            </a:r>
            <a:r>
              <a:rPr lang="de-DE" sz="2800" dirty="0"/>
              <a:t>.</a:t>
            </a:r>
          </a:p>
          <a:p>
            <a:r>
              <a:rPr lang="de-DE" sz="2800" dirty="0" err="1"/>
              <a:t>Its</a:t>
            </a:r>
            <a:r>
              <a:rPr lang="de-DE" sz="2800" dirty="0"/>
              <a:t> </a:t>
            </a:r>
            <a:r>
              <a:rPr lang="de-DE" sz="2800" dirty="0" err="1"/>
              <a:t>side</a:t>
            </a:r>
            <a:r>
              <a:rPr lang="de-DE" sz="2800" dirty="0"/>
              <a:t> </a:t>
            </a:r>
            <a:r>
              <a:rPr lang="de-DE" sz="2800" dirty="0" err="1"/>
              <a:t>holes</a:t>
            </a:r>
            <a:r>
              <a:rPr lang="de-DE" sz="2800" dirty="0"/>
              <a:t> </a:t>
            </a:r>
            <a:r>
              <a:rPr lang="de-DE" sz="2800" dirty="0" err="1"/>
              <a:t>take</a:t>
            </a:r>
            <a:r>
              <a:rPr lang="de-DE" sz="2800" dirty="0"/>
              <a:t> ambient </a:t>
            </a:r>
            <a:r>
              <a:rPr lang="de-DE" sz="2800" dirty="0" err="1"/>
              <a:t>pressure</a:t>
            </a:r>
            <a:r>
              <a:rPr lang="de-DE" sz="2800" dirty="0"/>
              <a:t>.</a:t>
            </a:r>
          </a:p>
          <a:p>
            <a:r>
              <a:rPr lang="de-DE" sz="2800" dirty="0"/>
              <a:t>And </a:t>
            </a:r>
            <a:r>
              <a:rPr lang="de-DE" sz="2800" dirty="0" err="1"/>
              <a:t>the</a:t>
            </a:r>
            <a:r>
              <a:rPr lang="de-DE" sz="2800" dirty="0"/>
              <a:t> Braunschweiger probe </a:t>
            </a:r>
            <a:r>
              <a:rPr lang="de-DE" sz="2800" dirty="0" err="1"/>
              <a:t>delivers</a:t>
            </a:r>
            <a:endParaRPr lang="de-DE" sz="2800" dirty="0"/>
          </a:p>
          <a:p>
            <a:r>
              <a:rPr lang="de-DE" sz="2800" dirty="0"/>
              <a:t>-Ekin.  All in all, </a:t>
            </a:r>
            <a:r>
              <a:rPr lang="de-DE" sz="2800" dirty="0" err="1"/>
              <a:t>these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data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</a:p>
          <a:p>
            <a:r>
              <a:rPr lang="de-DE" sz="2800" dirty="0"/>
              <a:t>TEK-Vario </a:t>
            </a:r>
            <a:r>
              <a:rPr lang="de-DE" sz="2800" dirty="0" err="1"/>
              <a:t>needs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do </a:t>
            </a:r>
            <a:r>
              <a:rPr lang="de-DE" sz="2800" dirty="0" err="1"/>
              <a:t>its</a:t>
            </a:r>
            <a:r>
              <a:rPr lang="de-DE" sz="2800" dirty="0"/>
              <a:t> </a:t>
            </a:r>
            <a:r>
              <a:rPr lang="de-DE" sz="2800" dirty="0" err="1"/>
              <a:t>job</a:t>
            </a:r>
            <a:r>
              <a:rPr lang="de-DE" sz="2800" dirty="0"/>
              <a:t> </a:t>
            </a:r>
            <a:r>
              <a:rPr lang="de-DE" sz="2800" dirty="0" err="1"/>
              <a:t>properly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2050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1" grpId="0" animBg="1"/>
      <p:bldP spid="12" grpId="0" animBg="1"/>
      <p:bldP spid="13" grpId="0"/>
      <p:bldP spid="15" grpId="0"/>
      <p:bldP spid="17" grpId="0"/>
      <p:bldP spid="18" grpId="0"/>
      <p:bldP spid="20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4411111-83F8-438C-AC97-4BA3258E1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980A916-E38C-4DEC-86D5-60AB11C87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3</a:t>
            </a:fld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302ADB5A-7414-410B-906E-A82155F4D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2933"/>
            <a:ext cx="10515600" cy="1291851"/>
          </a:xfrm>
        </p:spPr>
        <p:txBody>
          <a:bodyPr>
            <a:normAutofit/>
          </a:bodyPr>
          <a:lstStyle/>
          <a:p>
            <a:r>
              <a:rPr lang="de-DE" sz="2800" dirty="0"/>
              <a:t>10.2 FAQs: </a:t>
            </a:r>
            <a:r>
              <a:rPr lang="de-DE" sz="2800" dirty="0" err="1"/>
              <a:t>How</a:t>
            </a:r>
            <a:r>
              <a:rPr lang="de-DE" sz="2800" dirty="0"/>
              <a:t> do I </a:t>
            </a:r>
            <a:r>
              <a:rPr lang="de-DE" sz="2800" dirty="0" err="1"/>
              <a:t>get</a:t>
            </a:r>
            <a:r>
              <a:rPr lang="de-DE" sz="2800" dirty="0"/>
              <a:t> maximum </a:t>
            </a:r>
            <a:r>
              <a:rPr lang="de-DE" sz="2800" dirty="0" err="1"/>
              <a:t>performance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br>
              <a:rPr lang="de-DE" sz="2800" dirty="0"/>
            </a:br>
            <a:r>
              <a:rPr lang="de-DE" sz="2800" dirty="0"/>
              <a:t>                    TEK-Vario-</a:t>
            </a:r>
            <a:r>
              <a:rPr lang="de-DE" sz="2800" dirty="0" err="1"/>
              <a:t>equipped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B401A252-4405-4519-893C-FF4AE4BF28A7}"/>
              </a:ext>
            </a:extLst>
          </p:cNvPr>
          <p:cNvSpPr txBox="1"/>
          <p:nvPr/>
        </p:nvSpPr>
        <p:spPr>
          <a:xfrm>
            <a:off x="838200" y="1340768"/>
            <a:ext cx="103703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Based</a:t>
            </a:r>
            <a:r>
              <a:rPr lang="de-DE" sz="2800" dirty="0"/>
              <a:t> on </a:t>
            </a:r>
            <a:r>
              <a:rPr lang="de-DE" sz="2800" dirty="0" err="1"/>
              <a:t>his</a:t>
            </a:r>
            <a:r>
              <a:rPr lang="de-DE" sz="2800" dirty="0"/>
              <a:t> </a:t>
            </a:r>
            <a:r>
              <a:rPr lang="de-DE" sz="2800" dirty="0" err="1"/>
              <a:t>experience</a:t>
            </a:r>
            <a:r>
              <a:rPr lang="de-DE" sz="2800" dirty="0"/>
              <a:t> and </a:t>
            </a:r>
            <a:r>
              <a:rPr lang="de-DE" sz="2800" dirty="0" err="1"/>
              <a:t>physical</a:t>
            </a:r>
            <a:r>
              <a:rPr lang="de-DE" sz="2800" dirty="0"/>
              <a:t> </a:t>
            </a:r>
            <a:r>
              <a:rPr lang="de-DE" sz="2800" dirty="0" err="1"/>
              <a:t>knowledge</a:t>
            </a:r>
            <a:r>
              <a:rPr lang="de-DE" sz="2800" dirty="0"/>
              <a:t>, Philip </a:t>
            </a:r>
            <a:r>
              <a:rPr lang="de-DE" sz="2800" dirty="0" err="1"/>
              <a:t>recommends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proceed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follows</a:t>
            </a:r>
            <a:r>
              <a:rPr lang="de-DE" sz="2800" dirty="0"/>
              <a:t>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563D6D4-77D2-4D41-B665-7F7BBC8BAA8F}"/>
              </a:ext>
            </a:extLst>
          </p:cNvPr>
          <p:cNvSpPr txBox="1"/>
          <p:nvPr/>
        </p:nvSpPr>
        <p:spPr>
          <a:xfrm>
            <a:off x="838200" y="2365063"/>
            <a:ext cx="1078109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 err="1"/>
              <a:t>Step</a:t>
            </a:r>
            <a:r>
              <a:rPr lang="de-DE" sz="2800" dirty="0"/>
              <a:t> 1 Flight Modes</a:t>
            </a:r>
          </a:p>
          <a:p>
            <a:r>
              <a:rPr lang="de-DE" sz="2800" dirty="0"/>
              <a:t>Use </a:t>
            </a:r>
            <a:r>
              <a:rPr lang="de-DE" sz="2800" dirty="0" err="1"/>
              <a:t>flight</a:t>
            </a:r>
            <a:r>
              <a:rPr lang="de-DE" sz="2800" dirty="0"/>
              <a:t> </a:t>
            </a:r>
            <a:r>
              <a:rPr lang="de-DE" sz="2800" dirty="0" err="1"/>
              <a:t>modes</a:t>
            </a:r>
            <a:r>
              <a:rPr lang="de-DE" sz="2800" dirty="0"/>
              <a:t> </a:t>
            </a:r>
            <a:r>
              <a:rPr lang="de-DE" sz="2800" dirty="0" err="1"/>
              <a:t>when</a:t>
            </a:r>
            <a:r>
              <a:rPr lang="de-DE" sz="2800" dirty="0"/>
              <a:t> </a:t>
            </a:r>
            <a:r>
              <a:rPr lang="de-DE" sz="2800" dirty="0" err="1"/>
              <a:t>setting</a:t>
            </a:r>
            <a:r>
              <a:rPr lang="de-DE" sz="2800" dirty="0"/>
              <a:t> </a:t>
            </a:r>
            <a:r>
              <a:rPr lang="de-DE" sz="2800" dirty="0" err="1"/>
              <a:t>up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glider</a:t>
            </a:r>
            <a:r>
              <a:rPr lang="de-DE" sz="2800" dirty="0"/>
              <a:t>.</a:t>
            </a:r>
          </a:p>
          <a:p>
            <a:r>
              <a:rPr lang="de-DE" sz="2800" dirty="0"/>
              <a:t>Start/</a:t>
            </a:r>
            <a:r>
              <a:rPr lang="de-DE" sz="2800" dirty="0" err="1"/>
              <a:t>climb</a:t>
            </a:r>
            <a:r>
              <a:rPr lang="de-DE" sz="2800" dirty="0"/>
              <a:t>, </a:t>
            </a:r>
            <a:r>
              <a:rPr lang="de-DE" sz="2800" dirty="0" err="1"/>
              <a:t>gliding</a:t>
            </a:r>
            <a:r>
              <a:rPr lang="de-DE" sz="2800" dirty="0"/>
              <a:t>, thermal 1 and 2 and </a:t>
            </a:r>
            <a:r>
              <a:rPr lang="de-DE" sz="2800" dirty="0" err="1"/>
              <a:t>landing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an </a:t>
            </a:r>
            <a:r>
              <a:rPr lang="de-DE" sz="2800" dirty="0" err="1"/>
              <a:t>appropriate</a:t>
            </a:r>
            <a:r>
              <a:rPr lang="de-DE" sz="2800" dirty="0"/>
              <a:t> </a:t>
            </a:r>
            <a:r>
              <a:rPr lang="de-DE" sz="2800" dirty="0" err="1"/>
              <a:t>set</a:t>
            </a:r>
            <a:r>
              <a:rPr lang="de-DE" sz="2800" dirty="0"/>
              <a:t> </a:t>
            </a:r>
          </a:p>
          <a:p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flight</a:t>
            </a:r>
            <a:r>
              <a:rPr lang="de-DE" sz="2800" dirty="0"/>
              <a:t> </a:t>
            </a:r>
            <a:r>
              <a:rPr lang="de-DE" sz="2800" dirty="0" err="1"/>
              <a:t>modes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start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. Always </a:t>
            </a:r>
            <a:r>
              <a:rPr lang="de-DE" sz="2800" dirty="0" err="1"/>
              <a:t>allow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a </a:t>
            </a:r>
            <a:r>
              <a:rPr lang="de-DE" sz="2800" dirty="0" err="1"/>
              <a:t>transition</a:t>
            </a:r>
            <a:r>
              <a:rPr lang="de-DE" sz="2800" dirty="0"/>
              <a:t> </a:t>
            </a:r>
            <a:r>
              <a:rPr lang="de-DE" sz="2800" dirty="0" err="1"/>
              <a:t>delay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</a:t>
            </a:r>
          </a:p>
          <a:p>
            <a:r>
              <a:rPr lang="de-DE" sz="2800" dirty="0"/>
              <a:t>1 </a:t>
            </a:r>
            <a:r>
              <a:rPr lang="de-DE" sz="2800" dirty="0" err="1"/>
              <a:t>to</a:t>
            </a:r>
            <a:r>
              <a:rPr lang="de-DE" sz="2800" dirty="0"/>
              <a:t> 2 </a:t>
            </a:r>
            <a:r>
              <a:rPr lang="de-DE" sz="2800" dirty="0" err="1"/>
              <a:t>seconds</a:t>
            </a:r>
            <a:r>
              <a:rPr lang="de-DE" sz="2800" dirty="0"/>
              <a:t> </a:t>
            </a:r>
            <a:r>
              <a:rPr lang="de-DE" sz="2800" dirty="0" err="1"/>
              <a:t>when</a:t>
            </a:r>
            <a:r>
              <a:rPr lang="de-DE" sz="2800" dirty="0"/>
              <a:t> </a:t>
            </a:r>
            <a:r>
              <a:rPr lang="de-DE" sz="2800" dirty="0" err="1"/>
              <a:t>switching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 </a:t>
            </a:r>
            <a:r>
              <a:rPr lang="de-DE" sz="2800" dirty="0" err="1"/>
              <a:t>flight</a:t>
            </a:r>
            <a:r>
              <a:rPr lang="de-DE" sz="2800" dirty="0"/>
              <a:t> </a:t>
            </a:r>
            <a:r>
              <a:rPr lang="de-DE" sz="2800" dirty="0" err="1"/>
              <a:t>mode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another</a:t>
            </a:r>
            <a:r>
              <a:rPr lang="de-DE" sz="2800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0497CB44-D6BD-43A2-9A47-53215F056009}"/>
              </a:ext>
            </a:extLst>
          </p:cNvPr>
          <p:cNvSpPr txBox="1"/>
          <p:nvPr/>
        </p:nvSpPr>
        <p:spPr>
          <a:xfrm>
            <a:off x="838200" y="4293096"/>
            <a:ext cx="971490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sz="2800" dirty="0"/>
          </a:p>
          <a:p>
            <a:r>
              <a:rPr lang="de-DE" sz="2800" dirty="0" err="1"/>
              <a:t>Step</a:t>
            </a:r>
            <a:r>
              <a:rPr lang="de-DE" sz="2800" dirty="0"/>
              <a:t> 2 </a:t>
            </a:r>
            <a:r>
              <a:rPr lang="de-DE" sz="2800" dirty="0" err="1"/>
              <a:t>Trimming</a:t>
            </a:r>
            <a:endParaRPr lang="de-DE" sz="2800" dirty="0"/>
          </a:p>
          <a:p>
            <a:r>
              <a:rPr lang="de-DE" sz="2800" dirty="0"/>
              <a:t>After </a:t>
            </a:r>
            <a:r>
              <a:rPr lang="de-DE" sz="2800" dirty="0" err="1"/>
              <a:t>trimming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control</a:t>
            </a:r>
            <a:r>
              <a:rPr lang="de-DE" sz="2800" dirty="0"/>
              <a:t> </a:t>
            </a:r>
            <a:r>
              <a:rPr lang="de-DE" sz="2800" dirty="0" err="1"/>
              <a:t>surfaces</a:t>
            </a:r>
            <a:r>
              <a:rPr lang="de-DE" sz="2800" dirty="0"/>
              <a:t> </a:t>
            </a:r>
            <a:r>
              <a:rPr lang="de-DE" sz="2800" dirty="0" err="1"/>
              <a:t>within</a:t>
            </a:r>
            <a:r>
              <a:rPr lang="de-DE" sz="2800" dirty="0"/>
              <a:t> a </a:t>
            </a:r>
            <a:r>
              <a:rPr lang="de-DE" sz="2800" dirty="0" err="1"/>
              <a:t>flight</a:t>
            </a:r>
            <a:r>
              <a:rPr lang="de-DE" sz="2800" dirty="0"/>
              <a:t> </a:t>
            </a:r>
            <a:r>
              <a:rPr lang="de-DE" sz="2800" dirty="0" err="1"/>
              <a:t>mode</a:t>
            </a:r>
            <a:r>
              <a:rPr lang="de-DE" sz="2800" dirty="0"/>
              <a:t>, </a:t>
            </a:r>
            <a:r>
              <a:rPr lang="de-DE" sz="2800" dirty="0" err="1"/>
              <a:t>always</a:t>
            </a:r>
            <a:r>
              <a:rPr lang="de-DE" sz="2800" dirty="0"/>
              <a:t> </a:t>
            </a:r>
          </a:p>
          <a:p>
            <a:r>
              <a:rPr lang="de-DE" sz="2800" dirty="0" err="1"/>
              <a:t>consider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newly</a:t>
            </a:r>
            <a:r>
              <a:rPr lang="de-DE" sz="2800" dirty="0"/>
              <a:t> </a:t>
            </a:r>
            <a:r>
              <a:rPr lang="de-DE" sz="2800" dirty="0" err="1"/>
              <a:t>adjusted</a:t>
            </a:r>
            <a:r>
              <a:rPr lang="de-DE" sz="2800" dirty="0"/>
              <a:t> </a:t>
            </a:r>
            <a:r>
              <a:rPr lang="de-DE" sz="2800" dirty="0" err="1"/>
              <a:t>position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“neutral“ </a:t>
            </a:r>
            <a:r>
              <a:rPr lang="de-DE" sz="2800" dirty="0" err="1"/>
              <a:t>or</a:t>
            </a:r>
            <a:r>
              <a:rPr lang="de-DE" sz="2800" dirty="0"/>
              <a:t> “0“.</a:t>
            </a:r>
          </a:p>
        </p:txBody>
      </p:sp>
    </p:spTree>
    <p:extLst>
      <p:ext uri="{BB962C8B-B14F-4D97-AF65-F5344CB8AC3E}">
        <p14:creationId xmlns:p14="http://schemas.microsoft.com/office/powerpoint/2010/main" val="395120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9BD8B6F8-90F6-443A-AC97-2F02B96F20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128" y="1480491"/>
            <a:ext cx="6192688" cy="8756126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A022FE2-521D-4ACF-9925-0D2EEEF0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A2154D-47A0-4A13-8621-B24BAFFA3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4</a:t>
            </a:fld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B386763B-E96F-43DC-AFD7-04DC9197C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01" y="188640"/>
            <a:ext cx="10515600" cy="1291851"/>
          </a:xfrm>
        </p:spPr>
        <p:txBody>
          <a:bodyPr>
            <a:normAutofit/>
          </a:bodyPr>
          <a:lstStyle/>
          <a:p>
            <a:r>
              <a:rPr lang="de-DE" sz="2800" dirty="0"/>
              <a:t>10.2 FAQs: </a:t>
            </a:r>
            <a:r>
              <a:rPr lang="de-DE" sz="2800" dirty="0" err="1"/>
              <a:t>How</a:t>
            </a:r>
            <a:r>
              <a:rPr lang="de-DE" sz="2800" dirty="0"/>
              <a:t> do I </a:t>
            </a:r>
            <a:r>
              <a:rPr lang="de-DE" sz="2800" dirty="0" err="1"/>
              <a:t>get</a:t>
            </a:r>
            <a:r>
              <a:rPr lang="de-DE" sz="2800" dirty="0"/>
              <a:t> maximum </a:t>
            </a:r>
            <a:r>
              <a:rPr lang="de-DE" sz="2800" dirty="0" err="1"/>
              <a:t>performance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br>
              <a:rPr lang="de-DE" sz="2800" dirty="0"/>
            </a:br>
            <a:r>
              <a:rPr lang="de-DE" sz="2800" dirty="0"/>
              <a:t>                    TEK-Vario-</a:t>
            </a:r>
            <a:r>
              <a:rPr lang="de-DE" sz="2800" dirty="0" err="1"/>
              <a:t>equipped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 (</a:t>
            </a:r>
            <a:r>
              <a:rPr lang="de-DE" sz="2800" dirty="0" err="1"/>
              <a:t>Cont´d</a:t>
            </a:r>
            <a:r>
              <a:rPr lang="de-DE" sz="2800" dirty="0"/>
              <a:t>)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62DE976-AF0B-49C3-AA59-B6A3BB000039}"/>
              </a:ext>
            </a:extLst>
          </p:cNvPr>
          <p:cNvSpPr txBox="1"/>
          <p:nvPr/>
        </p:nvSpPr>
        <p:spPr>
          <a:xfrm>
            <a:off x="911424" y="1052736"/>
            <a:ext cx="813690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800" dirty="0"/>
          </a:p>
          <a:p>
            <a:r>
              <a:rPr lang="de-DE" sz="2800" dirty="0" err="1"/>
              <a:t>Step</a:t>
            </a:r>
            <a:r>
              <a:rPr lang="de-DE" sz="2800" dirty="0"/>
              <a:t> 3 Maximum </a:t>
            </a:r>
            <a:r>
              <a:rPr lang="de-DE" sz="2800" dirty="0" err="1"/>
              <a:t>Angles</a:t>
            </a:r>
            <a:endParaRPr lang="de-DE" sz="2800" dirty="0"/>
          </a:p>
          <a:p>
            <a:r>
              <a:rPr lang="de-DE" sz="2800" dirty="0" err="1"/>
              <a:t>Don´t</a:t>
            </a:r>
            <a:r>
              <a:rPr lang="de-DE" sz="2800" dirty="0"/>
              <a:t> </a:t>
            </a:r>
            <a:r>
              <a:rPr lang="de-DE" sz="2800" dirty="0" err="1"/>
              <a:t>make</a:t>
            </a:r>
            <a:r>
              <a:rPr lang="de-DE" sz="2800" dirty="0"/>
              <a:t> 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control</a:t>
            </a:r>
            <a:r>
              <a:rPr lang="de-DE" sz="2800" dirty="0"/>
              <a:t> </a:t>
            </a:r>
            <a:r>
              <a:rPr lang="de-DE" sz="2800" dirty="0" err="1"/>
              <a:t>surfaces</a:t>
            </a:r>
            <a:r>
              <a:rPr lang="de-DE" sz="2800" dirty="0"/>
              <a:t> </a:t>
            </a:r>
            <a:r>
              <a:rPr lang="de-DE" sz="2800" dirty="0" err="1"/>
              <a:t>travel</a:t>
            </a:r>
            <a:r>
              <a:rPr lang="de-DE" sz="2800" dirty="0"/>
              <a:t> </a:t>
            </a:r>
            <a:r>
              <a:rPr lang="de-DE" sz="2800" dirty="0" err="1"/>
              <a:t>any</a:t>
            </a:r>
            <a:r>
              <a:rPr lang="de-DE" sz="2800" dirty="0"/>
              <a:t> </a:t>
            </a:r>
            <a:r>
              <a:rPr lang="de-DE" sz="2800" dirty="0" err="1"/>
              <a:t>further</a:t>
            </a:r>
            <a:r>
              <a:rPr lang="de-DE" sz="2800" dirty="0"/>
              <a:t> </a:t>
            </a:r>
            <a:r>
              <a:rPr lang="de-DE" sz="2800" dirty="0" err="1"/>
              <a:t>than</a:t>
            </a:r>
            <a:r>
              <a:rPr lang="de-DE" sz="2800" dirty="0"/>
              <a:t> </a:t>
            </a:r>
            <a:r>
              <a:rPr lang="de-DE" sz="2800" dirty="0" err="1"/>
              <a:t>felt</a:t>
            </a:r>
            <a:r>
              <a:rPr lang="de-DE" sz="2800" dirty="0"/>
              <a:t> </a:t>
            </a:r>
            <a:r>
              <a:rPr lang="de-DE" sz="2800" dirty="0" err="1"/>
              <a:t>really</a:t>
            </a:r>
            <a:r>
              <a:rPr lang="de-DE" sz="2800" dirty="0"/>
              <a:t> </a:t>
            </a:r>
            <a:r>
              <a:rPr lang="de-DE" sz="2800" dirty="0" err="1"/>
              <a:t>necessary</a:t>
            </a:r>
            <a:r>
              <a:rPr lang="de-DE" sz="2800" dirty="0"/>
              <a:t>. The </a:t>
            </a:r>
            <a:r>
              <a:rPr lang="de-DE" sz="2800" dirty="0" err="1"/>
              <a:t>idea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keep</a:t>
            </a:r>
            <a:r>
              <a:rPr lang="de-DE" sz="2800" dirty="0"/>
              <a:t> </a:t>
            </a:r>
            <a:r>
              <a:rPr lang="de-DE" sz="2800" dirty="0" err="1"/>
              <a:t>induced</a:t>
            </a:r>
            <a:r>
              <a:rPr lang="de-DE" sz="2800" dirty="0"/>
              <a:t> </a:t>
            </a:r>
            <a:r>
              <a:rPr lang="de-DE" sz="2800" dirty="0" err="1"/>
              <a:t>drag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a </a:t>
            </a:r>
            <a:r>
              <a:rPr lang="de-DE" sz="2800" dirty="0" err="1"/>
              <a:t>minimum</a:t>
            </a:r>
            <a:r>
              <a:rPr lang="de-DE" sz="2800" dirty="0"/>
              <a:t>,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course</a:t>
            </a:r>
            <a:r>
              <a:rPr lang="de-DE" sz="2800" dirty="0"/>
              <a:t>.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example</a:t>
            </a:r>
            <a:r>
              <a:rPr lang="de-DE" sz="2800" dirty="0"/>
              <a:t>, </a:t>
            </a:r>
            <a:r>
              <a:rPr lang="de-DE" sz="2800" dirty="0" err="1"/>
              <a:t>about</a:t>
            </a:r>
            <a:r>
              <a:rPr lang="de-DE" sz="2800" dirty="0"/>
              <a:t> 15 °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up</a:t>
            </a:r>
            <a:r>
              <a:rPr lang="de-DE" sz="2800" dirty="0"/>
              <a:t> and down </a:t>
            </a:r>
            <a:r>
              <a:rPr lang="de-DE" sz="2800" dirty="0" err="1"/>
              <a:t>should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sufficient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ailerons</a:t>
            </a:r>
            <a:r>
              <a:rPr lang="de-DE" sz="2800" dirty="0"/>
              <a:t>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9D55787-CCD9-45C6-833E-EA40A1BC3627}"/>
              </a:ext>
            </a:extLst>
          </p:cNvPr>
          <p:cNvSpPr txBox="1"/>
          <p:nvPr/>
        </p:nvSpPr>
        <p:spPr>
          <a:xfrm>
            <a:off x="866401" y="3861048"/>
            <a:ext cx="957706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800" dirty="0"/>
          </a:p>
          <a:p>
            <a:r>
              <a:rPr lang="de-DE" sz="2800" dirty="0" err="1"/>
              <a:t>Step</a:t>
            </a:r>
            <a:r>
              <a:rPr lang="de-DE" sz="2800" dirty="0"/>
              <a:t> 4 Mixing </a:t>
            </a:r>
            <a:r>
              <a:rPr lang="de-DE" sz="2800" dirty="0" err="1"/>
              <a:t>Aileron</a:t>
            </a:r>
            <a:r>
              <a:rPr lang="de-DE" sz="2800" dirty="0"/>
              <a:t> Over </a:t>
            </a:r>
            <a:r>
              <a:rPr lang="de-DE" sz="2800" dirty="0" err="1"/>
              <a:t>Flap</a:t>
            </a:r>
            <a:endParaRPr lang="de-DE" sz="2800" dirty="0"/>
          </a:p>
          <a:p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keep</a:t>
            </a:r>
            <a:r>
              <a:rPr lang="de-DE" sz="2800" dirty="0"/>
              <a:t> </a:t>
            </a:r>
            <a:r>
              <a:rPr lang="de-DE" sz="2800" dirty="0" err="1"/>
              <a:t>induced</a:t>
            </a:r>
            <a:r>
              <a:rPr lang="de-DE" sz="2800" dirty="0"/>
              <a:t> </a:t>
            </a:r>
            <a:r>
              <a:rPr lang="de-DE" sz="2800" dirty="0" err="1"/>
              <a:t>drag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a </a:t>
            </a:r>
            <a:r>
              <a:rPr lang="de-DE" sz="2800" dirty="0" err="1"/>
              <a:t>minimum</a:t>
            </a:r>
            <a:r>
              <a:rPr lang="de-DE" sz="2800" dirty="0"/>
              <a:t> (in </a:t>
            </a:r>
            <a:r>
              <a:rPr lang="de-DE" sz="2800" dirty="0" err="1"/>
              <a:t>theory</a:t>
            </a:r>
            <a:r>
              <a:rPr lang="de-DE" sz="2800" dirty="0"/>
              <a:t>), </a:t>
            </a:r>
            <a:r>
              <a:rPr lang="de-DE" sz="2800" dirty="0" err="1"/>
              <a:t>proceed</a:t>
            </a:r>
            <a:r>
              <a:rPr lang="de-DE" sz="2800" dirty="0"/>
              <a:t> like </a:t>
            </a:r>
            <a:r>
              <a:rPr lang="de-DE" sz="2800" dirty="0" err="1"/>
              <a:t>this</a:t>
            </a:r>
            <a:r>
              <a:rPr lang="de-DE" sz="2800" dirty="0"/>
              <a:t>:</a:t>
            </a:r>
          </a:p>
          <a:p>
            <a:endParaRPr lang="de-DE" sz="280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241458F-66D3-4F5F-9241-14FA8691A2A3}"/>
              </a:ext>
            </a:extLst>
          </p:cNvPr>
          <p:cNvSpPr txBox="1"/>
          <p:nvPr/>
        </p:nvSpPr>
        <p:spPr>
          <a:xfrm>
            <a:off x="9264352" y="2193716"/>
            <a:ext cx="91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+/- 15 °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4B5C32C6-DC69-40C2-B067-3ABB449FCF76}"/>
              </a:ext>
            </a:extLst>
          </p:cNvPr>
          <p:cNvSpPr/>
          <p:nvPr/>
        </p:nvSpPr>
        <p:spPr>
          <a:xfrm>
            <a:off x="9048329" y="1772816"/>
            <a:ext cx="2333672" cy="1656184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2084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feld 21">
            <a:extLst>
              <a:ext uri="{FF2B5EF4-FFF2-40B4-BE49-F238E27FC236}">
                <a16:creationId xmlns:a16="http://schemas.microsoft.com/office/drawing/2014/main" id="{4411C1C4-A118-4972-81E1-EF30B1B15526}"/>
              </a:ext>
            </a:extLst>
          </p:cNvPr>
          <p:cNvSpPr txBox="1"/>
          <p:nvPr/>
        </p:nvSpPr>
        <p:spPr>
          <a:xfrm>
            <a:off x="550171" y="5359068"/>
            <a:ext cx="11090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root                                                                                                                    </a:t>
            </a:r>
            <a:r>
              <a:rPr lang="de-DE" sz="2800" dirty="0" err="1"/>
              <a:t>tip</a:t>
            </a:r>
            <a:endParaRPr lang="de-DE" sz="2800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31DC969-5635-4823-95BD-07E0C0931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4F38B97-BA6E-42F5-AEEA-5A0523999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5</a:t>
            </a:fld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A1B28CEB-A5E8-41CB-913F-CEE7A9312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01" y="188640"/>
            <a:ext cx="10515600" cy="1291851"/>
          </a:xfrm>
        </p:spPr>
        <p:txBody>
          <a:bodyPr>
            <a:normAutofit/>
          </a:bodyPr>
          <a:lstStyle/>
          <a:p>
            <a:r>
              <a:rPr lang="de-DE" sz="2800" dirty="0"/>
              <a:t>10.2 FAQs: </a:t>
            </a:r>
            <a:r>
              <a:rPr lang="de-DE" sz="2800" dirty="0" err="1"/>
              <a:t>How</a:t>
            </a:r>
            <a:r>
              <a:rPr lang="de-DE" sz="2800" dirty="0"/>
              <a:t> do I </a:t>
            </a:r>
            <a:r>
              <a:rPr lang="de-DE" sz="2800" dirty="0" err="1"/>
              <a:t>get</a:t>
            </a:r>
            <a:r>
              <a:rPr lang="de-DE" sz="2800" dirty="0"/>
              <a:t> maximum </a:t>
            </a:r>
            <a:r>
              <a:rPr lang="de-DE" sz="2800" dirty="0" err="1"/>
              <a:t>performance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br>
              <a:rPr lang="de-DE" sz="2800" dirty="0"/>
            </a:br>
            <a:r>
              <a:rPr lang="de-DE" sz="2800" dirty="0"/>
              <a:t>                    TEK-Vario-</a:t>
            </a:r>
            <a:r>
              <a:rPr lang="de-DE" sz="2800" dirty="0" err="1"/>
              <a:t>equipped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 (</a:t>
            </a:r>
            <a:r>
              <a:rPr lang="de-DE" sz="2800" dirty="0" err="1"/>
              <a:t>Cont´d</a:t>
            </a:r>
            <a:r>
              <a:rPr lang="de-DE" sz="2800" dirty="0"/>
              <a:t>)</a:t>
            </a:r>
          </a:p>
        </p:txBody>
      </p:sp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E9369725-4565-45AD-979E-C7293B13D018}"/>
              </a:ext>
            </a:extLst>
          </p:cNvPr>
          <p:cNvCxnSpPr>
            <a:cxnSpLocks/>
          </p:cNvCxnSpPr>
          <p:nvPr/>
        </p:nvCxnSpPr>
        <p:spPr>
          <a:xfrm>
            <a:off x="1555206" y="3071759"/>
            <a:ext cx="86139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C0B4144E-82C5-470D-B2A2-DBBFEDE39AA5}"/>
              </a:ext>
            </a:extLst>
          </p:cNvPr>
          <p:cNvSpPr txBox="1"/>
          <p:nvPr/>
        </p:nvSpPr>
        <p:spPr>
          <a:xfrm>
            <a:off x="767408" y="1340768"/>
            <a:ext cx="101531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Step</a:t>
            </a:r>
            <a:r>
              <a:rPr lang="de-DE" sz="2800" dirty="0"/>
              <a:t> 4 Mixing </a:t>
            </a:r>
            <a:r>
              <a:rPr lang="de-DE" sz="2800" dirty="0" err="1"/>
              <a:t>Aileron</a:t>
            </a:r>
            <a:r>
              <a:rPr lang="de-DE" sz="2800" dirty="0"/>
              <a:t> Over </a:t>
            </a:r>
            <a:r>
              <a:rPr lang="de-DE" sz="2800" dirty="0" err="1"/>
              <a:t>Flap</a:t>
            </a:r>
            <a:r>
              <a:rPr lang="de-DE" sz="2800" dirty="0"/>
              <a:t> (</a:t>
            </a:r>
            <a:r>
              <a:rPr lang="de-DE" sz="2800" dirty="0" err="1"/>
              <a:t>Cont´d</a:t>
            </a:r>
            <a:r>
              <a:rPr lang="de-DE" sz="2800" dirty="0"/>
              <a:t>)</a:t>
            </a:r>
            <a:endParaRPr lang="de-DE" sz="2800" i="1" dirty="0"/>
          </a:p>
          <a:p>
            <a:r>
              <a:rPr lang="de-DE" sz="2800" dirty="0"/>
              <a:t>Draw a </a:t>
            </a:r>
            <a:r>
              <a:rPr lang="de-DE" sz="2800" dirty="0" err="1"/>
              <a:t>line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represent</a:t>
            </a:r>
            <a:r>
              <a:rPr lang="de-DE" sz="2800" dirty="0"/>
              <a:t> </a:t>
            </a:r>
            <a:r>
              <a:rPr lang="de-DE" sz="2800" dirty="0" err="1"/>
              <a:t>one</a:t>
            </a:r>
            <a:r>
              <a:rPr lang="de-DE" sz="2800" dirty="0"/>
              <a:t> </a:t>
            </a:r>
            <a:r>
              <a:rPr lang="de-DE" sz="2800" dirty="0" err="1"/>
              <a:t>wing</a:t>
            </a:r>
            <a:r>
              <a:rPr lang="de-DE" sz="2800" dirty="0"/>
              <a:t>. 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8BDFF553-D95F-427C-A848-DFEB210C0201}"/>
              </a:ext>
            </a:extLst>
          </p:cNvPr>
          <p:cNvSpPr txBox="1"/>
          <p:nvPr/>
        </p:nvSpPr>
        <p:spPr>
          <a:xfrm>
            <a:off x="520111" y="3043013"/>
            <a:ext cx="11090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root                                                                                                                    </a:t>
            </a:r>
            <a:r>
              <a:rPr lang="de-DE" sz="2800" dirty="0" err="1"/>
              <a:t>tip</a:t>
            </a:r>
            <a:endParaRPr lang="de-DE" sz="2800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3A185654-D9CF-4D31-9876-466B2EB1724A}"/>
              </a:ext>
            </a:extLst>
          </p:cNvPr>
          <p:cNvSpPr/>
          <p:nvPr/>
        </p:nvSpPr>
        <p:spPr>
          <a:xfrm>
            <a:off x="1816253" y="3071759"/>
            <a:ext cx="36004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flap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CDE4A2A0-387C-45D6-951C-B7CFF3807176}"/>
              </a:ext>
            </a:extLst>
          </p:cNvPr>
          <p:cNvSpPr/>
          <p:nvPr/>
        </p:nvSpPr>
        <p:spPr>
          <a:xfrm>
            <a:off x="5488661" y="3071759"/>
            <a:ext cx="4536504" cy="3651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err="1"/>
              <a:t>aileron</a:t>
            </a:r>
            <a:endParaRPr lang="de-DE" dirty="0"/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C2E16B40-2878-48D5-ACC4-AD0829CF0DA0}"/>
              </a:ext>
            </a:extLst>
          </p:cNvPr>
          <p:cNvCxnSpPr/>
          <p:nvPr/>
        </p:nvCxnSpPr>
        <p:spPr>
          <a:xfrm>
            <a:off x="1555206" y="3071759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1DA5F752-9378-4977-9BCF-474B6DD9A169}"/>
              </a:ext>
            </a:extLst>
          </p:cNvPr>
          <p:cNvSpPr txBox="1"/>
          <p:nvPr/>
        </p:nvSpPr>
        <p:spPr>
          <a:xfrm>
            <a:off x="983432" y="4725083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Mark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middle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flap</a:t>
            </a:r>
            <a:r>
              <a:rPr lang="de-DE" sz="2800" dirty="0"/>
              <a:t> and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aileron</a:t>
            </a:r>
            <a:r>
              <a:rPr lang="de-DE" sz="2800" dirty="0"/>
              <a:t> </a:t>
            </a:r>
            <a:r>
              <a:rPr lang="de-DE" sz="2800" dirty="0" err="1"/>
              <a:t>lengthwise</a:t>
            </a:r>
            <a:r>
              <a:rPr lang="de-DE" sz="2800" dirty="0"/>
              <a:t>.</a:t>
            </a:r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6CE72B0A-9696-4F30-BA6E-8C4B9AE445F1}"/>
              </a:ext>
            </a:extLst>
          </p:cNvPr>
          <p:cNvCxnSpPr>
            <a:cxnSpLocks/>
          </p:cNvCxnSpPr>
          <p:nvPr/>
        </p:nvCxnSpPr>
        <p:spPr>
          <a:xfrm>
            <a:off x="1573839" y="5373155"/>
            <a:ext cx="86139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>
            <a:extLst>
              <a:ext uri="{FF2B5EF4-FFF2-40B4-BE49-F238E27FC236}">
                <a16:creationId xmlns:a16="http://schemas.microsoft.com/office/drawing/2014/main" id="{8E1F8D1D-A919-4BFE-88DB-67BB64BA06F6}"/>
              </a:ext>
            </a:extLst>
          </p:cNvPr>
          <p:cNvSpPr/>
          <p:nvPr/>
        </p:nvSpPr>
        <p:spPr>
          <a:xfrm>
            <a:off x="1846312" y="5373216"/>
            <a:ext cx="36004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*</a:t>
            </a: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4265CEA7-4A68-45AE-9580-993D9F0EC04B}"/>
              </a:ext>
            </a:extLst>
          </p:cNvPr>
          <p:cNvSpPr/>
          <p:nvPr/>
        </p:nvSpPr>
        <p:spPr>
          <a:xfrm>
            <a:off x="5507294" y="5373155"/>
            <a:ext cx="4536504" cy="3651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*</a:t>
            </a:r>
          </a:p>
        </p:txBody>
      </p: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AD25E55C-AE55-4307-B170-F98378BCDD8E}"/>
              </a:ext>
            </a:extLst>
          </p:cNvPr>
          <p:cNvCxnSpPr/>
          <p:nvPr/>
        </p:nvCxnSpPr>
        <p:spPr>
          <a:xfrm>
            <a:off x="1585265" y="5373216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544F1A0C-67D6-4ED7-BE07-143626CDF4F8}"/>
              </a:ext>
            </a:extLst>
          </p:cNvPr>
          <p:cNvSpPr txBox="1"/>
          <p:nvPr/>
        </p:nvSpPr>
        <p:spPr>
          <a:xfrm>
            <a:off x="5920709" y="1771656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Sketch </a:t>
            </a:r>
            <a:r>
              <a:rPr lang="de-DE" sz="2800" dirty="0" err="1"/>
              <a:t>flap</a:t>
            </a:r>
            <a:r>
              <a:rPr lang="de-DE" sz="2800" dirty="0"/>
              <a:t> and </a:t>
            </a:r>
            <a:r>
              <a:rPr lang="de-DE" sz="2800" dirty="0" err="1"/>
              <a:t>aileron</a:t>
            </a:r>
            <a:r>
              <a:rPr lang="de-DE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40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2" grpId="0" animBg="1"/>
      <p:bldP spid="13" grpId="0" animBg="1"/>
      <p:bldP spid="16" grpId="0"/>
      <p:bldP spid="18" grpId="0" animBg="1"/>
      <p:bldP spid="19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31DC969-5635-4823-95BD-07E0C0931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4F38B97-BA6E-42F5-AEEA-5A0523999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6</a:t>
            </a:fld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A1B28CEB-A5E8-41CB-913F-CEE7A9312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01" y="188640"/>
            <a:ext cx="10515600" cy="1291851"/>
          </a:xfrm>
        </p:spPr>
        <p:txBody>
          <a:bodyPr>
            <a:normAutofit/>
          </a:bodyPr>
          <a:lstStyle/>
          <a:p>
            <a:r>
              <a:rPr lang="de-DE" sz="2800" dirty="0"/>
              <a:t>10.2 FAQs: </a:t>
            </a:r>
            <a:r>
              <a:rPr lang="de-DE" sz="2800" dirty="0" err="1"/>
              <a:t>How</a:t>
            </a:r>
            <a:r>
              <a:rPr lang="de-DE" sz="2800" dirty="0"/>
              <a:t> do I </a:t>
            </a:r>
            <a:r>
              <a:rPr lang="de-DE" sz="2800" dirty="0" err="1"/>
              <a:t>get</a:t>
            </a:r>
            <a:r>
              <a:rPr lang="de-DE" sz="2800" dirty="0"/>
              <a:t> maximum </a:t>
            </a:r>
            <a:r>
              <a:rPr lang="de-DE" sz="2800" dirty="0" err="1"/>
              <a:t>performance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br>
              <a:rPr lang="de-DE" sz="2800" dirty="0"/>
            </a:br>
            <a:r>
              <a:rPr lang="de-DE" sz="2800" dirty="0"/>
              <a:t>                    TEK-Vario-</a:t>
            </a:r>
            <a:r>
              <a:rPr lang="de-DE" sz="2800" dirty="0" err="1"/>
              <a:t>equipped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 (</a:t>
            </a:r>
            <a:r>
              <a:rPr lang="de-DE" sz="2800" dirty="0" err="1"/>
              <a:t>Cont´d</a:t>
            </a:r>
            <a:r>
              <a:rPr lang="de-DE" sz="2800" dirty="0"/>
              <a:t>)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43328678-5A9B-4931-8140-62D41977E1E2}"/>
              </a:ext>
            </a:extLst>
          </p:cNvPr>
          <p:cNvSpPr txBox="1"/>
          <p:nvPr/>
        </p:nvSpPr>
        <p:spPr>
          <a:xfrm>
            <a:off x="550171" y="1919153"/>
            <a:ext cx="110184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Measure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1(root) </a:t>
            </a:r>
            <a:r>
              <a:rPr lang="de-DE" sz="2800" dirty="0" err="1"/>
              <a:t>to</a:t>
            </a:r>
            <a:r>
              <a:rPr lang="de-DE" sz="2800" dirty="0"/>
              <a:t> 2 (</a:t>
            </a:r>
            <a:r>
              <a:rPr lang="de-DE" sz="2800" dirty="0" err="1"/>
              <a:t>flap</a:t>
            </a:r>
            <a:r>
              <a:rPr lang="de-DE" sz="2800" dirty="0"/>
              <a:t> </a:t>
            </a:r>
            <a:r>
              <a:rPr lang="de-DE" sz="2800" dirty="0" err="1"/>
              <a:t>middle</a:t>
            </a:r>
            <a:r>
              <a:rPr lang="de-DE" sz="2800" dirty="0"/>
              <a:t>) and 1 </a:t>
            </a:r>
            <a:r>
              <a:rPr lang="de-DE" sz="2800" dirty="0" err="1"/>
              <a:t>to</a:t>
            </a:r>
            <a:r>
              <a:rPr lang="de-DE" sz="2800" dirty="0"/>
              <a:t> 3 (</a:t>
            </a:r>
            <a:r>
              <a:rPr lang="de-DE" sz="2800" dirty="0" err="1"/>
              <a:t>aileron</a:t>
            </a:r>
            <a:r>
              <a:rPr lang="de-DE" sz="2800" dirty="0"/>
              <a:t> </a:t>
            </a:r>
            <a:r>
              <a:rPr lang="de-DE" sz="2800" dirty="0" err="1"/>
              <a:t>middle</a:t>
            </a:r>
            <a:r>
              <a:rPr lang="de-DE" sz="2800" dirty="0"/>
              <a:t>): 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76E87FD2-D749-4D0B-A3D9-79AAC49CD26E}"/>
              </a:ext>
            </a:extLst>
          </p:cNvPr>
          <p:cNvSpPr txBox="1"/>
          <p:nvPr/>
        </p:nvSpPr>
        <p:spPr>
          <a:xfrm>
            <a:off x="550171" y="2401724"/>
            <a:ext cx="110904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root                                                                                                                    </a:t>
            </a:r>
            <a:r>
              <a:rPr lang="de-DE" sz="2800" dirty="0" err="1"/>
              <a:t>tip</a:t>
            </a:r>
            <a:endParaRPr lang="de-DE" sz="2800" dirty="0"/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4C3B395C-B453-422E-AB66-219A6D7169BB}"/>
              </a:ext>
            </a:extLst>
          </p:cNvPr>
          <p:cNvCxnSpPr>
            <a:cxnSpLocks/>
          </p:cNvCxnSpPr>
          <p:nvPr/>
        </p:nvCxnSpPr>
        <p:spPr>
          <a:xfrm>
            <a:off x="1586481" y="2461537"/>
            <a:ext cx="8613975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hteck 25">
            <a:extLst>
              <a:ext uri="{FF2B5EF4-FFF2-40B4-BE49-F238E27FC236}">
                <a16:creationId xmlns:a16="http://schemas.microsoft.com/office/drawing/2014/main" id="{0A25D003-364D-4BB6-929B-ACE323E8B31C}"/>
              </a:ext>
            </a:extLst>
          </p:cNvPr>
          <p:cNvSpPr/>
          <p:nvPr/>
        </p:nvSpPr>
        <p:spPr>
          <a:xfrm>
            <a:off x="1847528" y="2461537"/>
            <a:ext cx="360040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*</a:t>
            </a:r>
          </a:p>
        </p:txBody>
      </p:sp>
      <p:sp>
        <p:nvSpPr>
          <p:cNvPr id="27" name="Rechteck 26">
            <a:extLst>
              <a:ext uri="{FF2B5EF4-FFF2-40B4-BE49-F238E27FC236}">
                <a16:creationId xmlns:a16="http://schemas.microsoft.com/office/drawing/2014/main" id="{B6113E61-385E-42D6-9CFE-5248CA8F1EB3}"/>
              </a:ext>
            </a:extLst>
          </p:cNvPr>
          <p:cNvSpPr/>
          <p:nvPr/>
        </p:nvSpPr>
        <p:spPr>
          <a:xfrm>
            <a:off x="5519936" y="2461537"/>
            <a:ext cx="4536504" cy="3651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/>
              <a:t>*</a:t>
            </a: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5F345F53-661F-4357-8B3F-12EC1D034B30}"/>
              </a:ext>
            </a:extLst>
          </p:cNvPr>
          <p:cNvCxnSpPr/>
          <p:nvPr/>
        </p:nvCxnSpPr>
        <p:spPr>
          <a:xfrm>
            <a:off x="1586481" y="2461537"/>
            <a:ext cx="0" cy="57606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id="{C76AF573-BB62-401C-9D4F-4C95F5997AE3}"/>
              </a:ext>
            </a:extLst>
          </p:cNvPr>
          <p:cNvSpPr txBox="1"/>
          <p:nvPr/>
        </p:nvSpPr>
        <p:spPr>
          <a:xfrm>
            <a:off x="1430161" y="2999273"/>
            <a:ext cx="87129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>
                <a:solidFill>
                  <a:srgbClr val="4472C4"/>
                </a:solidFill>
              </a:rPr>
              <a:t>1</a:t>
            </a:r>
            <a:r>
              <a:rPr lang="de-DE" sz="2800" dirty="0"/>
              <a:t>      60 cm      </a:t>
            </a:r>
            <a:r>
              <a:rPr lang="de-DE" sz="2800" dirty="0">
                <a:solidFill>
                  <a:srgbClr val="4472C4"/>
                </a:solidFill>
              </a:rPr>
              <a:t>2</a:t>
            </a:r>
            <a:r>
              <a:rPr lang="de-DE" sz="2800" dirty="0"/>
              <a:t>                              180 cm       </a:t>
            </a:r>
            <a:r>
              <a:rPr lang="de-DE" sz="2800" dirty="0">
                <a:solidFill>
                  <a:srgbClr val="4472C4"/>
                </a:solidFill>
              </a:rPr>
              <a:t>3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9293A8FC-53D7-42CF-A990-35A61D85F81F}"/>
              </a:ext>
            </a:extLst>
          </p:cNvPr>
          <p:cNvSpPr txBox="1"/>
          <p:nvPr/>
        </p:nvSpPr>
        <p:spPr>
          <a:xfrm>
            <a:off x="550171" y="3652851"/>
            <a:ext cx="1101843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The </a:t>
            </a:r>
            <a:r>
              <a:rPr lang="de-DE" sz="2800" dirty="0" err="1"/>
              <a:t>ratio</a:t>
            </a:r>
            <a:r>
              <a:rPr lang="de-DE" sz="2800" dirty="0"/>
              <a:t> </a:t>
            </a:r>
            <a:r>
              <a:rPr lang="de-DE" sz="2800" dirty="0" err="1"/>
              <a:t>between</a:t>
            </a:r>
            <a:r>
              <a:rPr lang="de-DE" sz="2800" dirty="0"/>
              <a:t> </a:t>
            </a:r>
            <a:r>
              <a:rPr lang="de-DE" sz="2800" dirty="0" err="1"/>
              <a:t>these</a:t>
            </a:r>
            <a:r>
              <a:rPr lang="de-DE" sz="2800" dirty="0"/>
              <a:t> </a:t>
            </a:r>
            <a:r>
              <a:rPr lang="de-DE" sz="2800" dirty="0" err="1"/>
              <a:t>values</a:t>
            </a:r>
            <a:r>
              <a:rPr lang="de-DE" sz="2800" dirty="0"/>
              <a:t> </a:t>
            </a:r>
            <a:r>
              <a:rPr lang="de-DE" sz="2800" dirty="0" err="1"/>
              <a:t>equals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ideal </a:t>
            </a:r>
            <a:r>
              <a:rPr lang="de-DE" sz="2800" dirty="0" err="1"/>
              <a:t>travel</a:t>
            </a:r>
            <a:r>
              <a:rPr lang="de-DE" sz="2800" dirty="0"/>
              <a:t> </a:t>
            </a:r>
            <a:r>
              <a:rPr lang="de-DE" sz="2800" dirty="0" err="1"/>
              <a:t>ratio</a:t>
            </a:r>
            <a:r>
              <a:rPr lang="de-DE" sz="2800" dirty="0"/>
              <a:t> </a:t>
            </a:r>
            <a:r>
              <a:rPr lang="de-DE" sz="2800" dirty="0" err="1"/>
              <a:t>between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maximum </a:t>
            </a:r>
            <a:r>
              <a:rPr lang="de-DE" sz="2800" dirty="0" err="1"/>
              <a:t>travels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aileron</a:t>
            </a:r>
            <a:r>
              <a:rPr lang="de-DE" sz="2800" dirty="0"/>
              <a:t> and </a:t>
            </a:r>
            <a:r>
              <a:rPr lang="de-DE" sz="2800" dirty="0" err="1"/>
              <a:t>flap</a:t>
            </a:r>
            <a:r>
              <a:rPr lang="de-DE" sz="2800" dirty="0"/>
              <a:t>:  60 : 180 = 1 : 3 -&gt; ~ 33 %</a:t>
            </a:r>
          </a:p>
          <a:p>
            <a:r>
              <a:rPr lang="de-DE" sz="2800" dirty="0"/>
              <a:t>The max. </a:t>
            </a:r>
            <a:r>
              <a:rPr lang="de-DE" sz="2800" dirty="0" err="1"/>
              <a:t>travel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flap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33%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max. </a:t>
            </a:r>
            <a:r>
              <a:rPr lang="de-DE" sz="2800" dirty="0" err="1"/>
              <a:t>travel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aileron</a:t>
            </a:r>
            <a:r>
              <a:rPr lang="de-DE" sz="2800" dirty="0"/>
              <a:t>.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1F3689BC-4772-4DAB-A491-FF90AD637A47}"/>
              </a:ext>
            </a:extLst>
          </p:cNvPr>
          <p:cNvSpPr txBox="1"/>
          <p:nvPr/>
        </p:nvSpPr>
        <p:spPr>
          <a:xfrm>
            <a:off x="550171" y="5041893"/>
            <a:ext cx="101543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/>
              <a:t>This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only</a:t>
            </a:r>
            <a:r>
              <a:rPr lang="de-DE" sz="2800" dirty="0"/>
              <a:t> a </a:t>
            </a:r>
            <a:r>
              <a:rPr lang="de-DE" sz="2800" dirty="0" err="1"/>
              <a:t>point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start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. Test </a:t>
            </a:r>
            <a:r>
              <a:rPr lang="de-DE" sz="2800" dirty="0" err="1"/>
              <a:t>flights</a:t>
            </a:r>
            <a:r>
              <a:rPr lang="de-DE" sz="2800" dirty="0"/>
              <a:t> will </a:t>
            </a:r>
            <a:r>
              <a:rPr lang="de-DE" sz="2800" dirty="0" err="1"/>
              <a:t>show</a:t>
            </a:r>
            <a:r>
              <a:rPr lang="de-DE" sz="2800" dirty="0"/>
              <a:t> </a:t>
            </a:r>
            <a:r>
              <a:rPr lang="de-DE" sz="2800" dirty="0" err="1"/>
              <a:t>how</a:t>
            </a:r>
            <a:r>
              <a:rPr lang="de-DE" sz="2800" dirty="0"/>
              <a:t> </a:t>
            </a:r>
            <a:r>
              <a:rPr lang="de-DE" sz="2800" dirty="0" err="1"/>
              <a:t>well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works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. </a:t>
            </a:r>
            <a:r>
              <a:rPr lang="de-DE" sz="2800" dirty="0" err="1"/>
              <a:t>Adjust</a:t>
            </a:r>
            <a:r>
              <a:rPr lang="de-DE" sz="2800" dirty="0"/>
              <a:t>,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doesn´t</a:t>
            </a:r>
            <a:r>
              <a:rPr lang="de-DE" sz="2800" dirty="0"/>
              <a:t> </a:t>
            </a:r>
            <a:r>
              <a:rPr lang="de-DE" sz="2800" dirty="0" err="1"/>
              <a:t>suit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.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8AC670B4-13A3-4BA6-A49C-262603361D3E}"/>
              </a:ext>
            </a:extLst>
          </p:cNvPr>
          <p:cNvSpPr txBox="1"/>
          <p:nvPr/>
        </p:nvSpPr>
        <p:spPr>
          <a:xfrm>
            <a:off x="550171" y="1340768"/>
            <a:ext cx="89302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/>
              <a:t>Step</a:t>
            </a:r>
            <a:r>
              <a:rPr lang="de-DE" sz="2800" dirty="0"/>
              <a:t> 4 Mixing </a:t>
            </a:r>
            <a:r>
              <a:rPr lang="de-DE" sz="2800" dirty="0" err="1"/>
              <a:t>Aileron</a:t>
            </a:r>
            <a:r>
              <a:rPr lang="de-DE" sz="2800" dirty="0"/>
              <a:t> Over </a:t>
            </a:r>
            <a:r>
              <a:rPr lang="de-DE" sz="2800" dirty="0" err="1"/>
              <a:t>Flap</a:t>
            </a:r>
            <a:r>
              <a:rPr lang="de-DE" sz="2800" dirty="0"/>
              <a:t> (</a:t>
            </a:r>
            <a:r>
              <a:rPr lang="de-DE" sz="2800" dirty="0" err="1"/>
              <a:t>Cont´d</a:t>
            </a:r>
            <a:r>
              <a:rPr lang="de-DE" sz="2800" dirty="0"/>
              <a:t>)</a:t>
            </a:r>
            <a:endParaRPr lang="de-DE" sz="2800" i="1" dirty="0"/>
          </a:p>
        </p:txBody>
      </p:sp>
    </p:spTree>
    <p:extLst>
      <p:ext uri="{BB962C8B-B14F-4D97-AF65-F5344CB8AC3E}">
        <p14:creationId xmlns:p14="http://schemas.microsoft.com/office/powerpoint/2010/main" val="2401917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4" grpId="0"/>
      <p:bldP spid="26" grpId="0" animBg="1"/>
      <p:bldP spid="27" grpId="0" animBg="1"/>
      <p:bldP spid="30" grpId="0"/>
      <p:bldP spid="29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19B919D8-E590-468A-B5C1-07AC01C458BD}"/>
              </a:ext>
            </a:extLst>
          </p:cNvPr>
          <p:cNvCxnSpPr>
            <a:cxnSpLocks/>
          </p:cNvCxnSpPr>
          <p:nvPr/>
        </p:nvCxnSpPr>
        <p:spPr>
          <a:xfrm rot="900000" flipV="1">
            <a:off x="3442981" y="3880549"/>
            <a:ext cx="432048" cy="1440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fik 8">
            <a:extLst>
              <a:ext uri="{FF2B5EF4-FFF2-40B4-BE49-F238E27FC236}">
                <a16:creationId xmlns:a16="http://schemas.microsoft.com/office/drawing/2014/main" id="{1F516CC8-7756-4259-970C-0E957A2B2BB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18015">
            <a:off x="2574178" y="1872789"/>
            <a:ext cx="4303982" cy="6085597"/>
          </a:xfrm>
          <a:prstGeom prst="rect">
            <a:avLst/>
          </a:prstGeom>
        </p:spPr>
      </p:pic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170407E7-636C-4659-B803-E4AFCA978061}"/>
              </a:ext>
            </a:extLst>
          </p:cNvPr>
          <p:cNvCxnSpPr>
            <a:cxnSpLocks/>
          </p:cNvCxnSpPr>
          <p:nvPr/>
        </p:nvCxnSpPr>
        <p:spPr>
          <a:xfrm>
            <a:off x="5375920" y="2852936"/>
            <a:ext cx="0" cy="8640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31DC969-5635-4823-95BD-07E0C0931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4F38B97-BA6E-42F5-AEEA-5A0523999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7</a:t>
            </a:fld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A1B28CEB-A5E8-41CB-913F-CEE7A9312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6401" y="188640"/>
            <a:ext cx="10515600" cy="1291851"/>
          </a:xfrm>
        </p:spPr>
        <p:txBody>
          <a:bodyPr>
            <a:normAutofit/>
          </a:bodyPr>
          <a:lstStyle/>
          <a:p>
            <a:r>
              <a:rPr lang="de-DE" sz="2800" dirty="0"/>
              <a:t>10.2 FAQs: </a:t>
            </a:r>
            <a:r>
              <a:rPr lang="de-DE" sz="2800" dirty="0" err="1"/>
              <a:t>How</a:t>
            </a:r>
            <a:r>
              <a:rPr lang="de-DE" sz="2800" dirty="0"/>
              <a:t> do I </a:t>
            </a:r>
            <a:r>
              <a:rPr lang="de-DE" sz="2800" dirty="0" err="1"/>
              <a:t>get</a:t>
            </a:r>
            <a:r>
              <a:rPr lang="de-DE" sz="2800" dirty="0"/>
              <a:t> maximum </a:t>
            </a:r>
            <a:r>
              <a:rPr lang="de-DE" sz="2800" dirty="0" err="1"/>
              <a:t>performance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br>
              <a:rPr lang="de-DE" sz="2800" dirty="0"/>
            </a:br>
            <a:r>
              <a:rPr lang="de-DE" sz="2800" dirty="0"/>
              <a:t>                    TEK-Vario-</a:t>
            </a:r>
            <a:r>
              <a:rPr lang="de-DE" sz="2800" dirty="0" err="1"/>
              <a:t>equipped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 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85F73C6-1EA1-4801-B5E4-8752FD108794}"/>
              </a:ext>
            </a:extLst>
          </p:cNvPr>
          <p:cNvSpPr txBox="1"/>
          <p:nvPr/>
        </p:nvSpPr>
        <p:spPr>
          <a:xfrm>
            <a:off x="911424" y="1628800"/>
            <a:ext cx="99371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 err="1"/>
              <a:t>Step</a:t>
            </a:r>
            <a:r>
              <a:rPr lang="de-DE" sz="2800" dirty="0"/>
              <a:t> 5 Adverse Yaw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4ABDEC74-6329-49BC-B685-E08976B34AF5}"/>
              </a:ext>
            </a:extLst>
          </p:cNvPr>
          <p:cNvSpPr txBox="1"/>
          <p:nvPr/>
        </p:nvSpPr>
        <p:spPr>
          <a:xfrm>
            <a:off x="866401" y="4864005"/>
            <a:ext cx="993710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/>
              <a:t>By </a:t>
            </a:r>
            <a:r>
              <a:rPr lang="de-DE" sz="2800" dirty="0" err="1"/>
              <a:t>tradition</a:t>
            </a:r>
            <a:r>
              <a:rPr lang="de-DE" sz="2800" dirty="0"/>
              <a:t>, </a:t>
            </a:r>
            <a:r>
              <a:rPr lang="de-DE" sz="2800" dirty="0" err="1"/>
              <a:t>most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pilots</a:t>
            </a:r>
            <a:r>
              <a:rPr lang="de-DE" sz="2800" dirty="0"/>
              <a:t> </a:t>
            </a:r>
            <a:r>
              <a:rPr lang="de-DE" sz="2800" dirty="0" err="1"/>
              <a:t>simply</a:t>
            </a:r>
            <a:r>
              <a:rPr lang="de-DE" sz="2800" dirty="0"/>
              <a:t> </a:t>
            </a:r>
            <a:r>
              <a:rPr lang="de-DE" sz="2800" dirty="0" err="1"/>
              <a:t>reduce</a:t>
            </a:r>
            <a:r>
              <a:rPr lang="de-DE" sz="2800" dirty="0"/>
              <a:t> </a:t>
            </a:r>
            <a:r>
              <a:rPr lang="de-DE" sz="2800" dirty="0" err="1"/>
              <a:t>downward</a:t>
            </a:r>
            <a:r>
              <a:rPr lang="de-DE" sz="2800" dirty="0"/>
              <a:t> </a:t>
            </a:r>
            <a:r>
              <a:rPr lang="de-DE" sz="2800" dirty="0" err="1"/>
              <a:t>travel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ailerons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overcome</a:t>
            </a:r>
            <a:r>
              <a:rPr lang="de-DE" sz="2800" dirty="0"/>
              <a:t> adverse </a:t>
            </a:r>
            <a:r>
              <a:rPr lang="de-DE" sz="2800" dirty="0" err="1"/>
              <a:t>yaw</a:t>
            </a:r>
            <a:r>
              <a:rPr lang="de-DE" sz="2800" dirty="0"/>
              <a:t>. Physics </a:t>
            </a:r>
            <a:r>
              <a:rPr lang="de-DE" sz="2800" dirty="0" err="1"/>
              <a:t>tells</a:t>
            </a:r>
            <a:r>
              <a:rPr lang="de-DE" sz="2800" dirty="0"/>
              <a:t> </a:t>
            </a:r>
            <a:r>
              <a:rPr lang="de-DE" sz="2800" dirty="0" err="1"/>
              <a:t>us</a:t>
            </a:r>
            <a:r>
              <a:rPr lang="de-DE" sz="2800" dirty="0"/>
              <a:t> </a:t>
            </a:r>
            <a:r>
              <a:rPr lang="de-DE" sz="2800" dirty="0" err="1"/>
              <a:t>that</a:t>
            </a:r>
            <a:r>
              <a:rPr lang="de-DE" sz="2800" dirty="0"/>
              <a:t> </a:t>
            </a:r>
            <a:r>
              <a:rPr lang="de-DE" sz="2800" dirty="0" err="1"/>
              <a:t>there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a </a:t>
            </a:r>
            <a:r>
              <a:rPr lang="de-DE" sz="2800" dirty="0" err="1"/>
              <a:t>better</a:t>
            </a:r>
            <a:r>
              <a:rPr lang="de-DE" sz="2800" dirty="0"/>
              <a:t> </a:t>
            </a:r>
            <a:r>
              <a:rPr lang="de-DE" sz="2800" dirty="0" err="1"/>
              <a:t>way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dealing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adverse </a:t>
            </a:r>
            <a:r>
              <a:rPr lang="de-DE" sz="2800" dirty="0" err="1"/>
              <a:t>yaw</a:t>
            </a:r>
            <a:r>
              <a:rPr lang="de-DE" sz="2800" dirty="0"/>
              <a:t>:</a:t>
            </a:r>
          </a:p>
        </p:txBody>
      </p:sp>
      <p:sp>
        <p:nvSpPr>
          <p:cNvPr id="2" name="Pfeil: nach rechts gekrümmt 1">
            <a:extLst>
              <a:ext uri="{FF2B5EF4-FFF2-40B4-BE49-F238E27FC236}">
                <a16:creationId xmlns:a16="http://schemas.microsoft.com/office/drawing/2014/main" id="{02330217-A8CA-4350-8A9B-53495BF4E9C9}"/>
              </a:ext>
            </a:extLst>
          </p:cNvPr>
          <p:cNvSpPr/>
          <p:nvPr/>
        </p:nvSpPr>
        <p:spPr>
          <a:xfrm>
            <a:off x="4583832" y="3356992"/>
            <a:ext cx="576064" cy="4320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sp>
        <p:nvSpPr>
          <p:cNvPr id="3" name="Pfeil: nach links gekrümmt 2">
            <a:extLst>
              <a:ext uri="{FF2B5EF4-FFF2-40B4-BE49-F238E27FC236}">
                <a16:creationId xmlns:a16="http://schemas.microsoft.com/office/drawing/2014/main" id="{B440FC07-509F-425B-AB49-F9303F2A82A8}"/>
              </a:ext>
            </a:extLst>
          </p:cNvPr>
          <p:cNvSpPr/>
          <p:nvPr/>
        </p:nvSpPr>
        <p:spPr>
          <a:xfrm>
            <a:off x="5591944" y="3356992"/>
            <a:ext cx="576064" cy="43204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chemeClr val="tx1"/>
              </a:solidFill>
            </a:endParaRPr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03761582-1D2C-4D15-BFBE-1A93637E8B68}"/>
              </a:ext>
            </a:extLst>
          </p:cNvPr>
          <p:cNvCxnSpPr>
            <a:cxnSpLocks/>
          </p:cNvCxnSpPr>
          <p:nvPr/>
        </p:nvCxnSpPr>
        <p:spPr>
          <a:xfrm>
            <a:off x="5375920" y="4077072"/>
            <a:ext cx="0" cy="8640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feld 14">
            <a:extLst>
              <a:ext uri="{FF2B5EF4-FFF2-40B4-BE49-F238E27FC236}">
                <a16:creationId xmlns:a16="http://schemas.microsoft.com/office/drawing/2014/main" id="{11265F51-95B9-4451-9811-FAEDB5724FCE}"/>
              </a:ext>
            </a:extLst>
          </p:cNvPr>
          <p:cNvSpPr txBox="1"/>
          <p:nvPr/>
        </p:nvSpPr>
        <p:spPr>
          <a:xfrm>
            <a:off x="911424" y="2083947"/>
            <a:ext cx="993710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must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familiar</a:t>
            </a:r>
            <a:r>
              <a:rPr lang="de-DE" sz="2800" dirty="0"/>
              <a:t> </a:t>
            </a:r>
            <a:r>
              <a:rPr lang="de-DE" sz="2800" dirty="0" err="1"/>
              <a:t>with</a:t>
            </a:r>
            <a:r>
              <a:rPr lang="de-DE" sz="2800" dirty="0"/>
              <a:t> adverse </a:t>
            </a:r>
            <a:r>
              <a:rPr lang="de-DE" sz="2800" dirty="0" err="1"/>
              <a:t>yaw</a:t>
            </a:r>
            <a:r>
              <a:rPr lang="de-DE" sz="2800" dirty="0"/>
              <a:t> and </a:t>
            </a:r>
            <a:r>
              <a:rPr lang="de-DE" sz="2800" dirty="0" err="1"/>
              <a:t>know</a:t>
            </a:r>
            <a:r>
              <a:rPr lang="de-DE" sz="2800" dirty="0"/>
              <a:t> </a:t>
            </a:r>
            <a:r>
              <a:rPr lang="de-DE" sz="2800" dirty="0" err="1"/>
              <a:t>what</a:t>
            </a:r>
            <a:r>
              <a:rPr lang="de-DE" sz="2800" dirty="0"/>
              <a:t> </a:t>
            </a:r>
            <a:r>
              <a:rPr lang="de-DE" sz="2800" dirty="0" err="1"/>
              <a:t>causes</a:t>
            </a:r>
            <a:r>
              <a:rPr lang="de-DE" sz="2800" dirty="0"/>
              <a:t> it. </a:t>
            </a:r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D69C232E-D232-4171-A93C-7C7452262247}"/>
              </a:ext>
            </a:extLst>
          </p:cNvPr>
          <p:cNvCxnSpPr>
            <a:cxnSpLocks/>
          </p:cNvCxnSpPr>
          <p:nvPr/>
        </p:nvCxnSpPr>
        <p:spPr>
          <a:xfrm rot="120000" flipV="1">
            <a:off x="6670385" y="3284014"/>
            <a:ext cx="432048" cy="14401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>
            <a:extLst>
              <a:ext uri="{FF2B5EF4-FFF2-40B4-BE49-F238E27FC236}">
                <a16:creationId xmlns:a16="http://schemas.microsoft.com/office/drawing/2014/main" id="{B76B583F-FC10-4B19-8677-6E6FC73CD127}"/>
              </a:ext>
            </a:extLst>
          </p:cNvPr>
          <p:cNvCxnSpPr>
            <a:cxnSpLocks/>
          </p:cNvCxnSpPr>
          <p:nvPr/>
        </p:nvCxnSpPr>
        <p:spPr>
          <a:xfrm rot="900000" flipV="1">
            <a:off x="3455400" y="3863339"/>
            <a:ext cx="432048" cy="14401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518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A45E18D-6E05-467F-B559-63423BE3F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560155A-7365-4D4B-AFDA-A21DC9D31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8</a:t>
            </a:fld>
            <a:endParaRPr lang="de-DE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3C5ADD57-1E5C-4841-8E9F-12DBB36C4FD5}"/>
              </a:ext>
            </a:extLst>
          </p:cNvPr>
          <p:cNvSpPr txBox="1"/>
          <p:nvPr/>
        </p:nvSpPr>
        <p:spPr>
          <a:xfrm>
            <a:off x="911424" y="1052736"/>
            <a:ext cx="9577064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800" dirty="0"/>
          </a:p>
          <a:p>
            <a:r>
              <a:rPr lang="de-DE" sz="2800" dirty="0" err="1"/>
              <a:t>Step</a:t>
            </a:r>
            <a:r>
              <a:rPr lang="de-DE" sz="2800" dirty="0"/>
              <a:t> 5 Adverse Yaw (</a:t>
            </a:r>
            <a:r>
              <a:rPr lang="de-DE" sz="2800" dirty="0" err="1"/>
              <a:t>Cont´d</a:t>
            </a:r>
            <a:r>
              <a:rPr lang="de-DE" sz="2800" dirty="0"/>
              <a:t>)</a:t>
            </a:r>
            <a:endParaRPr lang="de-DE" sz="2800" i="1" dirty="0"/>
          </a:p>
          <a:p>
            <a:r>
              <a:rPr lang="de-DE" sz="2800" dirty="0"/>
              <a:t>Mix </a:t>
            </a:r>
            <a:r>
              <a:rPr lang="de-DE" sz="2800" dirty="0" err="1"/>
              <a:t>aileron</a:t>
            </a:r>
            <a:r>
              <a:rPr lang="de-DE" sz="2800" dirty="0"/>
              <a:t> </a:t>
            </a:r>
            <a:r>
              <a:rPr lang="de-DE" sz="2800" dirty="0" err="1"/>
              <a:t>over</a:t>
            </a:r>
            <a:r>
              <a:rPr lang="de-DE" sz="2800" dirty="0"/>
              <a:t> </a:t>
            </a:r>
            <a:r>
              <a:rPr lang="de-DE" sz="2800" dirty="0" err="1"/>
              <a:t>rudder</a:t>
            </a:r>
            <a:r>
              <a:rPr lang="de-DE" sz="2800" dirty="0"/>
              <a:t>. </a:t>
            </a:r>
            <a:r>
              <a:rPr lang="de-DE" sz="2800" dirty="0" err="1"/>
              <a:t>When</a:t>
            </a:r>
            <a:r>
              <a:rPr lang="de-DE" sz="2800" dirty="0"/>
              <a:t> </a:t>
            </a:r>
            <a:r>
              <a:rPr lang="de-DE" sz="2800" dirty="0" err="1"/>
              <a:t>banking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right</a:t>
            </a:r>
            <a:r>
              <a:rPr lang="de-DE" sz="2800" dirty="0"/>
              <a:t>,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rudder</a:t>
            </a:r>
            <a:r>
              <a:rPr lang="de-DE" sz="2800" dirty="0"/>
              <a:t> </a:t>
            </a:r>
            <a:r>
              <a:rPr lang="de-DE" sz="2800" dirty="0" err="1"/>
              <a:t>must</a:t>
            </a:r>
            <a:r>
              <a:rPr lang="de-DE" sz="2800" dirty="0"/>
              <a:t> </a:t>
            </a:r>
            <a:r>
              <a:rPr lang="de-DE" sz="2800" dirty="0" err="1"/>
              <a:t>travel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right</a:t>
            </a:r>
            <a:r>
              <a:rPr lang="de-DE" sz="2800" dirty="0"/>
              <a:t> </a:t>
            </a:r>
            <a:r>
              <a:rPr lang="de-DE" sz="2800" dirty="0" err="1"/>
              <a:t>as</a:t>
            </a:r>
            <a:r>
              <a:rPr lang="de-DE" sz="2800" dirty="0"/>
              <a:t> </a:t>
            </a:r>
            <a:r>
              <a:rPr lang="de-DE" sz="2800" dirty="0" err="1"/>
              <a:t>well</a:t>
            </a:r>
            <a:r>
              <a:rPr lang="de-DE" sz="2800" dirty="0"/>
              <a:t>,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course</a:t>
            </a:r>
            <a:r>
              <a:rPr lang="de-DE" sz="2800" dirty="0"/>
              <a:t>. </a:t>
            </a:r>
            <a:r>
              <a:rPr lang="de-DE" sz="2800" dirty="0" err="1"/>
              <a:t>It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okay </a:t>
            </a:r>
            <a:r>
              <a:rPr lang="de-DE" sz="2800" dirty="0" err="1"/>
              <a:t>to</a:t>
            </a:r>
            <a:r>
              <a:rPr lang="de-DE" sz="2800" dirty="0"/>
              <a:t> mix </a:t>
            </a:r>
            <a:r>
              <a:rPr lang="de-DE" sz="2800" dirty="0" err="1"/>
              <a:t>up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(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even</a:t>
            </a:r>
            <a:r>
              <a:rPr lang="de-DE" sz="2800" dirty="0"/>
              <a:t> </a:t>
            </a:r>
            <a:r>
              <a:rPr lang="de-DE" sz="2800" dirty="0" err="1"/>
              <a:t>beyond</a:t>
            </a:r>
            <a:r>
              <a:rPr lang="de-DE" sz="2800" dirty="0"/>
              <a:t>) 80 %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rudder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ailerons</a:t>
            </a:r>
            <a:r>
              <a:rPr lang="de-DE" sz="2800" dirty="0"/>
              <a:t>. </a:t>
            </a:r>
          </a:p>
          <a:p>
            <a:r>
              <a:rPr lang="de-DE" sz="2800" u="sng" dirty="0" err="1"/>
              <a:t>Please</a:t>
            </a:r>
            <a:r>
              <a:rPr lang="de-DE" sz="2800" u="sng" dirty="0"/>
              <a:t> </a:t>
            </a:r>
            <a:r>
              <a:rPr lang="de-DE" sz="2800" u="sng" dirty="0" err="1"/>
              <a:t>be</a:t>
            </a:r>
            <a:r>
              <a:rPr lang="de-DE" sz="2800" u="sng" dirty="0"/>
              <a:t> </a:t>
            </a:r>
            <a:r>
              <a:rPr lang="de-DE" sz="2800" u="sng" dirty="0" err="1"/>
              <a:t>aware</a:t>
            </a:r>
            <a:r>
              <a:rPr lang="de-DE" sz="2800" u="sng" dirty="0"/>
              <a:t>, </a:t>
            </a:r>
            <a:r>
              <a:rPr lang="de-DE" sz="2800" u="sng" dirty="0" err="1"/>
              <a:t>that</a:t>
            </a:r>
            <a:r>
              <a:rPr lang="de-DE" sz="2800" u="sng" dirty="0"/>
              <a:t> adverse </a:t>
            </a:r>
            <a:r>
              <a:rPr lang="de-DE" sz="2800" u="sng" dirty="0" err="1"/>
              <a:t>yaw</a:t>
            </a:r>
            <a:r>
              <a:rPr lang="de-DE" sz="2800" u="sng" dirty="0"/>
              <a:t> </a:t>
            </a:r>
            <a:r>
              <a:rPr lang="de-DE" sz="2800" u="sng" dirty="0" err="1"/>
              <a:t>increases</a:t>
            </a:r>
            <a:r>
              <a:rPr lang="de-DE" sz="2800" u="sng" dirty="0"/>
              <a:t> </a:t>
            </a:r>
            <a:r>
              <a:rPr lang="de-DE" sz="2800" u="sng" dirty="0" err="1"/>
              <a:t>when</a:t>
            </a:r>
            <a:r>
              <a:rPr lang="de-DE" sz="2800" u="sng" dirty="0"/>
              <a:t> </a:t>
            </a:r>
            <a:r>
              <a:rPr lang="de-DE" sz="2800" u="sng" dirty="0" err="1"/>
              <a:t>speed</a:t>
            </a:r>
            <a:r>
              <a:rPr lang="de-DE" sz="2800" u="sng" dirty="0"/>
              <a:t> </a:t>
            </a:r>
            <a:r>
              <a:rPr lang="de-DE" sz="2800" u="sng" dirty="0" err="1"/>
              <a:t>decreases</a:t>
            </a:r>
            <a:r>
              <a:rPr lang="de-DE" sz="2800" u="sng" dirty="0"/>
              <a:t>. </a:t>
            </a:r>
            <a:r>
              <a:rPr lang="de-DE" sz="2800" u="sng" dirty="0" err="1"/>
              <a:t>Therefore</a:t>
            </a:r>
            <a:r>
              <a:rPr lang="de-DE" sz="2800" u="sng" dirty="0"/>
              <a:t>, </a:t>
            </a:r>
            <a:r>
              <a:rPr lang="de-DE" sz="2800" u="sng" dirty="0" err="1"/>
              <a:t>you</a:t>
            </a:r>
            <a:r>
              <a:rPr lang="de-DE" sz="2800" u="sng" dirty="0"/>
              <a:t> </a:t>
            </a:r>
            <a:r>
              <a:rPr lang="de-DE" sz="2800" u="sng" dirty="0" err="1"/>
              <a:t>have</a:t>
            </a:r>
            <a:r>
              <a:rPr lang="de-DE" sz="2800" u="sng" dirty="0"/>
              <a:t> </a:t>
            </a:r>
            <a:r>
              <a:rPr lang="de-DE" sz="2800" u="sng" dirty="0" err="1"/>
              <a:t>to</a:t>
            </a:r>
            <a:r>
              <a:rPr lang="de-DE" sz="2800" u="sng" dirty="0"/>
              <a:t> </a:t>
            </a:r>
            <a:r>
              <a:rPr lang="de-DE" sz="2800" u="sng" dirty="0" err="1"/>
              <a:t>adjust</a:t>
            </a:r>
            <a:r>
              <a:rPr lang="de-DE" sz="2800" u="sng" dirty="0"/>
              <a:t> </a:t>
            </a:r>
            <a:r>
              <a:rPr lang="de-DE" sz="2800" u="sng" dirty="0" err="1"/>
              <a:t>your</a:t>
            </a:r>
            <a:r>
              <a:rPr lang="de-DE" sz="2800" u="sng" dirty="0"/>
              <a:t> </a:t>
            </a:r>
            <a:r>
              <a:rPr lang="de-DE" sz="2800" u="sng" dirty="0" err="1"/>
              <a:t>mixer</a:t>
            </a:r>
            <a:r>
              <a:rPr lang="de-DE" sz="2800" u="sng" dirty="0"/>
              <a:t> </a:t>
            </a:r>
            <a:r>
              <a:rPr lang="de-DE" sz="2800" u="sng" dirty="0" err="1"/>
              <a:t>percentage</a:t>
            </a:r>
            <a:endParaRPr lang="de-DE" sz="2800" u="sng" dirty="0"/>
          </a:p>
          <a:p>
            <a:r>
              <a:rPr lang="de-DE" sz="2800" u="sng" dirty="0" err="1"/>
              <a:t>according</a:t>
            </a:r>
            <a:r>
              <a:rPr lang="de-DE" sz="2800" u="sng" dirty="0"/>
              <a:t> </a:t>
            </a:r>
            <a:r>
              <a:rPr lang="de-DE" sz="2800" u="sng" dirty="0" err="1"/>
              <a:t>to</a:t>
            </a:r>
            <a:r>
              <a:rPr lang="de-DE" sz="2800" u="sng" dirty="0"/>
              <a:t> </a:t>
            </a:r>
            <a:r>
              <a:rPr lang="de-DE" sz="2800" u="sng" dirty="0" err="1"/>
              <a:t>the</a:t>
            </a:r>
            <a:r>
              <a:rPr lang="de-DE" sz="2800" u="sng" dirty="0"/>
              <a:t> </a:t>
            </a:r>
            <a:r>
              <a:rPr lang="de-DE" sz="2800" u="sng" dirty="0" err="1"/>
              <a:t>standard</a:t>
            </a:r>
            <a:r>
              <a:rPr lang="de-DE" sz="2800" u="sng" dirty="0"/>
              <a:t> </a:t>
            </a:r>
            <a:r>
              <a:rPr lang="de-DE" sz="2800" u="sng" dirty="0" err="1"/>
              <a:t>speed</a:t>
            </a:r>
            <a:r>
              <a:rPr lang="de-DE" sz="2800" u="sng" dirty="0"/>
              <a:t> </a:t>
            </a:r>
            <a:r>
              <a:rPr lang="de-DE" sz="2800" u="sng" dirty="0" err="1"/>
              <a:t>of</a:t>
            </a:r>
            <a:r>
              <a:rPr lang="de-DE" sz="2800" u="sng" dirty="0"/>
              <a:t> </a:t>
            </a:r>
            <a:r>
              <a:rPr lang="de-DE" sz="2800" u="sng" dirty="0" err="1"/>
              <a:t>each</a:t>
            </a:r>
            <a:r>
              <a:rPr lang="de-DE" sz="2800" u="sng" dirty="0"/>
              <a:t> </a:t>
            </a:r>
            <a:r>
              <a:rPr lang="de-DE" sz="2800" u="sng" dirty="0" err="1"/>
              <a:t>flight</a:t>
            </a:r>
            <a:r>
              <a:rPr lang="de-DE" sz="2800" u="sng" dirty="0"/>
              <a:t> </a:t>
            </a:r>
            <a:r>
              <a:rPr lang="de-DE" sz="2800" u="sng" dirty="0" err="1"/>
              <a:t>mode</a:t>
            </a:r>
            <a:r>
              <a:rPr lang="de-DE" sz="2800" u="sng" dirty="0"/>
              <a:t>.</a:t>
            </a:r>
          </a:p>
          <a:p>
            <a:r>
              <a:rPr lang="de-DE" sz="2800" dirty="0" err="1"/>
              <a:t>During</a:t>
            </a:r>
            <a:r>
              <a:rPr lang="de-DE" sz="2800" dirty="0"/>
              <a:t> </a:t>
            </a:r>
            <a:r>
              <a:rPr lang="de-DE" sz="2800" dirty="0" err="1"/>
              <a:t>test</a:t>
            </a:r>
            <a:r>
              <a:rPr lang="de-DE" sz="2800" dirty="0"/>
              <a:t> </a:t>
            </a:r>
            <a:r>
              <a:rPr lang="de-DE" sz="2800" dirty="0" err="1"/>
              <a:t>flights</a:t>
            </a:r>
            <a:r>
              <a:rPr lang="de-DE" sz="2800" dirty="0"/>
              <a:t>, </a:t>
            </a:r>
            <a:r>
              <a:rPr lang="de-DE" sz="2800" dirty="0" err="1"/>
              <a:t>let</a:t>
            </a:r>
            <a:r>
              <a:rPr lang="de-DE" sz="2800" dirty="0"/>
              <a:t> a </a:t>
            </a:r>
            <a:r>
              <a:rPr lang="de-DE" sz="2800" dirty="0" err="1"/>
              <a:t>helper</a:t>
            </a:r>
            <a:r>
              <a:rPr lang="de-DE" sz="2800" dirty="0"/>
              <a:t> </a:t>
            </a:r>
            <a:r>
              <a:rPr lang="de-DE" sz="2800" dirty="0" err="1"/>
              <a:t>keep</a:t>
            </a:r>
            <a:r>
              <a:rPr lang="de-DE" sz="2800" dirty="0"/>
              <a:t> an </a:t>
            </a:r>
            <a:r>
              <a:rPr lang="de-DE" sz="2800" dirty="0" err="1"/>
              <a:t>eye</a:t>
            </a:r>
            <a:r>
              <a:rPr lang="de-DE" sz="2800" dirty="0"/>
              <a:t> on </a:t>
            </a:r>
            <a:r>
              <a:rPr lang="de-DE" sz="2800" dirty="0" err="1"/>
              <a:t>speed</a:t>
            </a:r>
            <a:r>
              <a:rPr lang="de-DE" sz="2800" dirty="0"/>
              <a:t> and </a:t>
            </a:r>
            <a:r>
              <a:rPr lang="de-DE" sz="2800" dirty="0" err="1"/>
              <a:t>ask</a:t>
            </a:r>
            <a:r>
              <a:rPr lang="de-DE" sz="2800" dirty="0"/>
              <a:t> </a:t>
            </a:r>
            <a:r>
              <a:rPr lang="de-DE" sz="2800" dirty="0" err="1"/>
              <a:t>him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read</a:t>
            </a:r>
            <a:r>
              <a:rPr lang="de-DE" sz="2800" dirty="0"/>
              <a:t> </a:t>
            </a:r>
            <a:r>
              <a:rPr lang="de-DE" sz="2800" dirty="0" err="1"/>
              <a:t>it</a:t>
            </a:r>
            <a:r>
              <a:rPr lang="de-DE" sz="2800" dirty="0"/>
              <a:t> out </a:t>
            </a:r>
            <a:r>
              <a:rPr lang="de-DE" sz="2800" dirty="0" err="1"/>
              <a:t>while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are</a:t>
            </a:r>
            <a:r>
              <a:rPr lang="de-DE" sz="2800" dirty="0"/>
              <a:t> </a:t>
            </a:r>
            <a:r>
              <a:rPr lang="de-DE" sz="2800" dirty="0" err="1"/>
              <a:t>flying</a:t>
            </a:r>
            <a:r>
              <a:rPr lang="de-DE" sz="2800" dirty="0"/>
              <a:t> and </a:t>
            </a:r>
            <a:r>
              <a:rPr lang="de-DE" sz="2800" dirty="0" err="1"/>
              <a:t>watching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glider</a:t>
            </a:r>
            <a:r>
              <a:rPr lang="de-DE" sz="2800" dirty="0"/>
              <a:t>.</a:t>
            </a:r>
          </a:p>
          <a:p>
            <a:r>
              <a:rPr lang="de-DE" sz="2800" dirty="0"/>
              <a:t>Try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maintain</a:t>
            </a:r>
            <a:r>
              <a:rPr lang="de-DE" sz="2800" dirty="0"/>
              <a:t> </a:t>
            </a:r>
            <a:r>
              <a:rPr lang="de-DE" sz="2800" dirty="0" err="1"/>
              <a:t>standard</a:t>
            </a:r>
            <a:r>
              <a:rPr lang="de-DE" sz="2800" dirty="0"/>
              <a:t> </a:t>
            </a:r>
            <a:r>
              <a:rPr lang="de-DE" sz="2800" dirty="0" err="1"/>
              <a:t>speed</a:t>
            </a:r>
            <a:r>
              <a:rPr lang="de-DE" sz="2800" dirty="0"/>
              <a:t> </a:t>
            </a:r>
            <a:r>
              <a:rPr lang="de-DE" sz="2800" dirty="0" err="1"/>
              <a:t>throughout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test</a:t>
            </a:r>
            <a:r>
              <a:rPr lang="de-DE" sz="2800" dirty="0"/>
              <a:t>.</a:t>
            </a:r>
          </a:p>
          <a:p>
            <a:endParaRPr lang="de-DE" sz="2800" dirty="0"/>
          </a:p>
        </p:txBody>
      </p:sp>
      <p:sp>
        <p:nvSpPr>
          <p:cNvPr id="11" name="Titel 1">
            <a:extLst>
              <a:ext uri="{FF2B5EF4-FFF2-40B4-BE49-F238E27FC236}">
                <a16:creationId xmlns:a16="http://schemas.microsoft.com/office/drawing/2014/main" id="{E312A5E1-F8BA-4383-9A25-1D27C754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3168" y="188640"/>
            <a:ext cx="10515600" cy="1291851"/>
          </a:xfrm>
        </p:spPr>
        <p:txBody>
          <a:bodyPr>
            <a:normAutofit/>
          </a:bodyPr>
          <a:lstStyle/>
          <a:p>
            <a:r>
              <a:rPr lang="de-DE" sz="2800" dirty="0"/>
              <a:t>10.2 FAQs: </a:t>
            </a:r>
            <a:r>
              <a:rPr lang="de-DE" sz="2800" dirty="0" err="1"/>
              <a:t>How</a:t>
            </a:r>
            <a:r>
              <a:rPr lang="de-DE" sz="2800" dirty="0"/>
              <a:t> do I </a:t>
            </a:r>
            <a:r>
              <a:rPr lang="de-DE" sz="2800" dirty="0" err="1"/>
              <a:t>get</a:t>
            </a:r>
            <a:r>
              <a:rPr lang="de-DE" sz="2800" dirty="0"/>
              <a:t> maximum </a:t>
            </a:r>
            <a:r>
              <a:rPr lang="de-DE" sz="2800" dirty="0" err="1"/>
              <a:t>performance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br>
              <a:rPr lang="de-DE" sz="2800" dirty="0"/>
            </a:br>
            <a:r>
              <a:rPr lang="de-DE" sz="2800" dirty="0"/>
              <a:t>                    TEK-Vario-</a:t>
            </a:r>
            <a:r>
              <a:rPr lang="de-DE" sz="2800" dirty="0" err="1"/>
              <a:t>equipped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62338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rafik 16">
            <a:extLst>
              <a:ext uri="{FF2B5EF4-FFF2-40B4-BE49-F238E27FC236}">
                <a16:creationId xmlns:a16="http://schemas.microsoft.com/office/drawing/2014/main" id="{0CC39795-1FAB-4310-90A4-51C7C4454C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1784" y="1412776"/>
            <a:ext cx="4850256" cy="6858000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839E1DCB-4F94-49B7-A545-6834DBC8D3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424" y="1124744"/>
            <a:ext cx="5600431" cy="7918707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A3CBCD68-E63F-45D4-99B9-833A589E96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394" y="3759943"/>
            <a:ext cx="4850256" cy="6858000"/>
          </a:xfrm>
          <a:prstGeom prst="rect">
            <a:avLst/>
          </a:prstGeom>
        </p:spPr>
      </p:pic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8B02F8E-BE39-4B8F-B94F-352C8A9EC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2A205B-6CCB-4B93-AC82-D18991CFA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4E9EF7-D31C-4365-9088-79B42878EAD7}" type="slidenum">
              <a:rPr lang="de-DE" smtClean="0"/>
              <a:t>9</a:t>
            </a:fld>
            <a:endParaRPr lang="de-DE"/>
          </a:p>
        </p:txBody>
      </p:sp>
      <p:sp>
        <p:nvSpPr>
          <p:cNvPr id="6" name="Titel 1">
            <a:extLst>
              <a:ext uri="{FF2B5EF4-FFF2-40B4-BE49-F238E27FC236}">
                <a16:creationId xmlns:a16="http://schemas.microsoft.com/office/drawing/2014/main" id="{7DD3E000-7EDC-4C1E-AE11-E976E19E0773}"/>
              </a:ext>
            </a:extLst>
          </p:cNvPr>
          <p:cNvSpPr txBox="1">
            <a:spLocks/>
          </p:cNvSpPr>
          <p:nvPr/>
        </p:nvSpPr>
        <p:spPr>
          <a:xfrm>
            <a:off x="866401" y="188640"/>
            <a:ext cx="10515600" cy="12918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2800" dirty="0"/>
              <a:t>10.2 FAQs: </a:t>
            </a:r>
            <a:r>
              <a:rPr lang="de-DE" sz="2800" dirty="0" err="1"/>
              <a:t>How</a:t>
            </a:r>
            <a:r>
              <a:rPr lang="de-DE" sz="2800" dirty="0"/>
              <a:t> do I </a:t>
            </a:r>
            <a:r>
              <a:rPr lang="de-DE" sz="2800" dirty="0" err="1"/>
              <a:t>get</a:t>
            </a:r>
            <a:r>
              <a:rPr lang="de-DE" sz="2800" dirty="0"/>
              <a:t> maximum </a:t>
            </a:r>
            <a:r>
              <a:rPr lang="de-DE" sz="2800" dirty="0" err="1"/>
              <a:t>performance</a:t>
            </a:r>
            <a:r>
              <a:rPr lang="de-DE" sz="2800" dirty="0"/>
              <a:t> out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my</a:t>
            </a:r>
            <a:br>
              <a:rPr lang="de-DE" sz="2800" dirty="0"/>
            </a:br>
            <a:r>
              <a:rPr lang="de-DE" sz="2800" dirty="0"/>
              <a:t>                    TEK-Vario-</a:t>
            </a:r>
            <a:r>
              <a:rPr lang="de-DE" sz="2800" dirty="0" err="1"/>
              <a:t>equipped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?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29BB3463-8156-4FA4-8A2B-77B6B6B1FA48}"/>
              </a:ext>
            </a:extLst>
          </p:cNvPr>
          <p:cNvSpPr txBox="1"/>
          <p:nvPr/>
        </p:nvSpPr>
        <p:spPr>
          <a:xfrm>
            <a:off x="911424" y="1052736"/>
            <a:ext cx="9577064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800" dirty="0"/>
          </a:p>
          <a:p>
            <a:r>
              <a:rPr lang="de-DE" sz="2800" dirty="0" err="1"/>
              <a:t>Step</a:t>
            </a:r>
            <a:r>
              <a:rPr lang="de-DE" sz="2800" dirty="0"/>
              <a:t> 5 Adverse Yaw (</a:t>
            </a:r>
            <a:r>
              <a:rPr lang="de-DE" sz="2800" dirty="0" err="1"/>
              <a:t>Cont´d</a:t>
            </a:r>
            <a:r>
              <a:rPr lang="de-DE" sz="2800" dirty="0"/>
              <a:t>) </a:t>
            </a:r>
            <a:endParaRPr lang="de-DE" sz="2800" i="1" dirty="0"/>
          </a:p>
          <a:p>
            <a:r>
              <a:rPr lang="de-DE" sz="2800" dirty="0"/>
              <a:t>Fly </a:t>
            </a:r>
            <a:r>
              <a:rPr lang="de-DE" sz="2800" dirty="0" err="1"/>
              <a:t>straight</a:t>
            </a:r>
            <a:r>
              <a:rPr lang="de-DE" sz="2800" dirty="0"/>
              <a:t> </a:t>
            </a:r>
            <a:r>
              <a:rPr lang="de-DE" sz="2800" dirty="0" err="1"/>
              <a:t>away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err="1"/>
              <a:t>you</a:t>
            </a:r>
            <a:r>
              <a:rPr lang="de-DE" sz="2800" dirty="0"/>
              <a:t>. 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E04D0A7-4AC8-43C9-8926-C99A3C147196}"/>
              </a:ext>
            </a:extLst>
          </p:cNvPr>
          <p:cNvSpPr txBox="1"/>
          <p:nvPr/>
        </p:nvSpPr>
        <p:spPr>
          <a:xfrm>
            <a:off x="911424" y="3232557"/>
            <a:ext cx="957706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2800" dirty="0" err="1"/>
              <a:t>Repeatedly</a:t>
            </a:r>
            <a:r>
              <a:rPr lang="de-DE" sz="2800" dirty="0"/>
              <a:t> and </a:t>
            </a:r>
            <a:r>
              <a:rPr lang="de-DE" sz="2800" dirty="0" err="1"/>
              <a:t>fluently</a:t>
            </a:r>
            <a:r>
              <a:rPr lang="de-DE" sz="2800" dirty="0"/>
              <a:t> </a:t>
            </a:r>
            <a:r>
              <a:rPr lang="de-DE" sz="2800" dirty="0" err="1"/>
              <a:t>put</a:t>
            </a:r>
            <a:r>
              <a:rPr lang="de-DE" sz="2800" dirty="0"/>
              <a:t> in </a:t>
            </a:r>
            <a:r>
              <a:rPr lang="de-DE" sz="2800" dirty="0" err="1"/>
              <a:t>quite</a:t>
            </a:r>
            <a:r>
              <a:rPr lang="de-DE" sz="2800" dirty="0"/>
              <a:t> </a:t>
            </a:r>
            <a:r>
              <a:rPr lang="de-DE" sz="2800" dirty="0" err="1"/>
              <a:t>some</a:t>
            </a:r>
            <a:r>
              <a:rPr lang="de-DE" sz="2800" dirty="0"/>
              <a:t> </a:t>
            </a:r>
            <a:r>
              <a:rPr lang="de-DE" sz="2800" dirty="0" err="1"/>
              <a:t>aileron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u="sng" dirty="0" err="1"/>
              <a:t>initiate</a:t>
            </a:r>
            <a:r>
              <a:rPr lang="de-DE" sz="2800" dirty="0"/>
              <a:t> </a:t>
            </a:r>
            <a:r>
              <a:rPr lang="de-DE" sz="2800" dirty="0" err="1"/>
              <a:t>fairly</a:t>
            </a:r>
            <a:r>
              <a:rPr lang="de-DE" sz="2800" dirty="0"/>
              <a:t> fast </a:t>
            </a:r>
            <a:r>
              <a:rPr lang="de-DE" sz="2800" dirty="0" err="1"/>
              <a:t>banks</a:t>
            </a:r>
            <a:r>
              <a:rPr lang="de-DE" sz="2800" dirty="0"/>
              <a:t> (</a:t>
            </a:r>
            <a:r>
              <a:rPr lang="de-DE" sz="2800" dirty="0" err="1"/>
              <a:t>up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30°)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either</a:t>
            </a:r>
            <a:r>
              <a:rPr lang="de-DE" sz="2800" dirty="0"/>
              <a:t> </a:t>
            </a:r>
            <a:r>
              <a:rPr lang="de-DE" sz="2800" dirty="0" err="1"/>
              <a:t>side</a:t>
            </a:r>
            <a:r>
              <a:rPr lang="de-DE" sz="2800" dirty="0"/>
              <a:t> in </a:t>
            </a:r>
            <a:r>
              <a:rPr lang="de-DE" sz="2800" dirty="0" err="1"/>
              <a:t>turns</a:t>
            </a:r>
            <a:r>
              <a:rPr lang="de-DE" sz="2800" dirty="0"/>
              <a:t>. 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B58F92B-8CBB-468C-9BB7-C60C69683071}"/>
              </a:ext>
            </a:extLst>
          </p:cNvPr>
          <p:cNvSpPr txBox="1"/>
          <p:nvPr/>
        </p:nvSpPr>
        <p:spPr>
          <a:xfrm>
            <a:off x="873969" y="9845268"/>
            <a:ext cx="957706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de-DE" sz="2800" dirty="0"/>
          </a:p>
          <a:p>
            <a:r>
              <a:rPr lang="de-DE" sz="2800" dirty="0" err="1"/>
              <a:t>Repeatedly</a:t>
            </a:r>
            <a:r>
              <a:rPr lang="de-DE" sz="2800" dirty="0"/>
              <a:t> and </a:t>
            </a:r>
            <a:r>
              <a:rPr lang="de-DE" sz="2800" dirty="0" err="1"/>
              <a:t>fluently</a:t>
            </a:r>
            <a:r>
              <a:rPr lang="de-DE" sz="2800" dirty="0"/>
              <a:t> </a:t>
            </a:r>
            <a:r>
              <a:rPr lang="de-DE" sz="2800" dirty="0" err="1"/>
              <a:t>put</a:t>
            </a:r>
            <a:r>
              <a:rPr lang="de-DE" sz="2800" dirty="0"/>
              <a:t> in </a:t>
            </a:r>
            <a:r>
              <a:rPr lang="de-DE" sz="2800" dirty="0" err="1"/>
              <a:t>quite</a:t>
            </a:r>
            <a:r>
              <a:rPr lang="de-DE" sz="2800" dirty="0"/>
              <a:t> </a:t>
            </a:r>
            <a:r>
              <a:rPr lang="de-DE" sz="2800" dirty="0" err="1"/>
              <a:t>some</a:t>
            </a:r>
            <a:r>
              <a:rPr lang="de-DE" sz="2800" dirty="0"/>
              <a:t> </a:t>
            </a:r>
            <a:r>
              <a:rPr lang="de-DE" sz="2800" dirty="0" err="1"/>
              <a:t>aileron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u="sng" dirty="0" err="1"/>
              <a:t>initiate</a:t>
            </a:r>
            <a:r>
              <a:rPr lang="de-DE" sz="2800" dirty="0"/>
              <a:t> </a:t>
            </a:r>
            <a:r>
              <a:rPr lang="de-DE" sz="2800" dirty="0" err="1"/>
              <a:t>fairly</a:t>
            </a:r>
            <a:r>
              <a:rPr lang="de-DE" sz="2800" dirty="0"/>
              <a:t> fast </a:t>
            </a:r>
            <a:r>
              <a:rPr lang="de-DE" sz="2800" dirty="0" err="1"/>
              <a:t>banks</a:t>
            </a:r>
            <a:r>
              <a:rPr lang="de-DE" sz="2800" dirty="0"/>
              <a:t> (</a:t>
            </a:r>
            <a:r>
              <a:rPr lang="de-DE" sz="2800" dirty="0" err="1"/>
              <a:t>up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30°)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either</a:t>
            </a:r>
            <a:r>
              <a:rPr lang="de-DE" sz="2800" dirty="0"/>
              <a:t> </a:t>
            </a:r>
            <a:r>
              <a:rPr lang="de-DE" sz="2800" dirty="0" err="1"/>
              <a:t>side</a:t>
            </a:r>
            <a:r>
              <a:rPr lang="de-DE" sz="2800" dirty="0"/>
              <a:t> in </a:t>
            </a:r>
            <a:r>
              <a:rPr lang="de-DE" sz="2800" dirty="0" err="1"/>
              <a:t>turns</a:t>
            </a:r>
            <a:r>
              <a:rPr lang="de-DE" sz="2800" dirty="0"/>
              <a:t>.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tail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keeps</a:t>
            </a:r>
            <a:r>
              <a:rPr lang="de-DE" sz="2800" dirty="0"/>
              <a:t> </a:t>
            </a:r>
            <a:r>
              <a:rPr lang="de-DE" sz="2800" dirty="0" err="1"/>
              <a:t>swinging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either</a:t>
            </a:r>
            <a:r>
              <a:rPr lang="de-DE" sz="2800" dirty="0"/>
              <a:t> </a:t>
            </a:r>
            <a:r>
              <a:rPr lang="de-DE" sz="2800" dirty="0" err="1"/>
              <a:t>side</a:t>
            </a:r>
            <a:r>
              <a:rPr lang="de-DE" sz="2800" dirty="0"/>
              <a:t>, </a:t>
            </a:r>
            <a:r>
              <a:rPr lang="de-DE" sz="2800" dirty="0" err="1"/>
              <a:t>you</a:t>
            </a:r>
            <a:r>
              <a:rPr lang="de-DE" sz="2800" dirty="0"/>
              <a:t> </a:t>
            </a:r>
            <a:r>
              <a:rPr lang="de-DE" sz="2800" dirty="0" err="1"/>
              <a:t>have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put</a:t>
            </a:r>
            <a:r>
              <a:rPr lang="de-DE" sz="2800" dirty="0"/>
              <a:t> in </a:t>
            </a:r>
            <a:r>
              <a:rPr lang="de-DE" sz="2800" dirty="0" err="1"/>
              <a:t>more</a:t>
            </a:r>
            <a:r>
              <a:rPr lang="de-DE" sz="2800" dirty="0"/>
              <a:t> </a:t>
            </a:r>
            <a:r>
              <a:rPr lang="de-DE" sz="2800" dirty="0" err="1"/>
              <a:t>rudder</a:t>
            </a:r>
            <a:r>
              <a:rPr lang="de-DE" sz="2800" dirty="0"/>
              <a:t>. </a:t>
            </a:r>
            <a:r>
              <a:rPr lang="de-DE" sz="2800" dirty="0" err="1"/>
              <a:t>Finally</a:t>
            </a:r>
            <a:r>
              <a:rPr lang="de-DE" sz="2800" dirty="0"/>
              <a:t>,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should</a:t>
            </a:r>
            <a:r>
              <a:rPr lang="de-DE" sz="2800" dirty="0"/>
              <a:t> </a:t>
            </a:r>
            <a:r>
              <a:rPr lang="de-DE" sz="2800" dirty="0" err="1"/>
              <a:t>bank</a:t>
            </a:r>
            <a:r>
              <a:rPr lang="de-DE" sz="2800" dirty="0"/>
              <a:t> </a:t>
            </a:r>
            <a:r>
              <a:rPr lang="de-DE" sz="2800" dirty="0" err="1"/>
              <a:t>without</a:t>
            </a:r>
            <a:r>
              <a:rPr lang="de-DE" sz="2800" dirty="0"/>
              <a:t> </a:t>
            </a:r>
            <a:r>
              <a:rPr lang="de-DE" sz="2800" dirty="0" err="1"/>
              <a:t>rotating</a:t>
            </a:r>
            <a:r>
              <a:rPr lang="de-DE" sz="2800" dirty="0"/>
              <a:t> </a:t>
            </a:r>
            <a:r>
              <a:rPr lang="de-DE" sz="2800" dirty="0" err="1"/>
              <a:t>around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vertical</a:t>
            </a:r>
            <a:r>
              <a:rPr lang="de-DE" sz="2800" dirty="0"/>
              <a:t> </a:t>
            </a:r>
            <a:r>
              <a:rPr lang="de-DE" sz="2800" dirty="0" err="1"/>
              <a:t>axis</a:t>
            </a:r>
            <a:r>
              <a:rPr lang="de-DE" sz="2800" dirty="0"/>
              <a:t>.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about</a:t>
            </a:r>
            <a:r>
              <a:rPr lang="de-DE" sz="2800" dirty="0"/>
              <a:t> 80% </a:t>
            </a:r>
            <a:r>
              <a:rPr lang="de-DE" sz="2800" dirty="0" err="1"/>
              <a:t>rudder</a:t>
            </a:r>
            <a:r>
              <a:rPr lang="de-DE" sz="2800" dirty="0"/>
              <a:t> </a:t>
            </a:r>
            <a:r>
              <a:rPr lang="de-DE" sz="2800" dirty="0" err="1"/>
              <a:t>doesn´t</a:t>
            </a:r>
            <a:r>
              <a:rPr lang="de-DE" sz="2800" dirty="0"/>
              <a:t> </a:t>
            </a:r>
            <a:r>
              <a:rPr lang="de-DE" sz="2800" dirty="0" err="1"/>
              <a:t>prevent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model</a:t>
            </a:r>
            <a:r>
              <a:rPr lang="de-DE" sz="2800" dirty="0"/>
              <a:t> </a:t>
            </a:r>
            <a:r>
              <a:rPr lang="de-DE" sz="2800" dirty="0" err="1"/>
              <a:t>from</a:t>
            </a:r>
            <a:r>
              <a:rPr lang="de-DE" sz="2800" dirty="0"/>
              <a:t> </a:t>
            </a:r>
            <a:r>
              <a:rPr lang="de-DE" sz="2800" dirty="0" err="1"/>
              <a:t>swiveling</a:t>
            </a:r>
            <a:r>
              <a:rPr lang="de-DE" sz="2800" dirty="0"/>
              <a:t> </a:t>
            </a:r>
            <a:r>
              <a:rPr lang="de-DE" sz="2800" dirty="0" err="1"/>
              <a:t>around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vertical</a:t>
            </a:r>
            <a:r>
              <a:rPr lang="de-DE" sz="2800" dirty="0"/>
              <a:t> </a:t>
            </a:r>
            <a:r>
              <a:rPr lang="de-DE" sz="2800" dirty="0" err="1"/>
              <a:t>axis</a:t>
            </a:r>
            <a:r>
              <a:rPr lang="de-DE" sz="2800" dirty="0"/>
              <a:t>, time </a:t>
            </a:r>
            <a:r>
              <a:rPr lang="de-DE" sz="2800" dirty="0" err="1"/>
              <a:t>has</a:t>
            </a:r>
            <a:r>
              <a:rPr lang="de-DE" sz="2800" dirty="0"/>
              <a:t> </a:t>
            </a:r>
            <a:r>
              <a:rPr lang="de-DE" sz="2800" dirty="0" err="1"/>
              <a:t>come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reduce</a:t>
            </a:r>
            <a:r>
              <a:rPr lang="de-DE" sz="2800" dirty="0"/>
              <a:t> </a:t>
            </a:r>
            <a:r>
              <a:rPr lang="de-DE" sz="2800" dirty="0" err="1"/>
              <a:t>downward</a:t>
            </a:r>
            <a:r>
              <a:rPr lang="de-DE" sz="2800" dirty="0"/>
              <a:t> </a:t>
            </a:r>
            <a:r>
              <a:rPr lang="de-DE" sz="2800" dirty="0" err="1"/>
              <a:t>travel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ailerons</a:t>
            </a:r>
            <a:r>
              <a:rPr lang="de-DE" sz="2800" dirty="0"/>
              <a:t> (and </a:t>
            </a:r>
            <a:r>
              <a:rPr lang="de-DE" sz="2800" dirty="0" err="1"/>
              <a:t>maybe</a:t>
            </a:r>
            <a:r>
              <a:rPr lang="de-DE" sz="2800" dirty="0"/>
              <a:t> </a:t>
            </a:r>
            <a:r>
              <a:rPr lang="de-DE" sz="2800" dirty="0" err="1"/>
              <a:t>your</a:t>
            </a:r>
            <a:r>
              <a:rPr lang="de-DE" sz="2800" dirty="0"/>
              <a:t> </a:t>
            </a:r>
            <a:r>
              <a:rPr lang="de-DE" sz="2800" dirty="0" err="1"/>
              <a:t>flaps</a:t>
            </a:r>
            <a:r>
              <a:rPr lang="de-DE" sz="2800" dirty="0"/>
              <a:t>, </a:t>
            </a:r>
            <a:r>
              <a:rPr lang="de-DE" sz="2800" dirty="0" err="1"/>
              <a:t>too</a:t>
            </a:r>
            <a:r>
              <a:rPr lang="de-DE" sz="2800" dirty="0"/>
              <a:t>).</a:t>
            </a:r>
          </a:p>
        </p:txBody>
      </p:sp>
      <p:pic>
        <p:nvPicPr>
          <p:cNvPr id="26" name="Grafik 25" descr="Zurück mit einfarbiger Füllung">
            <a:extLst>
              <a:ext uri="{FF2B5EF4-FFF2-40B4-BE49-F238E27FC236}">
                <a16:creationId xmlns:a16="http://schemas.microsoft.com/office/drawing/2014/main" id="{7F2E4F8A-681D-45C0-A4FD-7CDC2B0845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-5400000">
            <a:off x="4968236" y="4893524"/>
            <a:ext cx="914400" cy="477032"/>
          </a:xfrm>
          <a:prstGeom prst="rect">
            <a:avLst/>
          </a:prstGeom>
        </p:spPr>
      </p:pic>
      <p:pic>
        <p:nvPicPr>
          <p:cNvPr id="31" name="Grafik 30" descr="Zurück mit einfarbiger Füllung">
            <a:extLst>
              <a:ext uri="{FF2B5EF4-FFF2-40B4-BE49-F238E27FC236}">
                <a16:creationId xmlns:a16="http://schemas.microsoft.com/office/drawing/2014/main" id="{4ADF9661-4403-4AA7-A801-BCB57E8CEE5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757107" flipH="1">
            <a:off x="4726648" y="4769683"/>
            <a:ext cx="914400" cy="481950"/>
          </a:xfrm>
          <a:prstGeom prst="rect">
            <a:avLst/>
          </a:prstGeom>
        </p:spPr>
      </p:pic>
      <p:pic>
        <p:nvPicPr>
          <p:cNvPr id="32" name="Grafik 31" descr="Zurück mit einfarbiger Füllung">
            <a:extLst>
              <a:ext uri="{FF2B5EF4-FFF2-40B4-BE49-F238E27FC236}">
                <a16:creationId xmlns:a16="http://schemas.microsoft.com/office/drawing/2014/main" id="{22F61379-34E8-477D-BDAE-2EEEF08525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5400000" flipH="1">
            <a:off x="8189483" y="4844662"/>
            <a:ext cx="9144" cy="9144"/>
          </a:xfrm>
          <a:prstGeom prst="rect">
            <a:avLst/>
          </a:prstGeom>
        </p:spPr>
      </p:pic>
      <p:sp>
        <p:nvSpPr>
          <p:cNvPr id="33" name="Textfeld 32">
            <a:extLst>
              <a:ext uri="{FF2B5EF4-FFF2-40B4-BE49-F238E27FC236}">
                <a16:creationId xmlns:a16="http://schemas.microsoft.com/office/drawing/2014/main" id="{3AE1C174-BE18-4B33-B63F-8BBF8DA54F64}"/>
              </a:ext>
            </a:extLst>
          </p:cNvPr>
          <p:cNvSpPr txBox="1"/>
          <p:nvPr/>
        </p:nvSpPr>
        <p:spPr>
          <a:xfrm>
            <a:off x="7536160" y="4560877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30°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C0B1722A-47AC-436D-8AAB-C3C3556F25F2}"/>
              </a:ext>
            </a:extLst>
          </p:cNvPr>
          <p:cNvSpPr txBox="1"/>
          <p:nvPr/>
        </p:nvSpPr>
        <p:spPr>
          <a:xfrm>
            <a:off x="7536160" y="5138028"/>
            <a:ext cx="67197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2800" dirty="0"/>
              <a:t>30°</a:t>
            </a:r>
          </a:p>
        </p:txBody>
      </p:sp>
    </p:spTree>
    <p:extLst>
      <p:ext uri="{BB962C8B-B14F-4D97-AF65-F5344CB8AC3E}">
        <p14:creationId xmlns:p14="http://schemas.microsoft.com/office/powerpoint/2010/main" val="184084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3" grpId="0"/>
      <p:bldP spid="34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1107</Words>
  <Application>Microsoft Office PowerPoint</Application>
  <PresentationFormat>Breitbild</PresentationFormat>
  <Paragraphs>101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</vt:lpstr>
      <vt:lpstr>Towards a Better Understanding Of the TEK-Vario Part III</vt:lpstr>
      <vt:lpstr>10.1 FAQs: Why are there so many different probes?</vt:lpstr>
      <vt:lpstr>10.2 FAQs: How do I get maximum performance out of my                     TEK-Vario-equipped model?</vt:lpstr>
      <vt:lpstr>10.2 FAQs: How do I get maximum performance out of my                     TEK-Vario-equipped model? (Cont´d) </vt:lpstr>
      <vt:lpstr>10.2 FAQs: How do I get maximum performance out of my                     TEK-Vario-equipped model? (Cont´d)</vt:lpstr>
      <vt:lpstr>10.2 FAQs: How do I get maximum performance out of my                     TEK-Vario-equipped model? (Cont´d)</vt:lpstr>
      <vt:lpstr>10.2 FAQs: How do I get maximum performance out of my                     TEK-Vario-equipped model? </vt:lpstr>
      <vt:lpstr>10.2 FAQs: How do I get maximum performance out of my                     TEK-Vario-equipped model?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Rogg</dc:creator>
  <cp:lastModifiedBy>Michael Rogg</cp:lastModifiedBy>
  <cp:revision>870</cp:revision>
  <dcterms:created xsi:type="dcterms:W3CDTF">2025-02-25T15:36:45Z</dcterms:created>
  <dcterms:modified xsi:type="dcterms:W3CDTF">2025-04-26T08:45:01Z</dcterms:modified>
</cp:coreProperties>
</file>