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319" r:id="rId3"/>
    <p:sldId id="397" r:id="rId4"/>
    <p:sldId id="398" r:id="rId5"/>
    <p:sldId id="396" r:id="rId6"/>
    <p:sldId id="320" r:id="rId7"/>
    <p:sldId id="400" r:id="rId8"/>
    <p:sldId id="321" r:id="rId9"/>
    <p:sldId id="402" r:id="rId10"/>
    <p:sldId id="403" r:id="rId11"/>
    <p:sldId id="404" r:id="rId12"/>
    <p:sldId id="411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9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EF8D4B"/>
    <a:srgbClr val="F6BB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>
      <p:cViewPr varScale="1">
        <p:scale>
          <a:sx n="105" d="100"/>
          <a:sy n="105" d="100"/>
        </p:scale>
        <p:origin x="92" y="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657670-E0FB-48C8-9244-3F9B63ECAB0C}" type="datetimeFigureOut">
              <a:rPr lang="de-DE" smtClean="0"/>
              <a:t>26.04.2025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FD2B79-B983-45B2-BB57-BA55B07AE7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1756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2156AF-5017-4605-9309-776F4BA726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D955683-D734-47A4-92BE-5167DA5D8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CEFF6B-FB0D-4969-AF33-65B6214F0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06EF7-33F1-4065-8501-92EF09AE5D4E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02B0C8-B6AE-46AE-8B44-5E1FD1D85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181F07-5136-470E-AFB5-22CEBAF2E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9473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52A8CB-DE8E-4101-86EC-09DEE1CB8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2FE8981-0131-4367-8A24-0A646A1971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ED59319-C895-4DB3-A636-91AF4E495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01A3-236D-45AB-8D18-3429C91A2A82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0F16C5A-B266-40B0-A422-C9FC6B39E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5E7784D-5D87-4039-AE55-CDBE4F27F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6657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86C9C1A-6C04-4597-AEE4-9ABB37F0D2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9B44240-5BC5-4124-9D5B-A5A0984C21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615C04-7F33-464A-B37E-46B66B8E6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FAF8-0CEE-4AB8-8E6D-2C755E338441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D8CB91-1CEF-409E-9EEE-8294233CC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E61E323-5E32-403C-88D1-70545E19F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5985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B467E6-6962-42D8-BF76-8B32EA7C1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415631-BB61-4277-AE36-DF2FCEE04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0CC13D-564F-410D-B15E-A90E2124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78F2-4538-4CE9-877D-6AC181A63976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E9A06D5-7F2C-44C1-A2D5-38AA0502D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5E12BA7-4CDB-4616-B98F-DC8F95510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9541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FD7FC2-4EFB-4423-9DE5-EAC89B6AC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D566DCD-C291-46B5-A75A-222DCDCB0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D4E21DE-A615-4F4D-A038-F53079EF8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5F735-F95E-4B3A-A031-F586BF0A3042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D0704B-6B61-4B99-AB7F-EE5F66326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B91C33-3192-43E4-A1EC-324799BE9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0274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698276-072E-44B1-A405-99ECCA0EA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D64419-190B-4D43-A803-00070C6BE2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A4C1ED0-F765-4AC0-BF56-73D6188A6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667A1F6-DC8E-40A2-BD90-7F1CE4BFD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80C7C-BA72-43D0-A018-49F09E84808D}" type="datetime1">
              <a:rPr lang="de-DE" smtClean="0"/>
              <a:t>26.04.2025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FA2DB96-A5A8-4AD3-ADFD-63CBD541C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F6D403D-E004-4F2F-B408-CDF4B56FF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8931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8E8649-F5DB-430C-AB02-F832D3807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AD6303-AB3F-4D55-BAED-35E76DAB8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4B40D23-F866-492A-91EC-E40AECE9FB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FC7A5CC-6653-4DED-A961-1B6659A7A5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8C3E0EE-BAA4-449B-9455-4D2D064562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AE72118-28A9-4A6C-B9BD-E177970DA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B043-0926-4500-A16A-EBD27641C5A6}" type="datetime1">
              <a:rPr lang="de-DE" smtClean="0"/>
              <a:t>26.04.2025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C122D90-D329-4A2A-A929-620C80E69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E41ED07-215B-4E26-8E87-7B94D95B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777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8D8FB9-6ABD-4AE0-9C62-09880CB5C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D9A8EA5-E168-449E-8D9E-0BFD5DF08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B1E1-4370-4558-AC33-5D9FB66CBF49}" type="datetime1">
              <a:rPr lang="de-DE" smtClean="0"/>
              <a:t>26.04.2025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67E76F-4D42-4106-BFCA-EAA3ABB91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04F11E-5E59-400F-A54D-D70D4D932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8875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427F56E-1A1C-4BAF-94F8-73EC94271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01EB-43F2-4ABA-A643-0D88B6A8A193}" type="datetime1">
              <a:rPr lang="de-DE" smtClean="0"/>
              <a:t>26.04.2025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BACB51F-C1CF-4051-9A5B-4C1FE4D89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3B5B459-E192-4CE9-BD73-F9E92C901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275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B8D0E5-CFD0-419F-96C6-8FC8033C9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57B9100-0DE5-4C8F-AC07-D60FF07CE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FB87B52-AB3B-4322-99A3-1FCB6B6BD1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0F1620-0D36-404F-82D9-991C99FA1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1B1EE-389F-4583-BD1E-FA4FB97FE6C7}" type="datetime1">
              <a:rPr lang="de-DE" smtClean="0"/>
              <a:t>26.04.2025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10F562D-CF4C-4B68-B185-EFC56911C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1BA331C-BD40-46A9-8828-56069FE0D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2631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69B95B-EDB9-4905-8946-77568B528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C1989BC-A69A-4AED-90C5-0B59FAB0BC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AAFA356-20E9-403F-A2FD-DAA685C8A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970894-6555-43E5-BD0C-4E92228D0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5F998-5283-4D4A-8C78-58DCD29AE47E}" type="datetime1">
              <a:rPr lang="de-DE" smtClean="0"/>
              <a:t>26.04.2025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00DD836-1E43-4EE0-8B24-8FBDAE079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324946F-0486-431A-88C5-96AD35DED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7739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3922AF7-E11E-4BAE-965C-BFD5F72EF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395CC74-9C8F-4E81-8E6D-E7A03F044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D83E8A-5A7F-4076-AAD6-15872496A1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B0807-1CE0-4D5C-99F6-79C3A2E27176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005B3CB-870B-4D91-80F2-0248CA991E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5C0DAB-5B8E-4A34-96D1-191F183A2B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749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D3A400-A8C7-400A-B160-2632B0295E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352" y="1122363"/>
            <a:ext cx="11377263" cy="2387600"/>
          </a:xfrm>
        </p:spPr>
        <p:txBody>
          <a:bodyPr>
            <a:normAutofit fontScale="90000"/>
          </a:bodyPr>
          <a:lstStyle/>
          <a:p>
            <a:r>
              <a:rPr lang="de-DE" sz="6600" b="1" dirty="0" err="1"/>
              <a:t>Towards</a:t>
            </a:r>
            <a:r>
              <a:rPr lang="de-DE" sz="6600" b="1" dirty="0"/>
              <a:t> a </a:t>
            </a:r>
            <a:r>
              <a:rPr lang="de-DE" sz="6600" b="1" dirty="0" err="1"/>
              <a:t>Better</a:t>
            </a:r>
            <a:r>
              <a:rPr lang="de-DE" sz="6600" b="1" dirty="0"/>
              <a:t> Understanding </a:t>
            </a:r>
            <a:r>
              <a:rPr lang="de-DE" sz="6600" b="1" dirty="0" err="1"/>
              <a:t>Of</a:t>
            </a:r>
            <a:r>
              <a:rPr lang="de-DE" sz="6600" b="1" dirty="0"/>
              <a:t> </a:t>
            </a:r>
            <a:r>
              <a:rPr lang="de-DE" sz="6600" b="1" dirty="0" err="1"/>
              <a:t>the</a:t>
            </a:r>
            <a:r>
              <a:rPr lang="de-DE" sz="6600" b="1" dirty="0"/>
              <a:t> TEK-Vario</a:t>
            </a:r>
            <a:br>
              <a:rPr lang="de-DE" sz="6600" b="1" dirty="0"/>
            </a:br>
            <a:r>
              <a:rPr lang="de-DE" sz="6600" b="1" dirty="0"/>
              <a:t>Part II</a:t>
            </a:r>
          </a:p>
        </p:txBody>
      </p:sp>
    </p:spTree>
    <p:extLst>
      <p:ext uri="{BB962C8B-B14F-4D97-AF65-F5344CB8AC3E}">
        <p14:creationId xmlns:p14="http://schemas.microsoft.com/office/powerpoint/2010/main" val="386655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afik 19">
            <a:extLst>
              <a:ext uri="{FF2B5EF4-FFF2-40B4-BE49-F238E27FC236}">
                <a16:creationId xmlns:a16="http://schemas.microsoft.com/office/drawing/2014/main" id="{CF4C456B-FDDA-488F-B342-35206FD1A8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5322" y="736600"/>
            <a:ext cx="6588028" cy="6234524"/>
          </a:xfrm>
          <a:prstGeom prst="rect">
            <a:avLst/>
          </a:prstGeom>
        </p:spPr>
      </p:pic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25FD34B-1831-4581-A8D1-65092B38A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24FE851-0112-4D7C-B78C-247DE8195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10</a:t>
            </a:fld>
            <a:endParaRPr lang="de-DE"/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042AF469-B9D6-49F8-A6C0-5EAB3B490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9 The Braunschweiger Düse (probe)</a:t>
            </a:r>
          </a:p>
        </p:txBody>
      </p:sp>
      <p:sp>
        <p:nvSpPr>
          <p:cNvPr id="21" name="Pfeil: gebogen 20">
            <a:extLst>
              <a:ext uri="{FF2B5EF4-FFF2-40B4-BE49-F238E27FC236}">
                <a16:creationId xmlns:a16="http://schemas.microsoft.com/office/drawing/2014/main" id="{0E952702-9336-44C0-B664-CB3EEE77A694}"/>
              </a:ext>
            </a:extLst>
          </p:cNvPr>
          <p:cNvSpPr/>
          <p:nvPr/>
        </p:nvSpPr>
        <p:spPr>
          <a:xfrm>
            <a:off x="4428728" y="3712448"/>
            <a:ext cx="813816" cy="868680"/>
          </a:xfrm>
          <a:prstGeom prst="bent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0B050"/>
              </a:solidFill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4AD16EDB-784C-490A-986A-E6B6A0D077A8}"/>
              </a:ext>
            </a:extLst>
          </p:cNvPr>
          <p:cNvSpPr txBox="1"/>
          <p:nvPr/>
        </p:nvSpPr>
        <p:spPr>
          <a:xfrm>
            <a:off x="9192344" y="2250379"/>
            <a:ext cx="242239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The </a:t>
            </a:r>
            <a:r>
              <a:rPr lang="de-DE" sz="2800" dirty="0" err="1"/>
              <a:t>rule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:</a:t>
            </a:r>
          </a:p>
          <a:p>
            <a:r>
              <a:rPr lang="de-DE" sz="2800" dirty="0"/>
              <a:t>The </a:t>
            </a:r>
            <a:r>
              <a:rPr lang="de-DE" sz="2800" dirty="0" err="1"/>
              <a:t>higher</a:t>
            </a:r>
            <a:r>
              <a:rPr lang="de-DE" sz="2800" dirty="0"/>
              <a:t> p1,</a:t>
            </a:r>
          </a:p>
          <a:p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lower</a:t>
            </a:r>
            <a:r>
              <a:rPr lang="de-DE" sz="2800" dirty="0"/>
              <a:t> p2.</a:t>
            </a:r>
          </a:p>
          <a:p>
            <a:r>
              <a:rPr lang="de-DE" sz="2800" dirty="0"/>
              <a:t>And vice-</a:t>
            </a:r>
            <a:r>
              <a:rPr lang="de-DE" sz="2800" dirty="0" err="1"/>
              <a:t>versa</a:t>
            </a:r>
            <a:r>
              <a:rPr lang="de-DE" sz="2800" dirty="0"/>
              <a:t>!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4E2B892-B3B6-4622-A8E1-5F0D1D3DC3D3}"/>
              </a:ext>
            </a:extLst>
          </p:cNvPr>
          <p:cNvSpPr txBox="1"/>
          <p:nvPr/>
        </p:nvSpPr>
        <p:spPr>
          <a:xfrm>
            <a:off x="1306382" y="2788989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>
                <a:solidFill>
                  <a:srgbClr val="4472C4"/>
                </a:solidFill>
              </a:rPr>
              <a:t>p1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11A49781-8CEA-477C-97AA-75FCDEE31CC4}"/>
              </a:ext>
            </a:extLst>
          </p:cNvPr>
          <p:cNvSpPr txBox="1"/>
          <p:nvPr/>
        </p:nvSpPr>
        <p:spPr>
          <a:xfrm>
            <a:off x="4082804" y="4890451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>
                <a:solidFill>
                  <a:srgbClr val="4472C4"/>
                </a:solidFill>
              </a:rPr>
              <a:t>p2</a:t>
            </a:r>
          </a:p>
        </p:txBody>
      </p:sp>
    </p:spTree>
    <p:extLst>
      <p:ext uri="{BB962C8B-B14F-4D97-AF65-F5344CB8AC3E}">
        <p14:creationId xmlns:p14="http://schemas.microsoft.com/office/powerpoint/2010/main" val="562382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afik 19">
            <a:extLst>
              <a:ext uri="{FF2B5EF4-FFF2-40B4-BE49-F238E27FC236}">
                <a16:creationId xmlns:a16="http://schemas.microsoft.com/office/drawing/2014/main" id="{CF4C456B-FDDA-488F-B342-35206FD1A8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5322" y="736600"/>
            <a:ext cx="6588028" cy="6234524"/>
          </a:xfrm>
          <a:prstGeom prst="rect">
            <a:avLst/>
          </a:prstGeom>
        </p:spPr>
      </p:pic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25FD34B-1831-4581-A8D1-65092B38A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24FE851-0112-4D7C-B78C-247DE8195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11</a:t>
            </a:fld>
            <a:endParaRPr lang="de-DE"/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042AF469-B9D6-49F8-A6C0-5EAB3B490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9 The Braunschweiger Düse (probe) </a:t>
            </a:r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8D3C63FC-D2A9-4FA7-9C42-94F2C18F6727}"/>
              </a:ext>
            </a:extLst>
          </p:cNvPr>
          <p:cNvCxnSpPr>
            <a:cxnSpLocks/>
          </p:cNvCxnSpPr>
          <p:nvPr/>
        </p:nvCxnSpPr>
        <p:spPr>
          <a:xfrm flipH="1">
            <a:off x="4367808" y="5589240"/>
            <a:ext cx="69992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feld 3">
            <a:extLst>
              <a:ext uri="{FF2B5EF4-FFF2-40B4-BE49-F238E27FC236}">
                <a16:creationId xmlns:a16="http://schemas.microsoft.com/office/drawing/2014/main" id="{4AD16EDB-784C-490A-986A-E6B6A0D077A8}"/>
              </a:ext>
            </a:extLst>
          </p:cNvPr>
          <p:cNvSpPr txBox="1"/>
          <p:nvPr/>
        </p:nvSpPr>
        <p:spPr>
          <a:xfrm>
            <a:off x="479376" y="914400"/>
            <a:ext cx="374441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/>
              <a:t>Since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value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p1 </a:t>
            </a:r>
            <a:r>
              <a:rPr lang="de-DE" sz="2800" dirty="0" err="1"/>
              <a:t>varies</a:t>
            </a:r>
            <a:r>
              <a:rPr lang="de-DE" sz="2800" dirty="0"/>
              <a:t> </a:t>
            </a:r>
            <a:r>
              <a:rPr lang="de-DE" sz="2800" dirty="0" err="1"/>
              <a:t>according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endParaRPr lang="de-DE" sz="2800" dirty="0"/>
          </a:p>
          <a:p>
            <a:r>
              <a:rPr lang="de-DE" sz="2800" dirty="0" err="1"/>
              <a:t>changes</a:t>
            </a:r>
            <a:r>
              <a:rPr lang="de-DE" sz="2800" dirty="0"/>
              <a:t> in</a:t>
            </a:r>
          </a:p>
          <a:p>
            <a:r>
              <a:rPr lang="de-DE" sz="2800" dirty="0" err="1"/>
              <a:t>Epot</a:t>
            </a:r>
            <a:r>
              <a:rPr lang="de-DE" sz="2800" dirty="0"/>
              <a:t> and Ekin…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4E2B892-B3B6-4622-A8E1-5F0D1D3DC3D3}"/>
              </a:ext>
            </a:extLst>
          </p:cNvPr>
          <p:cNvSpPr txBox="1"/>
          <p:nvPr/>
        </p:nvSpPr>
        <p:spPr>
          <a:xfrm>
            <a:off x="1306382" y="2788989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>
                <a:solidFill>
                  <a:srgbClr val="4472C4"/>
                </a:solidFill>
              </a:rPr>
              <a:t>p1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11A49781-8CEA-477C-97AA-75FCDEE31CC4}"/>
              </a:ext>
            </a:extLst>
          </p:cNvPr>
          <p:cNvSpPr txBox="1"/>
          <p:nvPr/>
        </p:nvSpPr>
        <p:spPr>
          <a:xfrm>
            <a:off x="4082804" y="4890451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>
                <a:solidFill>
                  <a:srgbClr val="4472C4"/>
                </a:solidFill>
              </a:rPr>
              <a:t>p2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507BDAE-2BC1-44C4-AC2C-62E467209BF4}"/>
              </a:ext>
            </a:extLst>
          </p:cNvPr>
          <p:cNvSpPr txBox="1"/>
          <p:nvPr/>
        </p:nvSpPr>
        <p:spPr>
          <a:xfrm>
            <a:off x="4943872" y="4788068"/>
            <a:ext cx="30922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dirty="0" err="1"/>
              <a:t>we</a:t>
            </a:r>
            <a:r>
              <a:rPr lang="de-DE" sz="2800" dirty="0"/>
              <a:t> </a:t>
            </a:r>
            <a:r>
              <a:rPr lang="de-DE" sz="2800" dirty="0" err="1"/>
              <a:t>get</a:t>
            </a:r>
            <a:r>
              <a:rPr lang="de-DE" sz="2800" dirty="0"/>
              <a:t> a </a:t>
            </a:r>
          </a:p>
          <a:p>
            <a:pPr algn="ctr"/>
            <a:r>
              <a:rPr lang="de-DE" sz="2800" dirty="0" err="1"/>
              <a:t>matching</a:t>
            </a:r>
            <a:r>
              <a:rPr lang="de-DE" sz="2800" dirty="0"/>
              <a:t> </a:t>
            </a:r>
            <a:r>
              <a:rPr lang="de-DE" sz="2800" dirty="0" err="1"/>
              <a:t>value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endParaRPr lang="de-DE" sz="2800" dirty="0"/>
          </a:p>
          <a:p>
            <a:pPr algn="ctr"/>
            <a:r>
              <a:rPr lang="de-DE" sz="2800" b="1" dirty="0">
                <a:solidFill>
                  <a:srgbClr val="FF0000"/>
                </a:solidFill>
              </a:rPr>
              <a:t>-</a:t>
            </a:r>
            <a:r>
              <a:rPr lang="de-DE" sz="2800" b="1" dirty="0"/>
              <a:t>Ekin</a:t>
            </a:r>
            <a:r>
              <a:rPr lang="de-DE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9344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25FD34B-1831-4581-A8D1-65092B38A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24FE851-0112-4D7C-B78C-247DE8195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12</a:t>
            </a:fld>
            <a:endParaRPr lang="de-DE"/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042AF469-B9D6-49F8-A6C0-5EAB3B490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9 The Braunschweiger Düse (probe)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4AD16EDB-784C-490A-986A-E6B6A0D077A8}"/>
              </a:ext>
            </a:extLst>
          </p:cNvPr>
          <p:cNvSpPr txBox="1"/>
          <p:nvPr/>
        </p:nvSpPr>
        <p:spPr>
          <a:xfrm>
            <a:off x="1128664" y="940923"/>
            <a:ext cx="1022513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So </a:t>
            </a:r>
            <a:r>
              <a:rPr lang="de-DE" sz="2800" dirty="0" err="1"/>
              <a:t>much</a:t>
            </a:r>
            <a:r>
              <a:rPr lang="de-DE" sz="2800" dirty="0"/>
              <a:t> </a:t>
            </a:r>
            <a:r>
              <a:rPr lang="de-DE" sz="2800" dirty="0" err="1"/>
              <a:t>for</a:t>
            </a:r>
            <a:r>
              <a:rPr lang="de-DE" sz="2800" dirty="0"/>
              <a:t> </a:t>
            </a:r>
            <a:r>
              <a:rPr lang="de-DE" sz="2800" dirty="0" err="1"/>
              <a:t>theory</a:t>
            </a:r>
            <a:r>
              <a:rPr lang="de-DE" sz="2800" dirty="0"/>
              <a:t>!</a:t>
            </a:r>
          </a:p>
          <a:p>
            <a:endParaRPr lang="de-DE" sz="2800" dirty="0"/>
          </a:p>
          <a:p>
            <a:r>
              <a:rPr lang="de-DE" sz="2800" dirty="0"/>
              <a:t>In </a:t>
            </a:r>
            <a:r>
              <a:rPr lang="de-DE" sz="2800" dirty="0" err="1"/>
              <a:t>practice</a:t>
            </a:r>
            <a:r>
              <a:rPr lang="de-DE" sz="2800" dirty="0"/>
              <a:t>,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a </a:t>
            </a:r>
            <a:r>
              <a:rPr lang="de-DE" sz="2800" dirty="0" err="1"/>
              <a:t>fact</a:t>
            </a:r>
            <a:r>
              <a:rPr lang="de-DE" sz="2800" dirty="0"/>
              <a:t> </a:t>
            </a:r>
            <a:r>
              <a:rPr lang="de-DE" sz="2800" dirty="0" err="1"/>
              <a:t>that</a:t>
            </a:r>
            <a:r>
              <a:rPr lang="de-DE" sz="2800" dirty="0"/>
              <a:t> </a:t>
            </a:r>
            <a:r>
              <a:rPr lang="de-DE" sz="2800" dirty="0" err="1"/>
              <a:t>we</a:t>
            </a:r>
            <a:r>
              <a:rPr lang="de-DE" sz="2800" dirty="0"/>
              <a:t> </a:t>
            </a:r>
            <a:r>
              <a:rPr lang="de-DE" sz="2800" dirty="0" err="1"/>
              <a:t>use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Braunschweiger probe in a </a:t>
            </a:r>
            <a:r>
              <a:rPr lang="de-DE" sz="2800" dirty="0" err="1"/>
              <a:t>whole</a:t>
            </a:r>
            <a:r>
              <a:rPr lang="de-DE" sz="2800" dirty="0"/>
              <a:t> </a:t>
            </a:r>
            <a:r>
              <a:rPr lang="de-DE" sz="2800" dirty="0" err="1"/>
              <a:t>range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different </a:t>
            </a:r>
            <a:r>
              <a:rPr lang="de-DE" sz="2800" dirty="0" err="1"/>
              <a:t>flying</a:t>
            </a:r>
            <a:r>
              <a:rPr lang="de-DE" sz="2800" dirty="0"/>
              <a:t> </a:t>
            </a:r>
            <a:r>
              <a:rPr lang="de-DE" sz="2800" dirty="0" err="1"/>
              <a:t>systems</a:t>
            </a:r>
            <a:r>
              <a:rPr lang="de-DE" sz="2800" dirty="0"/>
              <a:t>.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obvious</a:t>
            </a:r>
            <a:r>
              <a:rPr lang="de-DE" sz="2800" dirty="0"/>
              <a:t> </a:t>
            </a:r>
            <a:r>
              <a:rPr lang="de-DE" sz="2800" dirty="0" err="1"/>
              <a:t>that</a:t>
            </a:r>
            <a:r>
              <a:rPr lang="de-DE" sz="2800" dirty="0"/>
              <a:t>, </a:t>
            </a: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we</a:t>
            </a:r>
            <a:r>
              <a:rPr lang="de-DE" sz="2800" dirty="0"/>
              <a:t> </a:t>
            </a:r>
            <a:r>
              <a:rPr lang="de-DE" sz="2800" dirty="0" err="1"/>
              <a:t>use</a:t>
            </a:r>
            <a:r>
              <a:rPr lang="de-DE" sz="2800" dirty="0"/>
              <a:t> </a:t>
            </a:r>
            <a:r>
              <a:rPr lang="de-DE" sz="2800" dirty="0" err="1"/>
              <a:t>only</a:t>
            </a:r>
            <a:r>
              <a:rPr lang="de-DE" sz="2800" dirty="0"/>
              <a:t> </a:t>
            </a:r>
            <a:r>
              <a:rPr lang="de-DE" sz="2800" dirty="0" err="1"/>
              <a:t>one</a:t>
            </a:r>
            <a:r>
              <a:rPr lang="de-DE" sz="2800" dirty="0"/>
              <a:t> </a:t>
            </a:r>
            <a:r>
              <a:rPr lang="de-DE" sz="2800" dirty="0" err="1"/>
              <a:t>specific</a:t>
            </a:r>
            <a:r>
              <a:rPr lang="de-DE" sz="2800" dirty="0"/>
              <a:t> type </a:t>
            </a:r>
            <a:r>
              <a:rPr lang="de-DE" sz="2800" dirty="0" err="1"/>
              <a:t>of</a:t>
            </a:r>
            <a:r>
              <a:rPr lang="de-DE" sz="2800" dirty="0"/>
              <a:t> TEK-Vario in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many</a:t>
            </a:r>
            <a:r>
              <a:rPr lang="de-DE" sz="2800" dirty="0"/>
              <a:t> different </a:t>
            </a:r>
            <a:r>
              <a:rPr lang="de-DE" sz="2800" dirty="0" err="1"/>
              <a:t>gliders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there</a:t>
            </a:r>
            <a:r>
              <a:rPr lang="de-DE" sz="2800" dirty="0"/>
              <a:t> </a:t>
            </a:r>
            <a:r>
              <a:rPr lang="de-DE" sz="2800" dirty="0" err="1"/>
              <a:t>are</a:t>
            </a:r>
            <a:r>
              <a:rPr lang="de-DE" sz="2800" dirty="0"/>
              <a:t> </a:t>
            </a:r>
            <a:r>
              <a:rPr lang="de-DE" sz="2800" dirty="0" err="1"/>
              <a:t>available</a:t>
            </a:r>
            <a:r>
              <a:rPr lang="de-DE" sz="2800" dirty="0"/>
              <a:t>, </a:t>
            </a:r>
            <a:r>
              <a:rPr lang="de-DE" sz="2800" dirty="0" err="1"/>
              <a:t>we</a:t>
            </a:r>
            <a:r>
              <a:rPr lang="de-DE" sz="2800" dirty="0"/>
              <a:t> will </a:t>
            </a:r>
            <a:r>
              <a:rPr lang="de-DE" sz="2800" dirty="0" err="1"/>
              <a:t>get</a:t>
            </a:r>
            <a:r>
              <a:rPr lang="de-DE" sz="2800" dirty="0"/>
              <a:t> </a:t>
            </a:r>
            <a:r>
              <a:rPr lang="de-DE" sz="2800" dirty="0" err="1"/>
              <a:t>quite</a:t>
            </a:r>
            <a:r>
              <a:rPr lang="de-DE" sz="2800" dirty="0"/>
              <a:t> different </a:t>
            </a:r>
            <a:r>
              <a:rPr lang="de-DE" sz="2800" dirty="0" err="1"/>
              <a:t>outputs</a:t>
            </a:r>
            <a:r>
              <a:rPr lang="de-DE" sz="2800" dirty="0"/>
              <a:t> </a:t>
            </a:r>
            <a:r>
              <a:rPr lang="de-DE" sz="2800" dirty="0" err="1"/>
              <a:t>from</a:t>
            </a:r>
            <a:r>
              <a:rPr lang="de-DE" sz="2800" dirty="0"/>
              <a:t> </a:t>
            </a:r>
            <a:r>
              <a:rPr lang="de-DE" sz="2800" dirty="0" err="1"/>
              <a:t>our</a:t>
            </a:r>
            <a:r>
              <a:rPr lang="de-DE" sz="2800" dirty="0"/>
              <a:t> TEK-Vario.</a:t>
            </a:r>
          </a:p>
          <a:p>
            <a:endParaRPr lang="de-DE" sz="2800" dirty="0"/>
          </a:p>
          <a:p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agree</a:t>
            </a:r>
            <a:r>
              <a:rPr lang="de-DE" sz="2800" dirty="0"/>
              <a:t> </a:t>
            </a:r>
            <a:r>
              <a:rPr lang="de-DE" sz="2800" dirty="0" err="1"/>
              <a:t>with</a:t>
            </a:r>
            <a:r>
              <a:rPr lang="de-DE" sz="2800" dirty="0"/>
              <a:t> </a:t>
            </a:r>
            <a:r>
              <a:rPr lang="de-DE" sz="2800" dirty="0" err="1"/>
              <a:t>this</a:t>
            </a:r>
            <a:r>
              <a:rPr lang="de-DE" sz="2800" dirty="0"/>
              <a:t> </a:t>
            </a:r>
            <a:r>
              <a:rPr lang="de-DE" sz="2800" dirty="0" err="1"/>
              <a:t>statement</a:t>
            </a:r>
            <a:r>
              <a:rPr lang="de-DE" sz="2800" dirty="0"/>
              <a:t> and at </a:t>
            </a:r>
            <a:r>
              <a:rPr lang="de-DE" sz="2800" dirty="0" err="1"/>
              <a:t>the</a:t>
            </a:r>
            <a:r>
              <a:rPr lang="de-DE" sz="2800" dirty="0"/>
              <a:t> same time </a:t>
            </a:r>
            <a:r>
              <a:rPr lang="de-DE" sz="2800" dirty="0" err="1"/>
              <a:t>start</a:t>
            </a:r>
            <a:r>
              <a:rPr lang="de-DE" sz="2800" dirty="0"/>
              <a:t> </a:t>
            </a:r>
            <a:r>
              <a:rPr lang="de-DE" sz="2800" dirty="0" err="1"/>
              <a:t>asking</a:t>
            </a:r>
            <a:r>
              <a:rPr lang="de-DE" sz="2800" dirty="0"/>
              <a:t> </a:t>
            </a:r>
            <a:r>
              <a:rPr lang="de-DE" sz="2800" dirty="0" err="1"/>
              <a:t>yourself</a:t>
            </a:r>
            <a:r>
              <a:rPr lang="de-DE" sz="2800" dirty="0"/>
              <a:t>: But </a:t>
            </a:r>
            <a:r>
              <a:rPr lang="de-DE" sz="2800" dirty="0" err="1"/>
              <a:t>how</a:t>
            </a:r>
            <a:r>
              <a:rPr lang="de-DE" sz="2800" dirty="0"/>
              <a:t> on </a:t>
            </a:r>
            <a:r>
              <a:rPr lang="de-DE" sz="2800" dirty="0" err="1"/>
              <a:t>earth</a:t>
            </a:r>
            <a:r>
              <a:rPr lang="de-DE" sz="2800" dirty="0"/>
              <a:t> will I </a:t>
            </a:r>
            <a:r>
              <a:rPr lang="de-DE" sz="2800" dirty="0" err="1"/>
              <a:t>know</a:t>
            </a:r>
            <a:r>
              <a:rPr lang="de-DE" sz="2800" dirty="0"/>
              <a:t>, </a:t>
            </a:r>
            <a:r>
              <a:rPr lang="de-DE" sz="2800" dirty="0" err="1"/>
              <a:t>if</a:t>
            </a:r>
            <a:r>
              <a:rPr lang="de-DE" sz="2800" dirty="0"/>
              <a:t>…? </a:t>
            </a:r>
          </a:p>
          <a:p>
            <a:endParaRPr lang="de-DE" sz="2800" dirty="0"/>
          </a:p>
          <a:p>
            <a:r>
              <a:rPr lang="de-DE" sz="2800" dirty="0"/>
              <a:t>The </a:t>
            </a:r>
            <a:r>
              <a:rPr lang="de-DE" sz="2800" dirty="0" err="1"/>
              <a:t>answer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: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are</a:t>
            </a:r>
            <a:r>
              <a:rPr lang="de-DE" sz="2800" dirty="0"/>
              <a:t> </a:t>
            </a:r>
            <a:r>
              <a:rPr lang="de-DE" sz="2800" dirty="0" err="1"/>
              <a:t>welcome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study</a:t>
            </a:r>
            <a:r>
              <a:rPr lang="de-DE" sz="2800" dirty="0"/>
              <a:t> </a:t>
            </a:r>
            <a:r>
              <a:rPr lang="de-DE" sz="2800" dirty="0" err="1"/>
              <a:t>parts</a:t>
            </a:r>
            <a:r>
              <a:rPr lang="de-DE" sz="2800" dirty="0"/>
              <a:t> III and IV.</a:t>
            </a:r>
            <a:r>
              <a:rPr lang="de-DE" sz="2800" dirty="0">
                <a:sym typeface="Wingdings" panose="05000000000000000000" pitchFamily="2" charset="2"/>
              </a:rPr>
              <a:t></a:t>
            </a:r>
            <a:endParaRPr lang="de-DE" sz="2800" dirty="0"/>
          </a:p>
          <a:p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270227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93A58BA2-BE0D-4D6B-AFC9-3C225E73AA48}"/>
              </a:ext>
            </a:extLst>
          </p:cNvPr>
          <p:cNvSpPr txBox="1"/>
          <p:nvPr/>
        </p:nvSpPr>
        <p:spPr>
          <a:xfrm>
            <a:off x="554382" y="2954725"/>
            <a:ext cx="2019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chemeClr val="bg1"/>
                </a:solidFill>
              </a:rPr>
              <a:t>Anströmung</a:t>
            </a:r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C1606242-EA78-4351-94F6-FFC4C6CAC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F8FB0BE3-F125-492D-B2D4-60274A4C4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</a:t>
            </a:fld>
            <a:endParaRPr lang="de-DE"/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6486E5DD-A798-47FA-8D8F-A0359A7A2E65}"/>
              </a:ext>
            </a:extLst>
          </p:cNvPr>
          <p:cNvSpPr txBox="1">
            <a:spLocks/>
          </p:cNvSpPr>
          <p:nvPr/>
        </p:nvSpPr>
        <p:spPr>
          <a:xfrm>
            <a:off x="1127448" y="2543518"/>
            <a:ext cx="10369152" cy="26136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 err="1">
                <a:latin typeface="+mn-lt"/>
              </a:rPr>
              <a:t>Before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we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go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for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the</a:t>
            </a:r>
            <a:r>
              <a:rPr lang="de-DE" sz="2800" dirty="0">
                <a:latin typeface="+mn-lt"/>
              </a:rPr>
              <a:t> real </a:t>
            </a:r>
            <a:r>
              <a:rPr lang="de-DE" sz="2800" dirty="0" err="1">
                <a:latin typeface="+mn-lt"/>
              </a:rPr>
              <a:t>thing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let´s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have</a:t>
            </a:r>
            <a:r>
              <a:rPr lang="de-DE" sz="2800" dirty="0">
                <a:latin typeface="+mn-lt"/>
              </a:rPr>
              <a:t> a quick </a:t>
            </a:r>
            <a:r>
              <a:rPr lang="de-DE" sz="2800" dirty="0" err="1">
                <a:latin typeface="+mn-lt"/>
              </a:rPr>
              <a:t>look</a:t>
            </a:r>
            <a:r>
              <a:rPr lang="de-DE" sz="2800" dirty="0">
                <a:latin typeface="+mn-lt"/>
              </a:rPr>
              <a:t> at a probe</a:t>
            </a:r>
          </a:p>
          <a:p>
            <a:r>
              <a:rPr lang="de-DE" sz="2800" dirty="0" err="1">
                <a:latin typeface="+mn-lt"/>
              </a:rPr>
              <a:t>that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does</a:t>
            </a:r>
            <a:r>
              <a:rPr lang="de-DE" sz="2800" dirty="0">
                <a:latin typeface="+mn-lt"/>
              </a:rPr>
              <a:t> NOT </a:t>
            </a:r>
            <a:r>
              <a:rPr lang="de-DE" sz="2800" dirty="0" err="1">
                <a:latin typeface="+mn-lt"/>
              </a:rPr>
              <a:t>meet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the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demand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stated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above</a:t>
            </a:r>
            <a:r>
              <a:rPr lang="de-DE" sz="2800" dirty="0">
                <a:latin typeface="+mn-lt"/>
              </a:rPr>
              <a:t>:</a:t>
            </a:r>
          </a:p>
          <a:p>
            <a:endParaRPr lang="de-DE" sz="2800" dirty="0">
              <a:latin typeface="+mn-lt"/>
            </a:endParaRPr>
          </a:p>
          <a:p>
            <a:r>
              <a:rPr lang="de-DE" sz="2800" dirty="0" err="1">
                <a:latin typeface="+mn-lt"/>
              </a:rPr>
              <a:t>We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simply</a:t>
            </a:r>
            <a:r>
              <a:rPr lang="de-DE" sz="2800" dirty="0">
                <a:latin typeface="+mn-lt"/>
              </a:rPr>
              <a:t> stick a </a:t>
            </a:r>
            <a:r>
              <a:rPr lang="de-DE" sz="2800" dirty="0" err="1">
                <a:latin typeface="+mn-lt"/>
              </a:rPr>
              <a:t>piece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of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tube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to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the</a:t>
            </a:r>
            <a:r>
              <a:rPr lang="de-DE" sz="2800" dirty="0">
                <a:latin typeface="+mn-lt"/>
              </a:rPr>
              <a:t> fin </a:t>
            </a:r>
            <a:r>
              <a:rPr lang="de-DE" sz="2800" dirty="0" err="1">
                <a:latin typeface="+mn-lt"/>
              </a:rPr>
              <a:t>of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our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glider</a:t>
            </a:r>
            <a:r>
              <a:rPr lang="de-DE" sz="2800" dirty="0">
                <a:latin typeface="+mn-lt"/>
              </a:rPr>
              <a:t> and </a:t>
            </a:r>
            <a:r>
              <a:rPr lang="de-DE" sz="2800" dirty="0" err="1">
                <a:latin typeface="+mn-lt"/>
              </a:rPr>
              <a:t>see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what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happens</a:t>
            </a:r>
            <a:r>
              <a:rPr lang="de-DE" sz="2800" dirty="0">
                <a:latin typeface="+mn-lt"/>
              </a:rPr>
              <a:t>…</a:t>
            </a:r>
          </a:p>
          <a:p>
            <a:endParaRPr lang="de-DE" sz="2800" dirty="0">
              <a:latin typeface="+mn-lt"/>
            </a:endParaRPr>
          </a:p>
        </p:txBody>
      </p:sp>
      <p:sp>
        <p:nvSpPr>
          <p:cNvPr id="20" name="Titel 1">
            <a:extLst>
              <a:ext uri="{FF2B5EF4-FFF2-40B4-BE49-F238E27FC236}">
                <a16:creationId xmlns:a16="http://schemas.microsoft.com/office/drawing/2014/main" id="{731A010E-65C2-4F51-8205-7A9C6E1B4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9 The Braunschweiger Düse (probe)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A6E775A9-A1AE-4508-A581-B0B4EC17AF00}"/>
              </a:ext>
            </a:extLst>
          </p:cNvPr>
          <p:cNvSpPr txBox="1"/>
          <p:nvPr/>
        </p:nvSpPr>
        <p:spPr>
          <a:xfrm>
            <a:off x="1127448" y="1190010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/>
              <a:t>Please</a:t>
            </a:r>
            <a:r>
              <a:rPr lang="de-DE" sz="2800" dirty="0"/>
              <a:t> </a:t>
            </a:r>
            <a:r>
              <a:rPr lang="de-DE" sz="2800" dirty="0" err="1"/>
              <a:t>remember</a:t>
            </a:r>
            <a:r>
              <a:rPr lang="de-DE" sz="2800" dirty="0"/>
              <a:t>: total </a:t>
            </a:r>
            <a:r>
              <a:rPr lang="de-DE" sz="2800" dirty="0" err="1"/>
              <a:t>energy</a:t>
            </a:r>
            <a:r>
              <a:rPr lang="de-DE" sz="2800" dirty="0"/>
              <a:t> </a:t>
            </a:r>
            <a:r>
              <a:rPr lang="de-DE" sz="2800" dirty="0" err="1"/>
              <a:t>compensation</a:t>
            </a:r>
            <a:r>
              <a:rPr lang="de-DE" sz="2800" dirty="0"/>
              <a:t> = 1 + </a:t>
            </a:r>
            <a:r>
              <a:rPr lang="de-DE" sz="2800" dirty="0">
                <a:solidFill>
                  <a:srgbClr val="FF0000"/>
                </a:solidFill>
              </a:rPr>
              <a:t>-</a:t>
            </a:r>
            <a:r>
              <a:rPr lang="de-DE" sz="2800" dirty="0"/>
              <a:t>1 = 0</a:t>
            </a:r>
          </a:p>
        </p:txBody>
      </p:sp>
    </p:spTree>
    <p:extLst>
      <p:ext uri="{BB962C8B-B14F-4D97-AF65-F5344CB8AC3E}">
        <p14:creationId xmlns:p14="http://schemas.microsoft.com/office/powerpoint/2010/main" val="1107060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5C23E052-6324-432B-8D04-E839863968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47863">
            <a:off x="2062208" y="167437"/>
            <a:ext cx="5584993" cy="7896878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93A58BA2-BE0D-4D6B-AFC9-3C225E73AA48}"/>
              </a:ext>
            </a:extLst>
          </p:cNvPr>
          <p:cNvSpPr txBox="1"/>
          <p:nvPr/>
        </p:nvSpPr>
        <p:spPr>
          <a:xfrm>
            <a:off x="554382" y="2954725"/>
            <a:ext cx="2019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chemeClr val="bg1"/>
                </a:solidFill>
              </a:rPr>
              <a:t>Anströmung</a:t>
            </a:r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C1606242-EA78-4351-94F6-FFC4C6CAC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F8FB0BE3-F125-492D-B2D4-60274A4C4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3</a:t>
            </a:fld>
            <a:endParaRPr lang="de-DE"/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6486E5DD-A798-47FA-8D8F-A0359A7A2E65}"/>
              </a:ext>
            </a:extLst>
          </p:cNvPr>
          <p:cNvSpPr txBox="1">
            <a:spLocks/>
          </p:cNvSpPr>
          <p:nvPr/>
        </p:nvSpPr>
        <p:spPr>
          <a:xfrm>
            <a:off x="911424" y="4143882"/>
            <a:ext cx="10585176" cy="1513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>
                <a:latin typeface="+mn-lt"/>
              </a:rPr>
              <a:t>This probe </a:t>
            </a:r>
            <a:r>
              <a:rPr lang="de-DE" sz="2800" dirty="0" err="1">
                <a:latin typeface="+mn-lt"/>
              </a:rPr>
              <a:t>takes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the</a:t>
            </a:r>
            <a:r>
              <a:rPr lang="de-DE" sz="2800" dirty="0">
                <a:latin typeface="+mn-lt"/>
              </a:rPr>
              <a:t> total </a:t>
            </a:r>
            <a:r>
              <a:rPr lang="de-DE" sz="2800" dirty="0" err="1">
                <a:latin typeface="+mn-lt"/>
              </a:rPr>
              <a:t>air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pressure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of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the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moving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glider</a:t>
            </a:r>
            <a:r>
              <a:rPr lang="de-DE" sz="2800" dirty="0">
                <a:latin typeface="+mn-lt"/>
              </a:rPr>
              <a:t>. </a:t>
            </a:r>
          </a:p>
          <a:p>
            <a:r>
              <a:rPr lang="de-DE" sz="2800" dirty="0" err="1">
                <a:latin typeface="+mn-lt"/>
              </a:rPr>
              <a:t>Whatever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its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value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may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be</a:t>
            </a:r>
            <a:r>
              <a:rPr lang="de-DE" sz="2800" dirty="0">
                <a:latin typeface="+mn-lt"/>
              </a:rPr>
              <a:t> in </a:t>
            </a:r>
            <a:r>
              <a:rPr lang="de-DE" sz="2800" dirty="0" err="1">
                <a:latin typeface="+mn-lt"/>
              </a:rPr>
              <a:t>numbers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it</a:t>
            </a:r>
            <a:r>
              <a:rPr lang="de-DE" sz="2800" dirty="0">
                <a:latin typeface="+mn-lt"/>
              </a:rPr>
              <a:t> will </a:t>
            </a:r>
            <a:r>
              <a:rPr lang="de-DE" sz="2800" dirty="0" err="1">
                <a:latin typeface="+mn-lt"/>
              </a:rPr>
              <a:t>be</a:t>
            </a:r>
            <a:r>
              <a:rPr lang="de-DE" sz="2800" dirty="0">
                <a:latin typeface="+mn-lt"/>
              </a:rPr>
              <a:t> a POSITIVE </a:t>
            </a:r>
            <a:r>
              <a:rPr lang="de-DE" sz="2800" dirty="0" err="1">
                <a:latin typeface="+mn-lt"/>
              </a:rPr>
              <a:t>one</a:t>
            </a:r>
            <a:r>
              <a:rPr lang="de-DE" sz="2800" dirty="0">
                <a:latin typeface="+mn-lt"/>
              </a:rPr>
              <a:t>.</a:t>
            </a:r>
          </a:p>
          <a:p>
            <a:r>
              <a:rPr lang="de-DE" sz="2800" dirty="0">
                <a:latin typeface="+mn-lt"/>
              </a:rPr>
              <a:t>So </a:t>
            </a:r>
            <a:r>
              <a:rPr lang="de-DE" sz="2800" dirty="0" err="1">
                <a:latin typeface="+mn-lt"/>
              </a:rPr>
              <a:t>obviously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this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kind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of</a:t>
            </a:r>
            <a:r>
              <a:rPr lang="de-DE" sz="2800" dirty="0">
                <a:latin typeface="+mn-lt"/>
              </a:rPr>
              <a:t> probe </a:t>
            </a:r>
            <a:r>
              <a:rPr lang="de-DE" sz="2800" dirty="0" err="1">
                <a:latin typeface="+mn-lt"/>
              </a:rPr>
              <a:t>is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of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no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use</a:t>
            </a:r>
            <a:r>
              <a:rPr lang="de-DE" sz="2800" dirty="0">
                <a:latin typeface="+mn-lt"/>
              </a:rPr>
              <a:t> at all.</a:t>
            </a:r>
          </a:p>
        </p:txBody>
      </p:sp>
      <p:sp>
        <p:nvSpPr>
          <p:cNvPr id="20" name="Titel 1">
            <a:extLst>
              <a:ext uri="{FF2B5EF4-FFF2-40B4-BE49-F238E27FC236}">
                <a16:creationId xmlns:a16="http://schemas.microsoft.com/office/drawing/2014/main" id="{731A010E-65C2-4F51-8205-7A9C6E1B4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9 The Braunschweiger Düse (probe)</a:t>
            </a:r>
          </a:p>
        </p:txBody>
      </p:sp>
      <p:cxnSp>
        <p:nvCxnSpPr>
          <p:cNvPr id="3" name="Gerader Verbinder 2">
            <a:extLst>
              <a:ext uri="{FF2B5EF4-FFF2-40B4-BE49-F238E27FC236}">
                <a16:creationId xmlns:a16="http://schemas.microsoft.com/office/drawing/2014/main" id="{E189514B-F699-465F-A2E3-942DA5DB62BA}"/>
              </a:ext>
            </a:extLst>
          </p:cNvPr>
          <p:cNvCxnSpPr>
            <a:cxnSpLocks/>
          </p:cNvCxnSpPr>
          <p:nvPr/>
        </p:nvCxnSpPr>
        <p:spPr>
          <a:xfrm>
            <a:off x="4799856" y="2132856"/>
            <a:ext cx="576064" cy="21602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8AA44EDB-E805-4039-B0A4-610A58930A12}"/>
              </a:ext>
            </a:extLst>
          </p:cNvPr>
          <p:cNvCxnSpPr>
            <a:cxnSpLocks/>
          </p:cNvCxnSpPr>
          <p:nvPr/>
        </p:nvCxnSpPr>
        <p:spPr>
          <a:xfrm>
            <a:off x="4799856" y="2204864"/>
            <a:ext cx="576064" cy="21602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llipse 3">
            <a:extLst>
              <a:ext uri="{FF2B5EF4-FFF2-40B4-BE49-F238E27FC236}">
                <a16:creationId xmlns:a16="http://schemas.microsoft.com/office/drawing/2014/main" id="{13ACD8A3-3A62-49ED-81D7-045824638E57}"/>
              </a:ext>
            </a:extLst>
          </p:cNvPr>
          <p:cNvSpPr/>
          <p:nvPr/>
        </p:nvSpPr>
        <p:spPr>
          <a:xfrm rot="639930">
            <a:off x="5353061" y="2348881"/>
            <a:ext cx="45719" cy="72008"/>
          </a:xfrm>
          <a:prstGeom prst="ellipse">
            <a:avLst/>
          </a:prstGeom>
          <a:noFill/>
          <a:ln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9350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5C23E052-6324-432B-8D04-E839863968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47863">
            <a:off x="2060671" y="195442"/>
            <a:ext cx="5584993" cy="7896878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93A58BA2-BE0D-4D6B-AFC9-3C225E73AA48}"/>
              </a:ext>
            </a:extLst>
          </p:cNvPr>
          <p:cNvSpPr txBox="1"/>
          <p:nvPr/>
        </p:nvSpPr>
        <p:spPr>
          <a:xfrm>
            <a:off x="554382" y="2954725"/>
            <a:ext cx="2019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chemeClr val="bg1"/>
                </a:solidFill>
              </a:rPr>
              <a:t>Anströmung</a:t>
            </a:r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C1606242-EA78-4351-94F6-FFC4C6CAC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F8FB0BE3-F125-492D-B2D4-60274A4C4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4</a:t>
            </a:fld>
            <a:endParaRPr lang="de-DE"/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6486E5DD-A798-47FA-8D8F-A0359A7A2E65}"/>
              </a:ext>
            </a:extLst>
          </p:cNvPr>
          <p:cNvSpPr txBox="1">
            <a:spLocks/>
          </p:cNvSpPr>
          <p:nvPr/>
        </p:nvSpPr>
        <p:spPr>
          <a:xfrm>
            <a:off x="838200" y="4143882"/>
            <a:ext cx="11090448" cy="1513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>
                <a:latin typeface="+mn-lt"/>
              </a:rPr>
              <a:t>As </a:t>
            </a:r>
            <a:r>
              <a:rPr lang="de-DE" sz="2800" dirty="0" err="1">
                <a:latin typeface="+mn-lt"/>
              </a:rPr>
              <a:t>arithmetic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tells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us</a:t>
            </a:r>
            <a:r>
              <a:rPr lang="de-DE" sz="2800" dirty="0">
                <a:latin typeface="+mn-lt"/>
              </a:rPr>
              <a:t>: </a:t>
            </a:r>
            <a:r>
              <a:rPr lang="de-DE" sz="2800" dirty="0" err="1">
                <a:latin typeface="+mn-lt"/>
              </a:rPr>
              <a:t>We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need</a:t>
            </a:r>
            <a:r>
              <a:rPr lang="de-DE" sz="2800" dirty="0">
                <a:latin typeface="+mn-lt"/>
              </a:rPr>
              <a:t> a probe </a:t>
            </a:r>
            <a:r>
              <a:rPr lang="de-DE" sz="2800" dirty="0" err="1">
                <a:latin typeface="+mn-lt"/>
              </a:rPr>
              <a:t>that</a:t>
            </a:r>
            <a:endParaRPr lang="de-DE" sz="2800" dirty="0">
              <a:latin typeface="+mn-lt"/>
            </a:endParaRPr>
          </a:p>
          <a:p>
            <a:r>
              <a:rPr lang="de-DE" sz="2800" dirty="0">
                <a:latin typeface="+mn-lt"/>
              </a:rPr>
              <a:t>TAKES POSITIVE PRESSURE YET DELIVERS A NEGATIVE VALUE.</a:t>
            </a:r>
          </a:p>
        </p:txBody>
      </p:sp>
      <p:sp>
        <p:nvSpPr>
          <p:cNvPr id="20" name="Titel 1">
            <a:extLst>
              <a:ext uri="{FF2B5EF4-FFF2-40B4-BE49-F238E27FC236}">
                <a16:creationId xmlns:a16="http://schemas.microsoft.com/office/drawing/2014/main" id="{731A010E-65C2-4F51-8205-7A9C6E1B4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9 The Braunschweiger Düse (probe) </a:t>
            </a:r>
          </a:p>
        </p:txBody>
      </p:sp>
      <p:cxnSp>
        <p:nvCxnSpPr>
          <p:cNvPr id="3" name="Gerader Verbinder 2">
            <a:extLst>
              <a:ext uri="{FF2B5EF4-FFF2-40B4-BE49-F238E27FC236}">
                <a16:creationId xmlns:a16="http://schemas.microsoft.com/office/drawing/2014/main" id="{E189514B-F699-465F-A2E3-942DA5DB62BA}"/>
              </a:ext>
            </a:extLst>
          </p:cNvPr>
          <p:cNvCxnSpPr>
            <a:cxnSpLocks/>
          </p:cNvCxnSpPr>
          <p:nvPr/>
        </p:nvCxnSpPr>
        <p:spPr>
          <a:xfrm>
            <a:off x="4799856" y="2132856"/>
            <a:ext cx="576064" cy="21602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8AA44EDB-E805-4039-B0A4-610A58930A12}"/>
              </a:ext>
            </a:extLst>
          </p:cNvPr>
          <p:cNvCxnSpPr>
            <a:cxnSpLocks/>
          </p:cNvCxnSpPr>
          <p:nvPr/>
        </p:nvCxnSpPr>
        <p:spPr>
          <a:xfrm>
            <a:off x="4799856" y="2204864"/>
            <a:ext cx="576064" cy="21602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llipse 3">
            <a:extLst>
              <a:ext uri="{FF2B5EF4-FFF2-40B4-BE49-F238E27FC236}">
                <a16:creationId xmlns:a16="http://schemas.microsoft.com/office/drawing/2014/main" id="{13ACD8A3-3A62-49ED-81D7-045824638E57}"/>
              </a:ext>
            </a:extLst>
          </p:cNvPr>
          <p:cNvSpPr/>
          <p:nvPr/>
        </p:nvSpPr>
        <p:spPr>
          <a:xfrm rot="639930">
            <a:off x="5353061" y="2348881"/>
            <a:ext cx="45719" cy="72008"/>
          </a:xfrm>
          <a:prstGeom prst="ellipse">
            <a:avLst/>
          </a:prstGeom>
          <a:noFill/>
          <a:ln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DF2B69C3-4343-4E4D-9C9D-AB33C70BA28D}"/>
              </a:ext>
            </a:extLst>
          </p:cNvPr>
          <p:cNvCxnSpPr/>
          <p:nvPr/>
        </p:nvCxnSpPr>
        <p:spPr>
          <a:xfrm>
            <a:off x="4799856" y="1628800"/>
            <a:ext cx="546936" cy="122413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55A2717E-F8E7-4622-A3E4-49015D855C6D}"/>
              </a:ext>
            </a:extLst>
          </p:cNvPr>
          <p:cNvCxnSpPr>
            <a:cxnSpLocks/>
          </p:cNvCxnSpPr>
          <p:nvPr/>
        </p:nvCxnSpPr>
        <p:spPr>
          <a:xfrm flipV="1">
            <a:off x="4645468" y="1853747"/>
            <a:ext cx="855712" cy="9444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7170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FC66D6C8-3271-4BE1-831D-059FA95AE5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1081" y="1565275"/>
            <a:ext cx="4141956" cy="4166716"/>
          </a:xfrm>
          <a:prstGeom prst="rect">
            <a:avLst/>
          </a:prstGeom>
        </p:spPr>
      </p:pic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C1606242-EA78-4351-94F6-FFC4C6CAC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F8FB0BE3-F125-492D-B2D4-60274A4C4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5</a:t>
            </a:fld>
            <a:endParaRPr lang="de-DE"/>
          </a:p>
        </p:txBody>
      </p:sp>
      <p:sp>
        <p:nvSpPr>
          <p:cNvPr id="17" name="Titel 1">
            <a:extLst>
              <a:ext uri="{FF2B5EF4-FFF2-40B4-BE49-F238E27FC236}">
                <a16:creationId xmlns:a16="http://schemas.microsoft.com/office/drawing/2014/main" id="{FF581CA0-D05F-4009-A737-FD0592824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9 The Braunschweiger Düse (probe)</a:t>
            </a:r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849E89E6-602F-4A1D-915C-BC7ACC9981A1}"/>
              </a:ext>
            </a:extLst>
          </p:cNvPr>
          <p:cNvSpPr txBox="1">
            <a:spLocks/>
          </p:cNvSpPr>
          <p:nvPr/>
        </p:nvSpPr>
        <p:spPr>
          <a:xfrm>
            <a:off x="1101552" y="519188"/>
            <a:ext cx="11090448" cy="11816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>
                <a:latin typeface="+mn-lt"/>
              </a:rPr>
              <a:t>This </a:t>
            </a:r>
            <a:r>
              <a:rPr lang="de-DE" sz="2800" dirty="0" err="1">
                <a:latin typeface="+mn-lt"/>
              </a:rPr>
              <a:t>is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where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the</a:t>
            </a:r>
            <a:r>
              <a:rPr lang="de-DE" sz="2800" dirty="0">
                <a:latin typeface="+mn-lt"/>
              </a:rPr>
              <a:t> Braunschweiger Düse (probe) </a:t>
            </a:r>
            <a:r>
              <a:rPr lang="de-DE" sz="2800" dirty="0" err="1">
                <a:latin typeface="+mn-lt"/>
              </a:rPr>
              <a:t>comes</a:t>
            </a:r>
            <a:r>
              <a:rPr lang="de-DE" sz="2800" dirty="0">
                <a:latin typeface="+mn-lt"/>
              </a:rPr>
              <a:t> in: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EFB6F97B-EA93-4F46-B018-FB11C3EEF6EE}"/>
              </a:ext>
            </a:extLst>
          </p:cNvPr>
          <p:cNvSpPr txBox="1"/>
          <p:nvPr/>
        </p:nvSpPr>
        <p:spPr>
          <a:xfrm>
            <a:off x="6656235" y="5692481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i="1" dirty="0"/>
              <a:t>Cross </a:t>
            </a:r>
            <a:r>
              <a:rPr lang="de-DE" sz="1600" i="1" dirty="0" err="1"/>
              <a:t>section</a:t>
            </a:r>
            <a:r>
              <a:rPr lang="de-DE" sz="1600" i="1" dirty="0"/>
              <a:t>: Totalenergiekompensation von Variometern, </a:t>
            </a:r>
          </a:p>
          <a:p>
            <a:r>
              <a:rPr lang="de-DE" sz="1600" i="1" dirty="0"/>
              <a:t>p. 28, Volker </a:t>
            </a:r>
            <a:r>
              <a:rPr lang="de-DE" sz="1600" i="1" dirty="0" err="1"/>
              <a:t>Cseke</a:t>
            </a:r>
            <a:r>
              <a:rPr lang="de-DE" sz="1600" i="1" dirty="0"/>
              <a:t>, Hannover 1986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18DBFE62-3E08-4B21-AC01-97382E8ABC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6912" y="1620995"/>
            <a:ext cx="5876317" cy="4142555"/>
          </a:xfrm>
          <a:prstGeom prst="rect">
            <a:avLst/>
          </a:prstGeom>
        </p:spPr>
      </p:pic>
      <p:sp>
        <p:nvSpPr>
          <p:cNvPr id="12" name="Rechteck 11">
            <a:extLst>
              <a:ext uri="{FF2B5EF4-FFF2-40B4-BE49-F238E27FC236}">
                <a16:creationId xmlns:a16="http://schemas.microsoft.com/office/drawing/2014/main" id="{AC8CBA69-A371-4804-B7D4-FD48BACFBBFE}"/>
              </a:ext>
            </a:extLst>
          </p:cNvPr>
          <p:cNvSpPr/>
          <p:nvPr/>
        </p:nvSpPr>
        <p:spPr>
          <a:xfrm>
            <a:off x="5231904" y="2745368"/>
            <a:ext cx="299177" cy="3168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ED6D078B-7B63-4FEE-A58E-1ED0B390B22B}"/>
              </a:ext>
            </a:extLst>
          </p:cNvPr>
          <p:cNvSpPr/>
          <p:nvPr/>
        </p:nvSpPr>
        <p:spPr>
          <a:xfrm>
            <a:off x="5218345" y="1288791"/>
            <a:ext cx="299177" cy="12035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C4D7DF4-B723-42D6-97DC-ADE122A33917}"/>
              </a:ext>
            </a:extLst>
          </p:cNvPr>
          <p:cNvSpPr txBox="1"/>
          <p:nvPr/>
        </p:nvSpPr>
        <p:spPr>
          <a:xfrm>
            <a:off x="479376" y="5692481"/>
            <a:ext cx="525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i="1" dirty="0" err="1"/>
              <a:t>Photo</a:t>
            </a:r>
            <a:r>
              <a:rPr lang="de-DE" sz="1600" i="1" dirty="0"/>
              <a:t>: Michael Rogg</a:t>
            </a:r>
          </a:p>
        </p:txBody>
      </p:sp>
    </p:spTree>
    <p:extLst>
      <p:ext uri="{BB962C8B-B14F-4D97-AF65-F5344CB8AC3E}">
        <p14:creationId xmlns:p14="http://schemas.microsoft.com/office/powerpoint/2010/main" val="1894084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afik 19">
            <a:extLst>
              <a:ext uri="{FF2B5EF4-FFF2-40B4-BE49-F238E27FC236}">
                <a16:creationId xmlns:a16="http://schemas.microsoft.com/office/drawing/2014/main" id="{CF4C456B-FDDA-488F-B342-35206FD1A8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1887" y="1361364"/>
            <a:ext cx="4854478" cy="4593994"/>
          </a:xfrm>
          <a:prstGeom prst="rect">
            <a:avLst/>
          </a:prstGeom>
        </p:spPr>
      </p:pic>
      <p:sp>
        <p:nvSpPr>
          <p:cNvPr id="11" name="Pfeil: nach rechts 10">
            <a:extLst>
              <a:ext uri="{FF2B5EF4-FFF2-40B4-BE49-F238E27FC236}">
                <a16:creationId xmlns:a16="http://schemas.microsoft.com/office/drawing/2014/main" id="{C2B6BBB7-1FD6-4A68-BE45-B5DA7ED76666}"/>
              </a:ext>
            </a:extLst>
          </p:cNvPr>
          <p:cNvSpPr/>
          <p:nvPr/>
        </p:nvSpPr>
        <p:spPr>
          <a:xfrm flipH="1">
            <a:off x="304055" y="980728"/>
            <a:ext cx="3151981" cy="965200"/>
          </a:xfrm>
          <a:prstGeom prst="rightArrow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291E7243-4ADB-4301-8ECD-19946A510579}"/>
              </a:ext>
            </a:extLst>
          </p:cNvPr>
          <p:cNvSpPr txBox="1"/>
          <p:nvPr/>
        </p:nvSpPr>
        <p:spPr>
          <a:xfrm>
            <a:off x="1070025" y="1232495"/>
            <a:ext cx="2433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/>
              <a:t>flight</a:t>
            </a:r>
            <a:r>
              <a:rPr lang="de-DE" sz="2400" dirty="0"/>
              <a:t> </a:t>
            </a:r>
            <a:r>
              <a:rPr lang="de-DE" sz="2400" dirty="0" err="1"/>
              <a:t>direction</a:t>
            </a:r>
            <a:endParaRPr lang="de-DE" sz="2400" dirty="0"/>
          </a:p>
        </p:txBody>
      </p:sp>
      <p:sp>
        <p:nvSpPr>
          <p:cNvPr id="14" name="Pfeil: nach rechts 13">
            <a:extLst>
              <a:ext uri="{FF2B5EF4-FFF2-40B4-BE49-F238E27FC236}">
                <a16:creationId xmlns:a16="http://schemas.microsoft.com/office/drawing/2014/main" id="{6A5265CC-6BEB-449F-9E88-74D0E98B6384}"/>
              </a:ext>
            </a:extLst>
          </p:cNvPr>
          <p:cNvSpPr/>
          <p:nvPr/>
        </p:nvSpPr>
        <p:spPr>
          <a:xfrm rot="10800000" flipH="1">
            <a:off x="407368" y="2679823"/>
            <a:ext cx="3048668" cy="965200"/>
          </a:xfrm>
          <a:prstGeom prst="right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1D205FCC-111E-4223-91F3-210D9C488530}"/>
              </a:ext>
            </a:extLst>
          </p:cNvPr>
          <p:cNvSpPr txBox="1"/>
          <p:nvPr/>
        </p:nvSpPr>
        <p:spPr>
          <a:xfrm>
            <a:off x="764332" y="2895327"/>
            <a:ext cx="2019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>
                <a:solidFill>
                  <a:schemeClr val="bg1"/>
                </a:solidFill>
              </a:rPr>
              <a:t>incoming</a:t>
            </a:r>
            <a:r>
              <a:rPr lang="de-DE" sz="2400" dirty="0">
                <a:solidFill>
                  <a:schemeClr val="bg1"/>
                </a:solidFill>
              </a:rPr>
              <a:t> </a:t>
            </a:r>
            <a:r>
              <a:rPr lang="de-DE" sz="2400" dirty="0" err="1">
                <a:solidFill>
                  <a:schemeClr val="bg1"/>
                </a:solidFill>
              </a:rPr>
              <a:t>air</a:t>
            </a:r>
            <a:endParaRPr lang="de-DE" sz="2400" dirty="0">
              <a:solidFill>
                <a:schemeClr val="bg1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F1D4EEB-9E21-4227-82B4-53AF8C9F9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ED70C58-264B-4C5F-BD50-33E07B68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6</a:t>
            </a:fld>
            <a:endParaRPr lang="de-DE"/>
          </a:p>
        </p:txBody>
      </p:sp>
      <p:sp>
        <p:nvSpPr>
          <p:cNvPr id="16" name="Titel 1">
            <a:extLst>
              <a:ext uri="{FF2B5EF4-FFF2-40B4-BE49-F238E27FC236}">
                <a16:creationId xmlns:a16="http://schemas.microsoft.com/office/drawing/2014/main" id="{851F957A-32F2-4C91-AF11-1FDEA020F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9 The Braunschweiger Düse (probe)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1413BB7-4868-45D7-B011-F651FC1E99E9}"/>
              </a:ext>
            </a:extLst>
          </p:cNvPr>
          <p:cNvSpPr txBox="1"/>
          <p:nvPr/>
        </p:nvSpPr>
        <p:spPr>
          <a:xfrm>
            <a:off x="5341336" y="4910103"/>
            <a:ext cx="39230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/>
              <a:t>connecting</a:t>
            </a:r>
            <a:r>
              <a:rPr lang="de-DE" sz="2400" dirty="0"/>
              <a:t> </a:t>
            </a:r>
            <a:r>
              <a:rPr lang="de-DE" sz="2400" dirty="0" err="1"/>
              <a:t>tube</a:t>
            </a:r>
            <a:r>
              <a:rPr lang="de-DE" sz="2400" dirty="0"/>
              <a:t>:</a:t>
            </a:r>
          </a:p>
          <a:p>
            <a:r>
              <a:rPr lang="de-DE" sz="2400" dirty="0"/>
              <a:t>probe -&gt; 2nd </a:t>
            </a:r>
            <a:r>
              <a:rPr lang="de-DE" sz="2400" dirty="0" err="1"/>
              <a:t>pressure</a:t>
            </a:r>
            <a:r>
              <a:rPr lang="de-DE" sz="2400" dirty="0"/>
              <a:t> </a:t>
            </a:r>
            <a:r>
              <a:rPr lang="de-DE" sz="2400" dirty="0" err="1"/>
              <a:t>sensor</a:t>
            </a:r>
            <a:endParaRPr lang="de-DE" sz="24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3146CE0-57CC-4A56-98FB-BEF5A882CFA8}"/>
              </a:ext>
            </a:extLst>
          </p:cNvPr>
          <p:cNvSpPr txBox="1"/>
          <p:nvPr/>
        </p:nvSpPr>
        <p:spPr>
          <a:xfrm rot="20868596">
            <a:off x="8649140" y="2306980"/>
            <a:ext cx="274207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happens</a:t>
            </a:r>
            <a:r>
              <a:rPr lang="de-DE" sz="2800" dirty="0"/>
              <a:t>, </a:t>
            </a:r>
            <a:r>
              <a:rPr lang="de-DE" sz="2800" dirty="0" err="1"/>
              <a:t>when</a:t>
            </a:r>
            <a:r>
              <a:rPr lang="de-DE" sz="2800" dirty="0"/>
              <a:t> </a:t>
            </a:r>
            <a:r>
              <a:rPr lang="de-DE" sz="2800" dirty="0" err="1"/>
              <a:t>incoming</a:t>
            </a:r>
            <a:r>
              <a:rPr lang="de-DE" sz="2800" dirty="0"/>
              <a:t> </a:t>
            </a:r>
            <a:r>
              <a:rPr lang="de-DE" sz="2800" dirty="0" err="1"/>
              <a:t>air</a:t>
            </a:r>
            <a:r>
              <a:rPr lang="de-DE" sz="2800" dirty="0"/>
              <a:t> </a:t>
            </a:r>
            <a:r>
              <a:rPr lang="de-DE" sz="2800" dirty="0" err="1"/>
              <a:t>flows</a:t>
            </a:r>
            <a:r>
              <a:rPr lang="de-DE" sz="2800" dirty="0"/>
              <a:t> </a:t>
            </a:r>
            <a:r>
              <a:rPr lang="de-DE" sz="2800" dirty="0" err="1"/>
              <a:t>through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probe?</a:t>
            </a:r>
          </a:p>
        </p:txBody>
      </p:sp>
      <p:cxnSp>
        <p:nvCxnSpPr>
          <p:cNvPr id="8" name="Gerade Verbindung mit Pfeil 7">
            <a:extLst>
              <a:ext uri="{FF2B5EF4-FFF2-40B4-BE49-F238E27FC236}">
                <a16:creationId xmlns:a16="http://schemas.microsoft.com/office/drawing/2014/main" id="{D9A1378C-49C4-49D6-9B2F-F581C229332F}"/>
              </a:ext>
            </a:extLst>
          </p:cNvPr>
          <p:cNvCxnSpPr>
            <a:cxnSpLocks/>
            <a:stCxn id="6" idx="1"/>
          </p:cNvCxnSpPr>
          <p:nvPr/>
        </p:nvCxnSpPr>
        <p:spPr>
          <a:xfrm flipH="1" flipV="1">
            <a:off x="4727850" y="4910104"/>
            <a:ext cx="613486" cy="415498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412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afik 19">
            <a:extLst>
              <a:ext uri="{FF2B5EF4-FFF2-40B4-BE49-F238E27FC236}">
                <a16:creationId xmlns:a16="http://schemas.microsoft.com/office/drawing/2014/main" id="{CF4C456B-FDDA-488F-B342-35206FD1A8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1887" y="1361364"/>
            <a:ext cx="4854478" cy="4593994"/>
          </a:xfrm>
          <a:prstGeom prst="rect">
            <a:avLst/>
          </a:prstGeom>
        </p:spPr>
      </p:pic>
      <p:sp>
        <p:nvSpPr>
          <p:cNvPr id="2" name="Rechteck 1">
            <a:extLst>
              <a:ext uri="{FF2B5EF4-FFF2-40B4-BE49-F238E27FC236}">
                <a16:creationId xmlns:a16="http://schemas.microsoft.com/office/drawing/2014/main" id="{58E04F32-88B4-4D5F-AD85-171ADD547FCA}"/>
              </a:ext>
            </a:extLst>
          </p:cNvPr>
          <p:cNvSpPr/>
          <p:nvPr/>
        </p:nvSpPr>
        <p:spPr>
          <a:xfrm>
            <a:off x="4799856" y="2564904"/>
            <a:ext cx="2808312" cy="122413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Pfeil: nach rechts 13">
            <a:extLst>
              <a:ext uri="{FF2B5EF4-FFF2-40B4-BE49-F238E27FC236}">
                <a16:creationId xmlns:a16="http://schemas.microsoft.com/office/drawing/2014/main" id="{6A5265CC-6BEB-449F-9E88-74D0E98B6384}"/>
              </a:ext>
            </a:extLst>
          </p:cNvPr>
          <p:cNvSpPr/>
          <p:nvPr/>
        </p:nvSpPr>
        <p:spPr>
          <a:xfrm rot="10800000" flipH="1">
            <a:off x="407368" y="2679823"/>
            <a:ext cx="3048668" cy="965200"/>
          </a:xfrm>
          <a:prstGeom prst="right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F1D4EEB-9E21-4227-82B4-53AF8C9F9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ED70C58-264B-4C5F-BD50-33E07B68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7</a:t>
            </a:fld>
            <a:endParaRPr lang="de-DE"/>
          </a:p>
        </p:txBody>
      </p:sp>
      <p:sp>
        <p:nvSpPr>
          <p:cNvPr id="16" name="Titel 1">
            <a:extLst>
              <a:ext uri="{FF2B5EF4-FFF2-40B4-BE49-F238E27FC236}">
                <a16:creationId xmlns:a16="http://schemas.microsoft.com/office/drawing/2014/main" id="{851F957A-32F2-4C91-AF11-1FDEA020F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9 The Braunschweiger Düse (probe)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C56746D-EA3E-4E46-BEFA-00DF75E2DC1C}"/>
              </a:ext>
            </a:extLst>
          </p:cNvPr>
          <p:cNvSpPr txBox="1"/>
          <p:nvPr/>
        </p:nvSpPr>
        <p:spPr>
          <a:xfrm>
            <a:off x="263352" y="1273891"/>
            <a:ext cx="3593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Due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this</a:t>
            </a:r>
            <a:r>
              <a:rPr lang="de-DE" sz="2800" dirty="0"/>
              <a:t> </a:t>
            </a:r>
            <a:r>
              <a:rPr lang="de-DE" sz="2800" dirty="0" err="1"/>
              <a:t>narrowing</a:t>
            </a:r>
            <a:r>
              <a:rPr lang="de-DE" sz="2800" dirty="0"/>
              <a:t>…</a:t>
            </a:r>
          </a:p>
        </p:txBody>
      </p: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58A0A18B-08BA-42D0-895E-837671E1ABBF}"/>
              </a:ext>
            </a:extLst>
          </p:cNvPr>
          <p:cNvCxnSpPr>
            <a:cxnSpLocks/>
          </p:cNvCxnSpPr>
          <p:nvPr/>
        </p:nvCxnSpPr>
        <p:spPr>
          <a:xfrm>
            <a:off x="1775520" y="1853543"/>
            <a:ext cx="1680516" cy="56734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e 16">
            <a:extLst>
              <a:ext uri="{FF2B5EF4-FFF2-40B4-BE49-F238E27FC236}">
                <a16:creationId xmlns:a16="http://schemas.microsoft.com/office/drawing/2014/main" id="{D72F526D-14B3-4F27-AACB-B421679CF457}"/>
              </a:ext>
            </a:extLst>
          </p:cNvPr>
          <p:cNvSpPr/>
          <p:nvPr/>
        </p:nvSpPr>
        <p:spPr>
          <a:xfrm>
            <a:off x="3503712" y="2069567"/>
            <a:ext cx="1440160" cy="2295537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F9F3596-D9CD-4D15-AE64-EE743BF25589}"/>
              </a:ext>
            </a:extLst>
          </p:cNvPr>
          <p:cNvSpPr txBox="1"/>
          <p:nvPr/>
        </p:nvSpPr>
        <p:spPr>
          <a:xfrm>
            <a:off x="350524" y="2909152"/>
            <a:ext cx="317599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chemeClr val="bg1"/>
                </a:solidFill>
              </a:rPr>
              <a:t>   </a:t>
            </a:r>
            <a:r>
              <a:rPr lang="de-DE" sz="2800" dirty="0" err="1">
                <a:solidFill>
                  <a:schemeClr val="bg1"/>
                </a:solidFill>
              </a:rPr>
              <a:t>incoming</a:t>
            </a:r>
            <a:r>
              <a:rPr lang="de-DE" sz="2800" dirty="0">
                <a:solidFill>
                  <a:schemeClr val="bg1"/>
                </a:solidFill>
              </a:rPr>
              <a:t> </a:t>
            </a:r>
            <a:r>
              <a:rPr lang="de-DE" sz="2800" dirty="0" err="1">
                <a:solidFill>
                  <a:schemeClr val="bg1"/>
                </a:solidFill>
              </a:rPr>
              <a:t>air</a:t>
            </a:r>
            <a:r>
              <a:rPr lang="de-DE" sz="2800" dirty="0">
                <a:solidFill>
                  <a:schemeClr val="bg1"/>
                </a:solidFill>
              </a:rPr>
              <a:t>…</a:t>
            </a:r>
          </a:p>
          <a:p>
            <a:endParaRPr lang="de-DE" sz="2800" dirty="0"/>
          </a:p>
          <a:p>
            <a:r>
              <a:rPr lang="de-DE" sz="2800" dirty="0" err="1"/>
              <a:t>accelerates</a:t>
            </a:r>
            <a:r>
              <a:rPr lang="de-DE" sz="2800" dirty="0"/>
              <a:t> </a:t>
            </a:r>
            <a:r>
              <a:rPr lang="de-DE" sz="2800" dirty="0" err="1"/>
              <a:t>when</a:t>
            </a:r>
            <a:endParaRPr lang="de-DE" sz="2800" dirty="0"/>
          </a:p>
          <a:p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enters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probe…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C6144DEB-CACE-4B29-9F84-D7AE028C1551}"/>
              </a:ext>
            </a:extLst>
          </p:cNvPr>
          <p:cNvSpPr txBox="1"/>
          <p:nvPr/>
        </p:nvSpPr>
        <p:spPr>
          <a:xfrm>
            <a:off x="5253677" y="2708920"/>
            <a:ext cx="202427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and </a:t>
            </a:r>
            <a:r>
              <a:rPr lang="de-DE" sz="2800" dirty="0" err="1"/>
              <a:t>expands</a:t>
            </a:r>
            <a:endParaRPr lang="de-DE" sz="2800" dirty="0"/>
          </a:p>
          <a:p>
            <a:r>
              <a:rPr lang="de-DE" sz="2800" dirty="0"/>
              <a:t>in </a:t>
            </a:r>
            <a:r>
              <a:rPr lang="de-DE" sz="2800" dirty="0" err="1"/>
              <a:t>here</a:t>
            </a:r>
            <a:r>
              <a:rPr lang="de-DE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255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17" grpId="0" animBg="1"/>
      <p:bldP spid="19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afik 19">
            <a:extLst>
              <a:ext uri="{FF2B5EF4-FFF2-40B4-BE49-F238E27FC236}">
                <a16:creationId xmlns:a16="http://schemas.microsoft.com/office/drawing/2014/main" id="{CF4C456B-FDDA-488F-B342-35206FD1A8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5322" y="736600"/>
            <a:ext cx="6588028" cy="6234524"/>
          </a:xfrm>
          <a:prstGeom prst="rect">
            <a:avLst/>
          </a:prstGeom>
        </p:spPr>
      </p:pic>
      <p:sp>
        <p:nvSpPr>
          <p:cNvPr id="9" name="Pfeil: nach unten gekrümmt 8">
            <a:extLst>
              <a:ext uri="{FF2B5EF4-FFF2-40B4-BE49-F238E27FC236}">
                <a16:creationId xmlns:a16="http://schemas.microsoft.com/office/drawing/2014/main" id="{A8300C89-DB07-47A9-A832-459D69A8935B}"/>
              </a:ext>
            </a:extLst>
          </p:cNvPr>
          <p:cNvSpPr/>
          <p:nvPr/>
        </p:nvSpPr>
        <p:spPr>
          <a:xfrm rot="4985475">
            <a:off x="4631128" y="3735355"/>
            <a:ext cx="406089" cy="2370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0" name="Pfeil: nach unten gekrümmt 9">
            <a:extLst>
              <a:ext uri="{FF2B5EF4-FFF2-40B4-BE49-F238E27FC236}">
                <a16:creationId xmlns:a16="http://schemas.microsoft.com/office/drawing/2014/main" id="{F9804F92-A815-4F5D-9063-1D6C3D541C46}"/>
              </a:ext>
            </a:extLst>
          </p:cNvPr>
          <p:cNvSpPr/>
          <p:nvPr/>
        </p:nvSpPr>
        <p:spPr>
          <a:xfrm rot="4841206">
            <a:off x="8985907" y="1445195"/>
            <a:ext cx="1993496" cy="94464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2" name="Pfeil: nach unten gekrümmt 11">
            <a:extLst>
              <a:ext uri="{FF2B5EF4-FFF2-40B4-BE49-F238E27FC236}">
                <a16:creationId xmlns:a16="http://schemas.microsoft.com/office/drawing/2014/main" id="{EED3BBC9-2C29-41FA-9432-F6012A3AF184}"/>
              </a:ext>
            </a:extLst>
          </p:cNvPr>
          <p:cNvSpPr/>
          <p:nvPr/>
        </p:nvSpPr>
        <p:spPr>
          <a:xfrm rot="6296557" flipH="1">
            <a:off x="9106173" y="4157314"/>
            <a:ext cx="1815779" cy="94464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25FD34B-1831-4581-A8D1-65092B38A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24FE851-0112-4D7C-B78C-247DE8195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8</a:t>
            </a:fld>
            <a:endParaRPr lang="de-DE"/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042AF469-B9D6-49F8-A6C0-5EAB3B490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9 The Braunschweiger Düse (probe) 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170002DE-62F6-4B64-8EFD-ED647FD24CD3}"/>
              </a:ext>
            </a:extLst>
          </p:cNvPr>
          <p:cNvSpPr txBox="1"/>
          <p:nvPr/>
        </p:nvSpPr>
        <p:spPr>
          <a:xfrm>
            <a:off x="1199456" y="1108419"/>
            <a:ext cx="26880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/>
              <a:t>We</a:t>
            </a:r>
            <a:r>
              <a:rPr lang="de-DE" sz="2800" dirty="0"/>
              <a:t> </a:t>
            </a:r>
            <a:r>
              <a:rPr lang="de-DE" sz="2800" dirty="0" err="1"/>
              <a:t>get</a:t>
            </a:r>
            <a:r>
              <a:rPr lang="de-DE" sz="2800" dirty="0"/>
              <a:t> </a:t>
            </a:r>
            <a:r>
              <a:rPr lang="de-DE" sz="2800" dirty="0" err="1"/>
              <a:t>vortices</a:t>
            </a:r>
            <a:r>
              <a:rPr lang="de-DE" sz="2800" dirty="0"/>
              <a:t>…</a:t>
            </a:r>
          </a:p>
        </p:txBody>
      </p:sp>
      <p:sp>
        <p:nvSpPr>
          <p:cNvPr id="19" name="Pfeil: nach unten gekrümmt 18">
            <a:extLst>
              <a:ext uri="{FF2B5EF4-FFF2-40B4-BE49-F238E27FC236}">
                <a16:creationId xmlns:a16="http://schemas.microsoft.com/office/drawing/2014/main" id="{06E1B11B-3406-4DC5-9FA5-345FBADCE82A}"/>
              </a:ext>
            </a:extLst>
          </p:cNvPr>
          <p:cNvSpPr/>
          <p:nvPr/>
        </p:nvSpPr>
        <p:spPr>
          <a:xfrm rot="17626482" flipV="1">
            <a:off x="4631127" y="2458268"/>
            <a:ext cx="406089" cy="25609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4B7C27CE-AB88-4475-BC0F-452941D8EC97}"/>
              </a:ext>
            </a:extLst>
          </p:cNvPr>
          <p:cNvSpPr txBox="1"/>
          <p:nvPr/>
        </p:nvSpPr>
        <p:spPr>
          <a:xfrm>
            <a:off x="4834171" y="2939452"/>
            <a:ext cx="10984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/>
              <a:t>here</a:t>
            </a:r>
            <a:r>
              <a:rPr lang="de-DE" sz="2800" dirty="0"/>
              <a:t>…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465EC747-F753-4913-9920-407413CD1BDB}"/>
              </a:ext>
            </a:extLst>
          </p:cNvPr>
          <p:cNvSpPr txBox="1"/>
          <p:nvPr/>
        </p:nvSpPr>
        <p:spPr>
          <a:xfrm>
            <a:off x="8987565" y="2939452"/>
            <a:ext cx="15729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and </a:t>
            </a:r>
            <a:r>
              <a:rPr lang="de-DE" sz="2800" dirty="0" err="1"/>
              <a:t>here</a:t>
            </a:r>
            <a:r>
              <a:rPr lang="de-DE" sz="2800" dirty="0"/>
              <a:t>.</a:t>
            </a:r>
          </a:p>
        </p:txBody>
      </p:sp>
      <p:sp>
        <p:nvSpPr>
          <p:cNvPr id="14" name="Pfeil: nach rechts 13">
            <a:extLst>
              <a:ext uri="{FF2B5EF4-FFF2-40B4-BE49-F238E27FC236}">
                <a16:creationId xmlns:a16="http://schemas.microsoft.com/office/drawing/2014/main" id="{49BF3802-B41E-4321-8048-47C56B1D6186}"/>
              </a:ext>
            </a:extLst>
          </p:cNvPr>
          <p:cNvSpPr/>
          <p:nvPr/>
        </p:nvSpPr>
        <p:spPr>
          <a:xfrm rot="10800000" flipH="1">
            <a:off x="407368" y="2679823"/>
            <a:ext cx="3048668" cy="965200"/>
          </a:xfrm>
          <a:prstGeom prst="right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6324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  <p:bldP spid="19" grpId="0" animBg="1"/>
      <p:bldP spid="6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afik 19">
            <a:extLst>
              <a:ext uri="{FF2B5EF4-FFF2-40B4-BE49-F238E27FC236}">
                <a16:creationId xmlns:a16="http://schemas.microsoft.com/office/drawing/2014/main" id="{CF4C456B-FDDA-488F-B342-35206FD1A8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5322" y="736600"/>
            <a:ext cx="6588028" cy="6234524"/>
          </a:xfrm>
          <a:prstGeom prst="rect">
            <a:avLst/>
          </a:prstGeom>
        </p:spPr>
      </p:pic>
      <p:sp>
        <p:nvSpPr>
          <p:cNvPr id="4" name="Pfeil: nach rechts 3">
            <a:extLst>
              <a:ext uri="{FF2B5EF4-FFF2-40B4-BE49-F238E27FC236}">
                <a16:creationId xmlns:a16="http://schemas.microsoft.com/office/drawing/2014/main" id="{3E0A0B03-ADDA-42A3-A99B-E7A40C184EEE}"/>
              </a:ext>
            </a:extLst>
          </p:cNvPr>
          <p:cNvSpPr/>
          <p:nvPr/>
        </p:nvSpPr>
        <p:spPr>
          <a:xfrm>
            <a:off x="4871864" y="2348880"/>
            <a:ext cx="4608512" cy="1728189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25FD34B-1831-4581-A8D1-65092B38A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24FE851-0112-4D7C-B78C-247DE8195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9</a:t>
            </a:fld>
            <a:endParaRPr lang="de-DE"/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042AF469-B9D6-49F8-A6C0-5EAB3B490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9 The Braunschweiger Düse (probe) 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170002DE-62F6-4B64-8EFD-ED647FD24CD3}"/>
              </a:ext>
            </a:extLst>
          </p:cNvPr>
          <p:cNvSpPr txBox="1"/>
          <p:nvPr/>
        </p:nvSpPr>
        <p:spPr>
          <a:xfrm>
            <a:off x="263352" y="1273891"/>
            <a:ext cx="19480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As a </a:t>
            </a:r>
            <a:r>
              <a:rPr lang="de-DE" sz="2800" dirty="0" err="1"/>
              <a:t>result</a:t>
            </a:r>
            <a:r>
              <a:rPr lang="de-DE" sz="2800" dirty="0"/>
              <a:t>…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4B7C27CE-AB88-4475-BC0F-452941D8EC97}"/>
              </a:ext>
            </a:extLst>
          </p:cNvPr>
          <p:cNvSpPr txBox="1"/>
          <p:nvPr/>
        </p:nvSpPr>
        <p:spPr>
          <a:xfrm>
            <a:off x="5506524" y="2716627"/>
            <a:ext cx="32540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/>
              <a:t>pressure</a:t>
            </a:r>
            <a:r>
              <a:rPr lang="de-DE" sz="2800" dirty="0"/>
              <a:t> </a:t>
            </a:r>
            <a:r>
              <a:rPr lang="de-DE" sz="2800" dirty="0" err="1"/>
              <a:t>drops</a:t>
            </a:r>
            <a:endParaRPr lang="de-DE" sz="2800" dirty="0"/>
          </a:p>
          <a:p>
            <a:r>
              <a:rPr lang="de-DE" sz="2800" dirty="0"/>
              <a:t>and </a:t>
            </a:r>
            <a:r>
              <a:rPr lang="de-DE" sz="2800" dirty="0" err="1"/>
              <a:t>air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sucked</a:t>
            </a:r>
            <a:r>
              <a:rPr lang="de-DE" sz="2800" dirty="0"/>
              <a:t> out.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CFAA34F5-CDA2-4C66-9AE9-A737FF5DC658}"/>
              </a:ext>
            </a:extLst>
          </p:cNvPr>
          <p:cNvSpPr txBox="1"/>
          <p:nvPr/>
        </p:nvSpPr>
        <p:spPr>
          <a:xfrm>
            <a:off x="191344" y="4509120"/>
            <a:ext cx="30541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And </a:t>
            </a:r>
            <a:r>
              <a:rPr lang="de-DE" sz="2800" dirty="0" err="1"/>
              <a:t>consequently</a:t>
            </a:r>
            <a:r>
              <a:rPr lang="de-DE" sz="2800" dirty="0"/>
              <a:t>…</a:t>
            </a:r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8D3C63FC-D2A9-4FA7-9C42-94F2C18F6727}"/>
              </a:ext>
            </a:extLst>
          </p:cNvPr>
          <p:cNvCxnSpPr>
            <a:cxnSpLocks/>
          </p:cNvCxnSpPr>
          <p:nvPr/>
        </p:nvCxnSpPr>
        <p:spPr>
          <a:xfrm flipH="1">
            <a:off x="4367808" y="5589240"/>
            <a:ext cx="940224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>
            <a:extLst>
              <a:ext uri="{FF2B5EF4-FFF2-40B4-BE49-F238E27FC236}">
                <a16:creationId xmlns:a16="http://schemas.microsoft.com/office/drawing/2014/main" id="{94A74B06-44EC-42A0-AF54-C30110222625}"/>
              </a:ext>
            </a:extLst>
          </p:cNvPr>
          <p:cNvSpPr txBox="1"/>
          <p:nvPr/>
        </p:nvSpPr>
        <p:spPr>
          <a:xfrm>
            <a:off x="5308032" y="4628841"/>
            <a:ext cx="260701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/>
              <a:t>pressure</a:t>
            </a:r>
            <a:r>
              <a:rPr lang="de-DE" sz="2800" dirty="0"/>
              <a:t> </a:t>
            </a:r>
            <a:r>
              <a:rPr lang="de-DE" sz="2800" dirty="0" err="1"/>
              <a:t>drops</a:t>
            </a:r>
            <a:r>
              <a:rPr lang="de-DE" sz="2800" dirty="0"/>
              <a:t> in </a:t>
            </a:r>
            <a:r>
              <a:rPr lang="de-DE" sz="2800" dirty="0" err="1"/>
              <a:t>the</a:t>
            </a:r>
            <a:r>
              <a:rPr lang="de-DE" sz="2800" dirty="0"/>
              <a:t>  </a:t>
            </a:r>
            <a:r>
              <a:rPr lang="de-DE" sz="2800" dirty="0" err="1"/>
              <a:t>connecting</a:t>
            </a:r>
            <a:r>
              <a:rPr lang="de-DE" sz="2800" dirty="0"/>
              <a:t> </a:t>
            </a:r>
          </a:p>
          <a:p>
            <a:r>
              <a:rPr lang="de-DE" sz="2800" dirty="0" err="1"/>
              <a:t>tube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well</a:t>
            </a:r>
            <a:r>
              <a:rPr lang="de-DE" sz="2800" dirty="0"/>
              <a:t>.</a:t>
            </a:r>
          </a:p>
        </p:txBody>
      </p:sp>
      <p:sp>
        <p:nvSpPr>
          <p:cNvPr id="21" name="Pfeil: gebogen 20">
            <a:extLst>
              <a:ext uri="{FF2B5EF4-FFF2-40B4-BE49-F238E27FC236}">
                <a16:creationId xmlns:a16="http://schemas.microsoft.com/office/drawing/2014/main" id="{0E952702-9336-44C0-B664-CB3EEE77A694}"/>
              </a:ext>
            </a:extLst>
          </p:cNvPr>
          <p:cNvSpPr/>
          <p:nvPr/>
        </p:nvSpPr>
        <p:spPr>
          <a:xfrm>
            <a:off x="4428728" y="3712448"/>
            <a:ext cx="813816" cy="868680"/>
          </a:xfrm>
          <a:prstGeom prst="bent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0B050"/>
              </a:solidFill>
            </a:endParaRPr>
          </a:p>
        </p:txBody>
      </p:sp>
      <p:sp>
        <p:nvSpPr>
          <p:cNvPr id="17" name="Pfeil: nach rechts 16">
            <a:extLst>
              <a:ext uri="{FF2B5EF4-FFF2-40B4-BE49-F238E27FC236}">
                <a16:creationId xmlns:a16="http://schemas.microsoft.com/office/drawing/2014/main" id="{5BB4B1AE-CB1D-4A49-9F42-2BCA5A280A52}"/>
              </a:ext>
            </a:extLst>
          </p:cNvPr>
          <p:cNvSpPr/>
          <p:nvPr/>
        </p:nvSpPr>
        <p:spPr>
          <a:xfrm rot="10800000" flipH="1">
            <a:off x="407368" y="2679823"/>
            <a:ext cx="3048668" cy="965200"/>
          </a:xfrm>
          <a:prstGeom prst="right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5098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14" grpId="0"/>
      <p:bldP spid="8" grpId="0"/>
      <p:bldP spid="21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470</Words>
  <Application>Microsoft Office PowerPoint</Application>
  <PresentationFormat>Breitbild</PresentationFormat>
  <Paragraphs>82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</vt:lpstr>
      <vt:lpstr>Towards a Better Understanding Of the TEK-Vario Part II</vt:lpstr>
      <vt:lpstr>9 The Braunschweiger Düse (probe)</vt:lpstr>
      <vt:lpstr>9 The Braunschweiger Düse (probe)</vt:lpstr>
      <vt:lpstr>9 The Braunschweiger Düse (probe) </vt:lpstr>
      <vt:lpstr>9 The Braunschweiger Düse (probe)</vt:lpstr>
      <vt:lpstr>9 The Braunschweiger Düse (probe)</vt:lpstr>
      <vt:lpstr>9 The Braunschweiger Düse (probe)</vt:lpstr>
      <vt:lpstr>9 The Braunschweiger Düse (probe) </vt:lpstr>
      <vt:lpstr>9 The Braunschweiger Düse (probe) </vt:lpstr>
      <vt:lpstr>9 The Braunschweiger Düse (probe)</vt:lpstr>
      <vt:lpstr>9 The Braunschweiger Düse (probe) </vt:lpstr>
      <vt:lpstr>9 The Braunschweiger Düse (probe)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Michael Rogg</dc:creator>
  <cp:lastModifiedBy>Michael Rogg</cp:lastModifiedBy>
  <cp:revision>734</cp:revision>
  <dcterms:created xsi:type="dcterms:W3CDTF">2025-02-25T15:36:45Z</dcterms:created>
  <dcterms:modified xsi:type="dcterms:W3CDTF">2025-04-26T08:37:47Z</dcterms:modified>
</cp:coreProperties>
</file>