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0"/>
  </p:notesMasterIdLst>
  <p:sldIdLst>
    <p:sldId id="256" r:id="rId2"/>
    <p:sldId id="350" r:id="rId3"/>
    <p:sldId id="402" r:id="rId4"/>
    <p:sldId id="403" r:id="rId5"/>
    <p:sldId id="293" r:id="rId6"/>
    <p:sldId id="294" r:id="rId7"/>
    <p:sldId id="358" r:id="rId8"/>
    <p:sldId id="257" r:id="rId9"/>
    <p:sldId id="258" r:id="rId10"/>
    <p:sldId id="259" r:id="rId11"/>
    <p:sldId id="351" r:id="rId12"/>
    <p:sldId id="352" r:id="rId13"/>
    <p:sldId id="353" r:id="rId14"/>
    <p:sldId id="263" r:id="rId15"/>
    <p:sldId id="264" r:id="rId16"/>
    <p:sldId id="359" r:id="rId17"/>
    <p:sldId id="355" r:id="rId18"/>
    <p:sldId id="309" r:id="rId19"/>
    <p:sldId id="357" r:id="rId20"/>
    <p:sldId id="360" r:id="rId21"/>
    <p:sldId id="361" r:id="rId22"/>
    <p:sldId id="354" r:id="rId23"/>
    <p:sldId id="362" r:id="rId24"/>
    <p:sldId id="363" r:id="rId25"/>
    <p:sldId id="365" r:id="rId26"/>
    <p:sldId id="366" r:id="rId27"/>
    <p:sldId id="367" r:id="rId28"/>
    <p:sldId id="368" r:id="rId29"/>
    <p:sldId id="371" r:id="rId30"/>
    <p:sldId id="372" r:id="rId31"/>
    <p:sldId id="373" r:id="rId32"/>
    <p:sldId id="272" r:id="rId33"/>
    <p:sldId id="295" r:id="rId34"/>
    <p:sldId id="375" r:id="rId35"/>
    <p:sldId id="374" r:id="rId36"/>
    <p:sldId id="376" r:id="rId37"/>
    <p:sldId id="377" r:id="rId38"/>
    <p:sldId id="378" r:id="rId39"/>
    <p:sldId id="380" r:id="rId40"/>
    <p:sldId id="381" r:id="rId41"/>
    <p:sldId id="382" r:id="rId42"/>
    <p:sldId id="384" r:id="rId43"/>
    <p:sldId id="383" r:id="rId44"/>
    <p:sldId id="386" r:id="rId45"/>
    <p:sldId id="387" r:id="rId46"/>
    <p:sldId id="388" r:id="rId47"/>
    <p:sldId id="390" r:id="rId48"/>
    <p:sldId id="389" r:id="rId49"/>
    <p:sldId id="391" r:id="rId50"/>
    <p:sldId id="392" r:id="rId51"/>
    <p:sldId id="393" r:id="rId52"/>
    <p:sldId id="394" r:id="rId53"/>
    <p:sldId id="395" r:id="rId54"/>
    <p:sldId id="396" r:id="rId55"/>
    <p:sldId id="397" r:id="rId56"/>
    <p:sldId id="398" r:id="rId57"/>
    <p:sldId id="401" r:id="rId58"/>
    <p:sldId id="400" r:id="rId5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9" clrIdx="0">
    <p:extLst>
      <p:ext uri="{19B8F6BF-5375-455C-9EA6-DF929625EA0E}">
        <p15:presenceInfo xmlns:p15="http://schemas.microsoft.com/office/powerpoint/2012/main" userId="User" providerId="None"/>
      </p:ext>
    </p:extLst>
  </p:cmAuthor>
  <p:cmAuthor id="2" name="Chris" initials="C" lastIdx="2" clrIdx="1">
    <p:extLst>
      <p:ext uri="{19B8F6BF-5375-455C-9EA6-DF929625EA0E}">
        <p15:presenceInfo xmlns:p15="http://schemas.microsoft.com/office/powerpoint/2012/main" userId="Chr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EF8D4B"/>
    <a:srgbClr val="F6BB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 varScale="1">
        <p:scale>
          <a:sx n="105" d="100"/>
          <a:sy n="105" d="100"/>
        </p:scale>
        <p:origin x="92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commentAuthors" Target="commentAuthor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A%20Michael%20Erazer%2022%20ges%20240718%20auf%20Mai%2023\B%20Papa%20Hobby%20ab%20231002\Vario%20TEK%20etc\Quadratfunk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A%20Michael%20Erazer%2022%20ges%20240718%20auf%20Mai%2023\B%20Papa%20Hobby%20ab%20231002\Vario%20TEK%20etc\Quadratfunk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A%20Michael%20Erazer%2022%20ges%20240718%20auf%20Mai%2023\B%20Papa%20Hobby%20ab%20231002\Vario%20TEK%20etc\Quadratfunk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A%20Michael%20Erazer%2022%20ges%20240718%20auf%20Mai%2023\B%20Papa%20Hobby%20ab%20231002\Vario%20TEK%20etc\Quadratfunk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F:\A%20Michael%20Erazer%2022%20ges%20240718%20auf%20Mai%2023\B%20Papa%20Hobby%20ab%20231002\Vario%20TEK%20etc\Quadratfunktio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000"/>
              <a:t>y = x²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Tabelle1!$D$3:$D$103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4.0000000000000008E-2</c:v>
                </c:pt>
                <c:pt idx="3">
                  <c:v>0.09</c:v>
                </c:pt>
                <c:pt idx="4">
                  <c:v>0.16000000000000003</c:v>
                </c:pt>
                <c:pt idx="5">
                  <c:v>0.25</c:v>
                </c:pt>
                <c:pt idx="6">
                  <c:v>0.36</c:v>
                </c:pt>
                <c:pt idx="7">
                  <c:v>0.48999999999999994</c:v>
                </c:pt>
                <c:pt idx="8">
                  <c:v>0.64000000000000012</c:v>
                </c:pt>
                <c:pt idx="9">
                  <c:v>0.81</c:v>
                </c:pt>
                <c:pt idx="10">
                  <c:v>1</c:v>
                </c:pt>
                <c:pt idx="11">
                  <c:v>1.2100000000000002</c:v>
                </c:pt>
                <c:pt idx="12">
                  <c:v>1.44</c:v>
                </c:pt>
                <c:pt idx="13">
                  <c:v>1.6900000000000002</c:v>
                </c:pt>
                <c:pt idx="14">
                  <c:v>1.9599999999999997</c:v>
                </c:pt>
                <c:pt idx="15">
                  <c:v>2.25</c:v>
                </c:pt>
                <c:pt idx="16">
                  <c:v>2.5600000000000005</c:v>
                </c:pt>
                <c:pt idx="17">
                  <c:v>2.8899999999999997</c:v>
                </c:pt>
                <c:pt idx="18">
                  <c:v>3.24</c:v>
                </c:pt>
                <c:pt idx="19">
                  <c:v>3.61</c:v>
                </c:pt>
                <c:pt idx="20">
                  <c:v>4</c:v>
                </c:pt>
                <c:pt idx="21">
                  <c:v>4.41</c:v>
                </c:pt>
                <c:pt idx="22">
                  <c:v>4.8400000000000007</c:v>
                </c:pt>
                <c:pt idx="23">
                  <c:v>5.2899999999999991</c:v>
                </c:pt>
                <c:pt idx="24">
                  <c:v>5.76</c:v>
                </c:pt>
                <c:pt idx="25">
                  <c:v>6.25</c:v>
                </c:pt>
                <c:pt idx="26">
                  <c:v>6.7600000000000007</c:v>
                </c:pt>
                <c:pt idx="27">
                  <c:v>7.2900000000000009</c:v>
                </c:pt>
                <c:pt idx="28">
                  <c:v>7.839999999999999</c:v>
                </c:pt>
                <c:pt idx="29">
                  <c:v>8.41</c:v>
                </c:pt>
                <c:pt idx="30">
                  <c:v>9</c:v>
                </c:pt>
                <c:pt idx="31">
                  <c:v>9.6100000000000012</c:v>
                </c:pt>
                <c:pt idx="32">
                  <c:v>10.240000000000002</c:v>
                </c:pt>
                <c:pt idx="33">
                  <c:v>10.889999999999999</c:v>
                </c:pt>
                <c:pt idx="34">
                  <c:v>11.559999999999999</c:v>
                </c:pt>
                <c:pt idx="35">
                  <c:v>12.25</c:v>
                </c:pt>
                <c:pt idx="36">
                  <c:v>12.96</c:v>
                </c:pt>
                <c:pt idx="37">
                  <c:v>13.690000000000001</c:v>
                </c:pt>
                <c:pt idx="38">
                  <c:v>14.44</c:v>
                </c:pt>
                <c:pt idx="39">
                  <c:v>15.209999999999999</c:v>
                </c:pt>
                <c:pt idx="40">
                  <c:v>16</c:v>
                </c:pt>
                <c:pt idx="41">
                  <c:v>16.809999999999999</c:v>
                </c:pt>
                <c:pt idx="42">
                  <c:v>17.64</c:v>
                </c:pt>
                <c:pt idx="43">
                  <c:v>18.489999999999998</c:v>
                </c:pt>
                <c:pt idx="44">
                  <c:v>19.360000000000003</c:v>
                </c:pt>
                <c:pt idx="45">
                  <c:v>20.25</c:v>
                </c:pt>
                <c:pt idx="46">
                  <c:v>21.159999999999997</c:v>
                </c:pt>
                <c:pt idx="47">
                  <c:v>22.090000000000003</c:v>
                </c:pt>
                <c:pt idx="48">
                  <c:v>23.04</c:v>
                </c:pt>
                <c:pt idx="49">
                  <c:v>24.010000000000005</c:v>
                </c:pt>
                <c:pt idx="50">
                  <c:v>25</c:v>
                </c:pt>
                <c:pt idx="51">
                  <c:v>26.009999999999998</c:v>
                </c:pt>
                <c:pt idx="52">
                  <c:v>27.040000000000003</c:v>
                </c:pt>
                <c:pt idx="53">
                  <c:v>28.09</c:v>
                </c:pt>
                <c:pt idx="54">
                  <c:v>29.160000000000004</c:v>
                </c:pt>
                <c:pt idx="55">
                  <c:v>30.25</c:v>
                </c:pt>
                <c:pt idx="56">
                  <c:v>31.359999999999996</c:v>
                </c:pt>
                <c:pt idx="57">
                  <c:v>32.49</c:v>
                </c:pt>
                <c:pt idx="58">
                  <c:v>33.64</c:v>
                </c:pt>
                <c:pt idx="59">
                  <c:v>34.81</c:v>
                </c:pt>
                <c:pt idx="60">
                  <c:v>36</c:v>
                </c:pt>
                <c:pt idx="61">
                  <c:v>37.209999999999994</c:v>
                </c:pt>
                <c:pt idx="62">
                  <c:v>38.440000000000005</c:v>
                </c:pt>
                <c:pt idx="63">
                  <c:v>39.69</c:v>
                </c:pt>
                <c:pt idx="64">
                  <c:v>40.960000000000008</c:v>
                </c:pt>
                <c:pt idx="65">
                  <c:v>42.25</c:v>
                </c:pt>
                <c:pt idx="66">
                  <c:v>43.559999999999995</c:v>
                </c:pt>
                <c:pt idx="67">
                  <c:v>44.89</c:v>
                </c:pt>
                <c:pt idx="68">
                  <c:v>46.239999999999995</c:v>
                </c:pt>
                <c:pt idx="69">
                  <c:v>47.610000000000007</c:v>
                </c:pt>
                <c:pt idx="70">
                  <c:v>49</c:v>
                </c:pt>
                <c:pt idx="71">
                  <c:v>50.41</c:v>
                </c:pt>
                <c:pt idx="72">
                  <c:v>51.84</c:v>
                </c:pt>
                <c:pt idx="73">
                  <c:v>53.29</c:v>
                </c:pt>
                <c:pt idx="74">
                  <c:v>54.760000000000005</c:v>
                </c:pt>
                <c:pt idx="75">
                  <c:v>56.25</c:v>
                </c:pt>
                <c:pt idx="76">
                  <c:v>57.76</c:v>
                </c:pt>
                <c:pt idx="77">
                  <c:v>59.290000000000006</c:v>
                </c:pt>
                <c:pt idx="78">
                  <c:v>60.839999999999996</c:v>
                </c:pt>
                <c:pt idx="79">
                  <c:v>62.410000000000004</c:v>
                </c:pt>
                <c:pt idx="80">
                  <c:v>64</c:v>
                </c:pt>
                <c:pt idx="81">
                  <c:v>65.61</c:v>
                </c:pt>
                <c:pt idx="82">
                  <c:v>67.239999999999995</c:v>
                </c:pt>
                <c:pt idx="83">
                  <c:v>68.890000000000015</c:v>
                </c:pt>
                <c:pt idx="84">
                  <c:v>70.56</c:v>
                </c:pt>
                <c:pt idx="85">
                  <c:v>72.25</c:v>
                </c:pt>
                <c:pt idx="86">
                  <c:v>73.959999999999994</c:v>
                </c:pt>
                <c:pt idx="87">
                  <c:v>75.689999999999984</c:v>
                </c:pt>
                <c:pt idx="88">
                  <c:v>77.440000000000012</c:v>
                </c:pt>
                <c:pt idx="89">
                  <c:v>79.210000000000008</c:v>
                </c:pt>
                <c:pt idx="90">
                  <c:v>81</c:v>
                </c:pt>
                <c:pt idx="91">
                  <c:v>82.809999999999988</c:v>
                </c:pt>
                <c:pt idx="92">
                  <c:v>84.639999999999986</c:v>
                </c:pt>
                <c:pt idx="93">
                  <c:v>86.490000000000009</c:v>
                </c:pt>
                <c:pt idx="94">
                  <c:v>88.360000000000014</c:v>
                </c:pt>
                <c:pt idx="95">
                  <c:v>90.25</c:v>
                </c:pt>
                <c:pt idx="96">
                  <c:v>92.16</c:v>
                </c:pt>
                <c:pt idx="97">
                  <c:v>94.089999999999989</c:v>
                </c:pt>
                <c:pt idx="98">
                  <c:v>96.04000000000002</c:v>
                </c:pt>
                <c:pt idx="99">
                  <c:v>98.01</c:v>
                </c:pt>
                <c:pt idx="100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3B-4826-B9B1-FA1828F9C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96693328"/>
        <c:axId val="-2096687344"/>
      </c:lineChart>
      <c:catAx>
        <c:axId val="-2096693328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Speed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96687344"/>
        <c:crosses val="autoZero"/>
        <c:auto val="1"/>
        <c:lblAlgn val="ctr"/>
        <c:lblOffset val="100"/>
        <c:noMultiLvlLbl val="0"/>
      </c:catAx>
      <c:valAx>
        <c:axId val="-20966873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Ekin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96693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000"/>
              <a:t>y = x²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Tabelle1!$D$3:$D$103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4.0000000000000008E-2</c:v>
                </c:pt>
                <c:pt idx="3">
                  <c:v>0.09</c:v>
                </c:pt>
                <c:pt idx="4">
                  <c:v>0.16000000000000003</c:v>
                </c:pt>
                <c:pt idx="5">
                  <c:v>0.25</c:v>
                </c:pt>
                <c:pt idx="6">
                  <c:v>0.36</c:v>
                </c:pt>
                <c:pt idx="7">
                  <c:v>0.48999999999999994</c:v>
                </c:pt>
                <c:pt idx="8">
                  <c:v>0.64000000000000012</c:v>
                </c:pt>
                <c:pt idx="9">
                  <c:v>0.81</c:v>
                </c:pt>
                <c:pt idx="10">
                  <c:v>1</c:v>
                </c:pt>
                <c:pt idx="11">
                  <c:v>1.2100000000000002</c:v>
                </c:pt>
                <c:pt idx="12">
                  <c:v>1.44</c:v>
                </c:pt>
                <c:pt idx="13">
                  <c:v>1.6900000000000002</c:v>
                </c:pt>
                <c:pt idx="14">
                  <c:v>1.9599999999999997</c:v>
                </c:pt>
                <c:pt idx="15">
                  <c:v>2.25</c:v>
                </c:pt>
                <c:pt idx="16">
                  <c:v>2.5600000000000005</c:v>
                </c:pt>
                <c:pt idx="17">
                  <c:v>2.8899999999999997</c:v>
                </c:pt>
                <c:pt idx="18">
                  <c:v>3.24</c:v>
                </c:pt>
                <c:pt idx="19">
                  <c:v>3.61</c:v>
                </c:pt>
                <c:pt idx="20">
                  <c:v>4</c:v>
                </c:pt>
                <c:pt idx="21">
                  <c:v>4.41</c:v>
                </c:pt>
                <c:pt idx="22">
                  <c:v>4.8400000000000007</c:v>
                </c:pt>
                <c:pt idx="23">
                  <c:v>5.2899999999999991</c:v>
                </c:pt>
                <c:pt idx="24">
                  <c:v>5.76</c:v>
                </c:pt>
                <c:pt idx="25">
                  <c:v>6.25</c:v>
                </c:pt>
                <c:pt idx="26">
                  <c:v>6.7600000000000007</c:v>
                </c:pt>
                <c:pt idx="27">
                  <c:v>7.2900000000000009</c:v>
                </c:pt>
                <c:pt idx="28">
                  <c:v>7.839999999999999</c:v>
                </c:pt>
                <c:pt idx="29">
                  <c:v>8.41</c:v>
                </c:pt>
                <c:pt idx="30">
                  <c:v>9</c:v>
                </c:pt>
                <c:pt idx="31">
                  <c:v>9.6100000000000012</c:v>
                </c:pt>
                <c:pt idx="32">
                  <c:v>10.240000000000002</c:v>
                </c:pt>
                <c:pt idx="33">
                  <c:v>10.889999999999999</c:v>
                </c:pt>
                <c:pt idx="34">
                  <c:v>11.559999999999999</c:v>
                </c:pt>
                <c:pt idx="35">
                  <c:v>12.25</c:v>
                </c:pt>
                <c:pt idx="36">
                  <c:v>12.96</c:v>
                </c:pt>
                <c:pt idx="37">
                  <c:v>13.690000000000001</c:v>
                </c:pt>
                <c:pt idx="38">
                  <c:v>14.44</c:v>
                </c:pt>
                <c:pt idx="39">
                  <c:v>15.209999999999999</c:v>
                </c:pt>
                <c:pt idx="40">
                  <c:v>16</c:v>
                </c:pt>
                <c:pt idx="41">
                  <c:v>16.809999999999999</c:v>
                </c:pt>
                <c:pt idx="42">
                  <c:v>17.64</c:v>
                </c:pt>
                <c:pt idx="43">
                  <c:v>18.489999999999998</c:v>
                </c:pt>
                <c:pt idx="44">
                  <c:v>19.360000000000003</c:v>
                </c:pt>
                <c:pt idx="45">
                  <c:v>20.25</c:v>
                </c:pt>
                <c:pt idx="46">
                  <c:v>21.159999999999997</c:v>
                </c:pt>
                <c:pt idx="47">
                  <c:v>22.090000000000003</c:v>
                </c:pt>
                <c:pt idx="48">
                  <c:v>23.04</c:v>
                </c:pt>
                <c:pt idx="49">
                  <c:v>24.010000000000005</c:v>
                </c:pt>
                <c:pt idx="50">
                  <c:v>25</c:v>
                </c:pt>
                <c:pt idx="51">
                  <c:v>26.009999999999998</c:v>
                </c:pt>
                <c:pt idx="52">
                  <c:v>27.040000000000003</c:v>
                </c:pt>
                <c:pt idx="53">
                  <c:v>28.09</c:v>
                </c:pt>
                <c:pt idx="54">
                  <c:v>29.160000000000004</c:v>
                </c:pt>
                <c:pt idx="55">
                  <c:v>30.25</c:v>
                </c:pt>
                <c:pt idx="56">
                  <c:v>31.359999999999996</c:v>
                </c:pt>
                <c:pt idx="57">
                  <c:v>32.49</c:v>
                </c:pt>
                <c:pt idx="58">
                  <c:v>33.64</c:v>
                </c:pt>
                <c:pt idx="59">
                  <c:v>34.81</c:v>
                </c:pt>
                <c:pt idx="60">
                  <c:v>36</c:v>
                </c:pt>
                <c:pt idx="61">
                  <c:v>37.209999999999994</c:v>
                </c:pt>
                <c:pt idx="62">
                  <c:v>38.440000000000005</c:v>
                </c:pt>
                <c:pt idx="63">
                  <c:v>39.69</c:v>
                </c:pt>
                <c:pt idx="64">
                  <c:v>40.960000000000008</c:v>
                </c:pt>
                <c:pt idx="65">
                  <c:v>42.25</c:v>
                </c:pt>
                <c:pt idx="66">
                  <c:v>43.559999999999995</c:v>
                </c:pt>
                <c:pt idx="67">
                  <c:v>44.89</c:v>
                </c:pt>
                <c:pt idx="68">
                  <c:v>46.239999999999995</c:v>
                </c:pt>
                <c:pt idx="69">
                  <c:v>47.610000000000007</c:v>
                </c:pt>
                <c:pt idx="70">
                  <c:v>49</c:v>
                </c:pt>
                <c:pt idx="71">
                  <c:v>50.41</c:v>
                </c:pt>
                <c:pt idx="72">
                  <c:v>51.84</c:v>
                </c:pt>
                <c:pt idx="73">
                  <c:v>53.29</c:v>
                </c:pt>
                <c:pt idx="74">
                  <c:v>54.760000000000005</c:v>
                </c:pt>
                <c:pt idx="75">
                  <c:v>56.25</c:v>
                </c:pt>
                <c:pt idx="76">
                  <c:v>57.76</c:v>
                </c:pt>
                <c:pt idx="77">
                  <c:v>59.290000000000006</c:v>
                </c:pt>
                <c:pt idx="78">
                  <c:v>60.839999999999996</c:v>
                </c:pt>
                <c:pt idx="79">
                  <c:v>62.410000000000004</c:v>
                </c:pt>
                <c:pt idx="80">
                  <c:v>64</c:v>
                </c:pt>
                <c:pt idx="81">
                  <c:v>65.61</c:v>
                </c:pt>
                <c:pt idx="82">
                  <c:v>67.239999999999995</c:v>
                </c:pt>
                <c:pt idx="83">
                  <c:v>68.890000000000015</c:v>
                </c:pt>
                <c:pt idx="84">
                  <c:v>70.56</c:v>
                </c:pt>
                <c:pt idx="85">
                  <c:v>72.25</c:v>
                </c:pt>
                <c:pt idx="86">
                  <c:v>73.959999999999994</c:v>
                </c:pt>
                <c:pt idx="87">
                  <c:v>75.689999999999984</c:v>
                </c:pt>
                <c:pt idx="88">
                  <c:v>77.440000000000012</c:v>
                </c:pt>
                <c:pt idx="89">
                  <c:v>79.210000000000008</c:v>
                </c:pt>
                <c:pt idx="90">
                  <c:v>81</c:v>
                </c:pt>
                <c:pt idx="91">
                  <c:v>82.809999999999988</c:v>
                </c:pt>
                <c:pt idx="92">
                  <c:v>84.639999999999986</c:v>
                </c:pt>
                <c:pt idx="93">
                  <c:v>86.490000000000009</c:v>
                </c:pt>
                <c:pt idx="94">
                  <c:v>88.360000000000014</c:v>
                </c:pt>
                <c:pt idx="95">
                  <c:v>90.25</c:v>
                </c:pt>
                <c:pt idx="96">
                  <c:v>92.16</c:v>
                </c:pt>
                <c:pt idx="97">
                  <c:v>94.089999999999989</c:v>
                </c:pt>
                <c:pt idx="98">
                  <c:v>96.04000000000002</c:v>
                </c:pt>
                <c:pt idx="99">
                  <c:v>98.01</c:v>
                </c:pt>
                <c:pt idx="100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3B-4826-B9B1-FA1828F9C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96688432"/>
        <c:axId val="-194885984"/>
      </c:lineChart>
      <c:catAx>
        <c:axId val="-2096688432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Speed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194885984"/>
        <c:crosses val="autoZero"/>
        <c:auto val="1"/>
        <c:lblAlgn val="ctr"/>
        <c:lblOffset val="100"/>
        <c:noMultiLvlLbl val="0"/>
      </c:catAx>
      <c:valAx>
        <c:axId val="-1948859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Ekin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96688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000"/>
              <a:t>y = x²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Tabelle1!$D$3:$D$103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4.0000000000000008E-2</c:v>
                </c:pt>
                <c:pt idx="3">
                  <c:v>0.09</c:v>
                </c:pt>
                <c:pt idx="4">
                  <c:v>0.16000000000000003</c:v>
                </c:pt>
                <c:pt idx="5">
                  <c:v>0.25</c:v>
                </c:pt>
                <c:pt idx="6">
                  <c:v>0.36</c:v>
                </c:pt>
                <c:pt idx="7">
                  <c:v>0.48999999999999994</c:v>
                </c:pt>
                <c:pt idx="8">
                  <c:v>0.64000000000000012</c:v>
                </c:pt>
                <c:pt idx="9">
                  <c:v>0.81</c:v>
                </c:pt>
                <c:pt idx="10">
                  <c:v>1</c:v>
                </c:pt>
                <c:pt idx="11">
                  <c:v>1.2100000000000002</c:v>
                </c:pt>
                <c:pt idx="12">
                  <c:v>1.44</c:v>
                </c:pt>
                <c:pt idx="13">
                  <c:v>1.6900000000000002</c:v>
                </c:pt>
                <c:pt idx="14">
                  <c:v>1.9599999999999997</c:v>
                </c:pt>
                <c:pt idx="15">
                  <c:v>2.25</c:v>
                </c:pt>
                <c:pt idx="16">
                  <c:v>2.5600000000000005</c:v>
                </c:pt>
                <c:pt idx="17">
                  <c:v>2.8899999999999997</c:v>
                </c:pt>
                <c:pt idx="18">
                  <c:v>3.24</c:v>
                </c:pt>
                <c:pt idx="19">
                  <c:v>3.61</c:v>
                </c:pt>
                <c:pt idx="20">
                  <c:v>4</c:v>
                </c:pt>
                <c:pt idx="21">
                  <c:v>4.41</c:v>
                </c:pt>
                <c:pt idx="22">
                  <c:v>4.8400000000000007</c:v>
                </c:pt>
                <c:pt idx="23">
                  <c:v>5.2899999999999991</c:v>
                </c:pt>
                <c:pt idx="24">
                  <c:v>5.76</c:v>
                </c:pt>
                <c:pt idx="25">
                  <c:v>6.25</c:v>
                </c:pt>
                <c:pt idx="26">
                  <c:v>6.7600000000000007</c:v>
                </c:pt>
                <c:pt idx="27">
                  <c:v>7.2900000000000009</c:v>
                </c:pt>
                <c:pt idx="28">
                  <c:v>7.839999999999999</c:v>
                </c:pt>
                <c:pt idx="29">
                  <c:v>8.41</c:v>
                </c:pt>
                <c:pt idx="30">
                  <c:v>9</c:v>
                </c:pt>
                <c:pt idx="31">
                  <c:v>9.6100000000000012</c:v>
                </c:pt>
                <c:pt idx="32">
                  <c:v>10.240000000000002</c:v>
                </c:pt>
                <c:pt idx="33">
                  <c:v>10.889999999999999</c:v>
                </c:pt>
                <c:pt idx="34">
                  <c:v>11.559999999999999</c:v>
                </c:pt>
                <c:pt idx="35">
                  <c:v>12.25</c:v>
                </c:pt>
                <c:pt idx="36">
                  <c:v>12.96</c:v>
                </c:pt>
                <c:pt idx="37">
                  <c:v>13.690000000000001</c:v>
                </c:pt>
                <c:pt idx="38">
                  <c:v>14.44</c:v>
                </c:pt>
                <c:pt idx="39">
                  <c:v>15.209999999999999</c:v>
                </c:pt>
                <c:pt idx="40">
                  <c:v>16</c:v>
                </c:pt>
                <c:pt idx="41">
                  <c:v>16.809999999999999</c:v>
                </c:pt>
                <c:pt idx="42">
                  <c:v>17.64</c:v>
                </c:pt>
                <c:pt idx="43">
                  <c:v>18.489999999999998</c:v>
                </c:pt>
                <c:pt idx="44">
                  <c:v>19.360000000000003</c:v>
                </c:pt>
                <c:pt idx="45">
                  <c:v>20.25</c:v>
                </c:pt>
                <c:pt idx="46">
                  <c:v>21.159999999999997</c:v>
                </c:pt>
                <c:pt idx="47">
                  <c:v>22.090000000000003</c:v>
                </c:pt>
                <c:pt idx="48">
                  <c:v>23.04</c:v>
                </c:pt>
                <c:pt idx="49">
                  <c:v>24.010000000000005</c:v>
                </c:pt>
                <c:pt idx="50">
                  <c:v>25</c:v>
                </c:pt>
                <c:pt idx="51">
                  <c:v>26.009999999999998</c:v>
                </c:pt>
                <c:pt idx="52">
                  <c:v>27.040000000000003</c:v>
                </c:pt>
                <c:pt idx="53">
                  <c:v>28.09</c:v>
                </c:pt>
                <c:pt idx="54">
                  <c:v>29.160000000000004</c:v>
                </c:pt>
                <c:pt idx="55">
                  <c:v>30.25</c:v>
                </c:pt>
                <c:pt idx="56">
                  <c:v>31.359999999999996</c:v>
                </c:pt>
                <c:pt idx="57">
                  <c:v>32.49</c:v>
                </c:pt>
                <c:pt idx="58">
                  <c:v>33.64</c:v>
                </c:pt>
                <c:pt idx="59">
                  <c:v>34.81</c:v>
                </c:pt>
                <c:pt idx="60">
                  <c:v>36</c:v>
                </c:pt>
                <c:pt idx="61">
                  <c:v>37.209999999999994</c:v>
                </c:pt>
                <c:pt idx="62">
                  <c:v>38.440000000000005</c:v>
                </c:pt>
                <c:pt idx="63">
                  <c:v>39.69</c:v>
                </c:pt>
                <c:pt idx="64">
                  <c:v>40.960000000000008</c:v>
                </c:pt>
                <c:pt idx="65">
                  <c:v>42.25</c:v>
                </c:pt>
                <c:pt idx="66">
                  <c:v>43.559999999999995</c:v>
                </c:pt>
                <c:pt idx="67">
                  <c:v>44.89</c:v>
                </c:pt>
                <c:pt idx="68">
                  <c:v>46.239999999999995</c:v>
                </c:pt>
                <c:pt idx="69">
                  <c:v>47.610000000000007</c:v>
                </c:pt>
                <c:pt idx="70">
                  <c:v>49</c:v>
                </c:pt>
                <c:pt idx="71">
                  <c:v>50.41</c:v>
                </c:pt>
                <c:pt idx="72">
                  <c:v>51.84</c:v>
                </c:pt>
                <c:pt idx="73">
                  <c:v>53.29</c:v>
                </c:pt>
                <c:pt idx="74">
                  <c:v>54.760000000000005</c:v>
                </c:pt>
                <c:pt idx="75">
                  <c:v>56.25</c:v>
                </c:pt>
                <c:pt idx="76">
                  <c:v>57.76</c:v>
                </c:pt>
                <c:pt idx="77">
                  <c:v>59.290000000000006</c:v>
                </c:pt>
                <c:pt idx="78">
                  <c:v>60.839999999999996</c:v>
                </c:pt>
                <c:pt idx="79">
                  <c:v>62.410000000000004</c:v>
                </c:pt>
                <c:pt idx="80">
                  <c:v>64</c:v>
                </c:pt>
                <c:pt idx="81">
                  <c:v>65.61</c:v>
                </c:pt>
                <c:pt idx="82">
                  <c:v>67.239999999999995</c:v>
                </c:pt>
                <c:pt idx="83">
                  <c:v>68.890000000000015</c:v>
                </c:pt>
                <c:pt idx="84">
                  <c:v>70.56</c:v>
                </c:pt>
                <c:pt idx="85">
                  <c:v>72.25</c:v>
                </c:pt>
                <c:pt idx="86">
                  <c:v>73.959999999999994</c:v>
                </c:pt>
                <c:pt idx="87">
                  <c:v>75.689999999999984</c:v>
                </c:pt>
                <c:pt idx="88">
                  <c:v>77.440000000000012</c:v>
                </c:pt>
                <c:pt idx="89">
                  <c:v>79.210000000000008</c:v>
                </c:pt>
                <c:pt idx="90">
                  <c:v>81</c:v>
                </c:pt>
                <c:pt idx="91">
                  <c:v>82.809999999999988</c:v>
                </c:pt>
                <c:pt idx="92">
                  <c:v>84.639999999999986</c:v>
                </c:pt>
                <c:pt idx="93">
                  <c:v>86.490000000000009</c:v>
                </c:pt>
                <c:pt idx="94">
                  <c:v>88.360000000000014</c:v>
                </c:pt>
                <c:pt idx="95">
                  <c:v>90.25</c:v>
                </c:pt>
                <c:pt idx="96">
                  <c:v>92.16</c:v>
                </c:pt>
                <c:pt idx="97">
                  <c:v>94.089999999999989</c:v>
                </c:pt>
                <c:pt idx="98">
                  <c:v>96.04000000000002</c:v>
                </c:pt>
                <c:pt idx="99">
                  <c:v>98.01</c:v>
                </c:pt>
                <c:pt idx="100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96-4287-AC15-7B563D4C8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38574224"/>
        <c:axId val="-2038568784"/>
      </c:lineChart>
      <c:catAx>
        <c:axId val="-203857422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Speed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38568784"/>
        <c:crosses val="autoZero"/>
        <c:auto val="1"/>
        <c:lblAlgn val="ctr"/>
        <c:lblOffset val="100"/>
        <c:noMultiLvlLbl val="0"/>
      </c:catAx>
      <c:valAx>
        <c:axId val="-20385687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Ekin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3857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000"/>
              <a:t>y = x²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Tabelle1!$D$3:$D$103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4.0000000000000008E-2</c:v>
                </c:pt>
                <c:pt idx="3">
                  <c:v>0.09</c:v>
                </c:pt>
                <c:pt idx="4">
                  <c:v>0.16000000000000003</c:v>
                </c:pt>
                <c:pt idx="5">
                  <c:v>0.25</c:v>
                </c:pt>
                <c:pt idx="6">
                  <c:v>0.36</c:v>
                </c:pt>
                <c:pt idx="7">
                  <c:v>0.48999999999999994</c:v>
                </c:pt>
                <c:pt idx="8">
                  <c:v>0.64000000000000012</c:v>
                </c:pt>
                <c:pt idx="9">
                  <c:v>0.81</c:v>
                </c:pt>
                <c:pt idx="10">
                  <c:v>1</c:v>
                </c:pt>
                <c:pt idx="11">
                  <c:v>1.2100000000000002</c:v>
                </c:pt>
                <c:pt idx="12">
                  <c:v>1.44</c:v>
                </c:pt>
                <c:pt idx="13">
                  <c:v>1.6900000000000002</c:v>
                </c:pt>
                <c:pt idx="14">
                  <c:v>1.9599999999999997</c:v>
                </c:pt>
                <c:pt idx="15">
                  <c:v>2.25</c:v>
                </c:pt>
                <c:pt idx="16">
                  <c:v>2.5600000000000005</c:v>
                </c:pt>
                <c:pt idx="17">
                  <c:v>2.8899999999999997</c:v>
                </c:pt>
                <c:pt idx="18">
                  <c:v>3.24</c:v>
                </c:pt>
                <c:pt idx="19">
                  <c:v>3.61</c:v>
                </c:pt>
                <c:pt idx="20">
                  <c:v>4</c:v>
                </c:pt>
                <c:pt idx="21">
                  <c:v>4.41</c:v>
                </c:pt>
                <c:pt idx="22">
                  <c:v>4.8400000000000007</c:v>
                </c:pt>
                <c:pt idx="23">
                  <c:v>5.2899999999999991</c:v>
                </c:pt>
                <c:pt idx="24">
                  <c:v>5.76</c:v>
                </c:pt>
                <c:pt idx="25">
                  <c:v>6.25</c:v>
                </c:pt>
                <c:pt idx="26">
                  <c:v>6.7600000000000007</c:v>
                </c:pt>
                <c:pt idx="27">
                  <c:v>7.2900000000000009</c:v>
                </c:pt>
                <c:pt idx="28">
                  <c:v>7.839999999999999</c:v>
                </c:pt>
                <c:pt idx="29">
                  <c:v>8.41</c:v>
                </c:pt>
                <c:pt idx="30">
                  <c:v>9</c:v>
                </c:pt>
                <c:pt idx="31">
                  <c:v>9.6100000000000012</c:v>
                </c:pt>
                <c:pt idx="32">
                  <c:v>10.240000000000002</c:v>
                </c:pt>
                <c:pt idx="33">
                  <c:v>10.889999999999999</c:v>
                </c:pt>
                <c:pt idx="34">
                  <c:v>11.559999999999999</c:v>
                </c:pt>
                <c:pt idx="35">
                  <c:v>12.25</c:v>
                </c:pt>
                <c:pt idx="36">
                  <c:v>12.96</c:v>
                </c:pt>
                <c:pt idx="37">
                  <c:v>13.690000000000001</c:v>
                </c:pt>
                <c:pt idx="38">
                  <c:v>14.44</c:v>
                </c:pt>
                <c:pt idx="39">
                  <c:v>15.209999999999999</c:v>
                </c:pt>
                <c:pt idx="40">
                  <c:v>16</c:v>
                </c:pt>
                <c:pt idx="41">
                  <c:v>16.809999999999999</c:v>
                </c:pt>
                <c:pt idx="42">
                  <c:v>17.64</c:v>
                </c:pt>
                <c:pt idx="43">
                  <c:v>18.489999999999998</c:v>
                </c:pt>
                <c:pt idx="44">
                  <c:v>19.360000000000003</c:v>
                </c:pt>
                <c:pt idx="45">
                  <c:v>20.25</c:v>
                </c:pt>
                <c:pt idx="46">
                  <c:v>21.159999999999997</c:v>
                </c:pt>
                <c:pt idx="47">
                  <c:v>22.090000000000003</c:v>
                </c:pt>
                <c:pt idx="48">
                  <c:v>23.04</c:v>
                </c:pt>
                <c:pt idx="49">
                  <c:v>24.010000000000005</c:v>
                </c:pt>
                <c:pt idx="50">
                  <c:v>25</c:v>
                </c:pt>
                <c:pt idx="51">
                  <c:v>26.009999999999998</c:v>
                </c:pt>
                <c:pt idx="52">
                  <c:v>27.040000000000003</c:v>
                </c:pt>
                <c:pt idx="53">
                  <c:v>28.09</c:v>
                </c:pt>
                <c:pt idx="54">
                  <c:v>29.160000000000004</c:v>
                </c:pt>
                <c:pt idx="55">
                  <c:v>30.25</c:v>
                </c:pt>
                <c:pt idx="56">
                  <c:v>31.359999999999996</c:v>
                </c:pt>
                <c:pt idx="57">
                  <c:v>32.49</c:v>
                </c:pt>
                <c:pt idx="58">
                  <c:v>33.64</c:v>
                </c:pt>
                <c:pt idx="59">
                  <c:v>34.81</c:v>
                </c:pt>
                <c:pt idx="60">
                  <c:v>36</c:v>
                </c:pt>
                <c:pt idx="61">
                  <c:v>37.209999999999994</c:v>
                </c:pt>
                <c:pt idx="62">
                  <c:v>38.440000000000005</c:v>
                </c:pt>
                <c:pt idx="63">
                  <c:v>39.69</c:v>
                </c:pt>
                <c:pt idx="64">
                  <c:v>40.960000000000008</c:v>
                </c:pt>
                <c:pt idx="65">
                  <c:v>42.25</c:v>
                </c:pt>
                <c:pt idx="66">
                  <c:v>43.559999999999995</c:v>
                </c:pt>
                <c:pt idx="67">
                  <c:v>44.89</c:v>
                </c:pt>
                <c:pt idx="68">
                  <c:v>46.239999999999995</c:v>
                </c:pt>
                <c:pt idx="69">
                  <c:v>47.610000000000007</c:v>
                </c:pt>
                <c:pt idx="70">
                  <c:v>49</c:v>
                </c:pt>
                <c:pt idx="71">
                  <c:v>50.41</c:v>
                </c:pt>
                <c:pt idx="72">
                  <c:v>51.84</c:v>
                </c:pt>
                <c:pt idx="73">
                  <c:v>53.29</c:v>
                </c:pt>
                <c:pt idx="74">
                  <c:v>54.760000000000005</c:v>
                </c:pt>
                <c:pt idx="75">
                  <c:v>56.25</c:v>
                </c:pt>
                <c:pt idx="76">
                  <c:v>57.76</c:v>
                </c:pt>
                <c:pt idx="77">
                  <c:v>59.290000000000006</c:v>
                </c:pt>
                <c:pt idx="78">
                  <c:v>60.839999999999996</c:v>
                </c:pt>
                <c:pt idx="79">
                  <c:v>62.410000000000004</c:v>
                </c:pt>
                <c:pt idx="80">
                  <c:v>64</c:v>
                </c:pt>
                <c:pt idx="81">
                  <c:v>65.61</c:v>
                </c:pt>
                <c:pt idx="82">
                  <c:v>67.239999999999995</c:v>
                </c:pt>
                <c:pt idx="83">
                  <c:v>68.890000000000015</c:v>
                </c:pt>
                <c:pt idx="84">
                  <c:v>70.56</c:v>
                </c:pt>
                <c:pt idx="85">
                  <c:v>72.25</c:v>
                </c:pt>
                <c:pt idx="86">
                  <c:v>73.959999999999994</c:v>
                </c:pt>
                <c:pt idx="87">
                  <c:v>75.689999999999984</c:v>
                </c:pt>
                <c:pt idx="88">
                  <c:v>77.440000000000012</c:v>
                </c:pt>
                <c:pt idx="89">
                  <c:v>79.210000000000008</c:v>
                </c:pt>
                <c:pt idx="90">
                  <c:v>81</c:v>
                </c:pt>
                <c:pt idx="91">
                  <c:v>82.809999999999988</c:v>
                </c:pt>
                <c:pt idx="92">
                  <c:v>84.639999999999986</c:v>
                </c:pt>
                <c:pt idx="93">
                  <c:v>86.490000000000009</c:v>
                </c:pt>
                <c:pt idx="94">
                  <c:v>88.360000000000014</c:v>
                </c:pt>
                <c:pt idx="95">
                  <c:v>90.25</c:v>
                </c:pt>
                <c:pt idx="96">
                  <c:v>92.16</c:v>
                </c:pt>
                <c:pt idx="97">
                  <c:v>94.089999999999989</c:v>
                </c:pt>
                <c:pt idx="98">
                  <c:v>96.04000000000002</c:v>
                </c:pt>
                <c:pt idx="99">
                  <c:v>98.01</c:v>
                </c:pt>
                <c:pt idx="100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96-4287-AC15-7B563D4C8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38572048"/>
        <c:axId val="-2038572592"/>
      </c:lineChart>
      <c:catAx>
        <c:axId val="-2038572048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Speed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38572592"/>
        <c:crosses val="autoZero"/>
        <c:auto val="1"/>
        <c:lblAlgn val="ctr"/>
        <c:lblOffset val="100"/>
        <c:noMultiLvlLbl val="0"/>
      </c:catAx>
      <c:valAx>
        <c:axId val="-20385725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Ekin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3857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000"/>
              <a:t>y = x²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Tabelle1!$D$3:$D$103</c:f>
              <c:numCache>
                <c:formatCode>General</c:formatCode>
                <c:ptCount val="101"/>
                <c:pt idx="0">
                  <c:v>0</c:v>
                </c:pt>
                <c:pt idx="1">
                  <c:v>1.0000000000000002E-2</c:v>
                </c:pt>
                <c:pt idx="2">
                  <c:v>4.0000000000000008E-2</c:v>
                </c:pt>
                <c:pt idx="3">
                  <c:v>0.09</c:v>
                </c:pt>
                <c:pt idx="4">
                  <c:v>0.16000000000000003</c:v>
                </c:pt>
                <c:pt idx="5">
                  <c:v>0.25</c:v>
                </c:pt>
                <c:pt idx="6">
                  <c:v>0.36</c:v>
                </c:pt>
                <c:pt idx="7">
                  <c:v>0.48999999999999994</c:v>
                </c:pt>
                <c:pt idx="8">
                  <c:v>0.64000000000000012</c:v>
                </c:pt>
                <c:pt idx="9">
                  <c:v>0.81</c:v>
                </c:pt>
                <c:pt idx="10">
                  <c:v>1</c:v>
                </c:pt>
                <c:pt idx="11">
                  <c:v>1.2100000000000002</c:v>
                </c:pt>
                <c:pt idx="12">
                  <c:v>1.44</c:v>
                </c:pt>
                <c:pt idx="13">
                  <c:v>1.6900000000000002</c:v>
                </c:pt>
                <c:pt idx="14">
                  <c:v>1.9599999999999997</c:v>
                </c:pt>
                <c:pt idx="15">
                  <c:v>2.25</c:v>
                </c:pt>
                <c:pt idx="16">
                  <c:v>2.5600000000000005</c:v>
                </c:pt>
                <c:pt idx="17">
                  <c:v>2.8899999999999997</c:v>
                </c:pt>
                <c:pt idx="18">
                  <c:v>3.24</c:v>
                </c:pt>
                <c:pt idx="19">
                  <c:v>3.61</c:v>
                </c:pt>
                <c:pt idx="20">
                  <c:v>4</c:v>
                </c:pt>
                <c:pt idx="21">
                  <c:v>4.41</c:v>
                </c:pt>
                <c:pt idx="22">
                  <c:v>4.8400000000000007</c:v>
                </c:pt>
                <c:pt idx="23">
                  <c:v>5.2899999999999991</c:v>
                </c:pt>
                <c:pt idx="24">
                  <c:v>5.76</c:v>
                </c:pt>
                <c:pt idx="25">
                  <c:v>6.25</c:v>
                </c:pt>
                <c:pt idx="26">
                  <c:v>6.7600000000000007</c:v>
                </c:pt>
                <c:pt idx="27">
                  <c:v>7.2900000000000009</c:v>
                </c:pt>
                <c:pt idx="28">
                  <c:v>7.839999999999999</c:v>
                </c:pt>
                <c:pt idx="29">
                  <c:v>8.41</c:v>
                </c:pt>
                <c:pt idx="30">
                  <c:v>9</c:v>
                </c:pt>
                <c:pt idx="31">
                  <c:v>9.6100000000000012</c:v>
                </c:pt>
                <c:pt idx="32">
                  <c:v>10.240000000000002</c:v>
                </c:pt>
                <c:pt idx="33">
                  <c:v>10.889999999999999</c:v>
                </c:pt>
                <c:pt idx="34">
                  <c:v>11.559999999999999</c:v>
                </c:pt>
                <c:pt idx="35">
                  <c:v>12.25</c:v>
                </c:pt>
                <c:pt idx="36">
                  <c:v>12.96</c:v>
                </c:pt>
                <c:pt idx="37">
                  <c:v>13.690000000000001</c:v>
                </c:pt>
                <c:pt idx="38">
                  <c:v>14.44</c:v>
                </c:pt>
                <c:pt idx="39">
                  <c:v>15.209999999999999</c:v>
                </c:pt>
                <c:pt idx="40">
                  <c:v>16</c:v>
                </c:pt>
                <c:pt idx="41">
                  <c:v>16.809999999999999</c:v>
                </c:pt>
                <c:pt idx="42">
                  <c:v>17.64</c:v>
                </c:pt>
                <c:pt idx="43">
                  <c:v>18.489999999999998</c:v>
                </c:pt>
                <c:pt idx="44">
                  <c:v>19.360000000000003</c:v>
                </c:pt>
                <c:pt idx="45">
                  <c:v>20.25</c:v>
                </c:pt>
                <c:pt idx="46">
                  <c:v>21.159999999999997</c:v>
                </c:pt>
                <c:pt idx="47">
                  <c:v>22.090000000000003</c:v>
                </c:pt>
                <c:pt idx="48">
                  <c:v>23.04</c:v>
                </c:pt>
                <c:pt idx="49">
                  <c:v>24.010000000000005</c:v>
                </c:pt>
                <c:pt idx="50">
                  <c:v>25</c:v>
                </c:pt>
                <c:pt idx="51">
                  <c:v>26.009999999999998</c:v>
                </c:pt>
                <c:pt idx="52">
                  <c:v>27.040000000000003</c:v>
                </c:pt>
                <c:pt idx="53">
                  <c:v>28.09</c:v>
                </c:pt>
                <c:pt idx="54">
                  <c:v>29.160000000000004</c:v>
                </c:pt>
                <c:pt idx="55">
                  <c:v>30.25</c:v>
                </c:pt>
                <c:pt idx="56">
                  <c:v>31.359999999999996</c:v>
                </c:pt>
                <c:pt idx="57">
                  <c:v>32.49</c:v>
                </c:pt>
                <c:pt idx="58">
                  <c:v>33.64</c:v>
                </c:pt>
                <c:pt idx="59">
                  <c:v>34.81</c:v>
                </c:pt>
                <c:pt idx="60">
                  <c:v>36</c:v>
                </c:pt>
                <c:pt idx="61">
                  <c:v>37.209999999999994</c:v>
                </c:pt>
                <c:pt idx="62">
                  <c:v>38.440000000000005</c:v>
                </c:pt>
                <c:pt idx="63">
                  <c:v>39.69</c:v>
                </c:pt>
                <c:pt idx="64">
                  <c:v>40.960000000000008</c:v>
                </c:pt>
                <c:pt idx="65">
                  <c:v>42.25</c:v>
                </c:pt>
                <c:pt idx="66">
                  <c:v>43.559999999999995</c:v>
                </c:pt>
                <c:pt idx="67">
                  <c:v>44.89</c:v>
                </c:pt>
                <c:pt idx="68">
                  <c:v>46.239999999999995</c:v>
                </c:pt>
                <c:pt idx="69">
                  <c:v>47.610000000000007</c:v>
                </c:pt>
                <c:pt idx="70">
                  <c:v>49</c:v>
                </c:pt>
                <c:pt idx="71">
                  <c:v>50.41</c:v>
                </c:pt>
                <c:pt idx="72">
                  <c:v>51.84</c:v>
                </c:pt>
                <c:pt idx="73">
                  <c:v>53.29</c:v>
                </c:pt>
                <c:pt idx="74">
                  <c:v>54.760000000000005</c:v>
                </c:pt>
                <c:pt idx="75">
                  <c:v>56.25</c:v>
                </c:pt>
                <c:pt idx="76">
                  <c:v>57.76</c:v>
                </c:pt>
                <c:pt idx="77">
                  <c:v>59.290000000000006</c:v>
                </c:pt>
                <c:pt idx="78">
                  <c:v>60.839999999999996</c:v>
                </c:pt>
                <c:pt idx="79">
                  <c:v>62.410000000000004</c:v>
                </c:pt>
                <c:pt idx="80">
                  <c:v>64</c:v>
                </c:pt>
                <c:pt idx="81">
                  <c:v>65.61</c:v>
                </c:pt>
                <c:pt idx="82">
                  <c:v>67.239999999999995</c:v>
                </c:pt>
                <c:pt idx="83">
                  <c:v>68.890000000000015</c:v>
                </c:pt>
                <c:pt idx="84">
                  <c:v>70.56</c:v>
                </c:pt>
                <c:pt idx="85">
                  <c:v>72.25</c:v>
                </c:pt>
                <c:pt idx="86">
                  <c:v>73.959999999999994</c:v>
                </c:pt>
                <c:pt idx="87">
                  <c:v>75.689999999999984</c:v>
                </c:pt>
                <c:pt idx="88">
                  <c:v>77.440000000000012</c:v>
                </c:pt>
                <c:pt idx="89">
                  <c:v>79.210000000000008</c:v>
                </c:pt>
                <c:pt idx="90">
                  <c:v>81</c:v>
                </c:pt>
                <c:pt idx="91">
                  <c:v>82.809999999999988</c:v>
                </c:pt>
                <c:pt idx="92">
                  <c:v>84.639999999999986</c:v>
                </c:pt>
                <c:pt idx="93">
                  <c:v>86.490000000000009</c:v>
                </c:pt>
                <c:pt idx="94">
                  <c:v>88.360000000000014</c:v>
                </c:pt>
                <c:pt idx="95">
                  <c:v>90.25</c:v>
                </c:pt>
                <c:pt idx="96">
                  <c:v>92.16</c:v>
                </c:pt>
                <c:pt idx="97">
                  <c:v>94.089999999999989</c:v>
                </c:pt>
                <c:pt idx="98">
                  <c:v>96.04000000000002</c:v>
                </c:pt>
                <c:pt idx="99">
                  <c:v>98.01</c:v>
                </c:pt>
                <c:pt idx="100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96-4287-AC15-7B563D4C8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2038568240"/>
        <c:axId val="-2038570960"/>
      </c:lineChart>
      <c:catAx>
        <c:axId val="-2038568240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Speed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38570960"/>
        <c:crosses val="autoZero"/>
        <c:auto val="1"/>
        <c:lblAlgn val="ctr"/>
        <c:lblOffset val="100"/>
        <c:noMultiLvlLbl val="0"/>
      </c:catAx>
      <c:valAx>
        <c:axId val="-20385709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2800"/>
                  <a:t>Ekin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crossAx val="-203856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57670-E0FB-48C8-9244-3F9B63ECAB0C}" type="datetimeFigureOut">
              <a:rPr lang="de-DE" smtClean="0"/>
              <a:t>26.04.2025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D2B79-B983-45B2-BB57-BA55B07AE7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1756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156AF-5017-4605-9309-776F4BA72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D955683-D734-47A4-92BE-5167DA5D8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CEFF6B-FB0D-4969-AF33-65B6214F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06EF7-33F1-4065-8501-92EF09AE5D4E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02B0C8-B6AE-46AE-8B44-5E1FD1D85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181F07-5136-470E-AFB5-22CEBAF2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47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2A8CB-DE8E-4101-86EC-09DEE1CB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2FE8981-0131-4367-8A24-0A646A197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D59319-C895-4DB3-A636-91AF4E49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01A3-236D-45AB-8D18-3429C91A2A8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F16C5A-B266-40B0-A422-C9FC6B39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E7784D-5D87-4039-AE55-CDBE4F27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665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6C9C1A-6C04-4597-AEE4-9ABB37F0D2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B44240-5BC5-4124-9D5B-A5A0984C2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615C04-7F33-464A-B37E-46B66B8E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FAF8-0CEE-4AB8-8E6D-2C755E338441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D8CB91-1CEF-409E-9EEE-8294233C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61E323-5E32-403C-88D1-70545E19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598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467E6-6962-42D8-BF76-8B32EA7C1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415631-BB61-4277-AE36-DF2FCEE04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0CC13D-564F-410D-B15E-A90E2124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78F2-4538-4CE9-877D-6AC181A639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9A06D5-7F2C-44C1-A2D5-38AA0502D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E12BA7-4CDB-4616-B98F-DC8F9551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54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D7FC2-4EFB-4423-9DE5-EAC89B6A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566DCD-C291-46B5-A75A-222DCDCB0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4E21DE-A615-4F4D-A038-F53079EF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5F735-F95E-4B3A-A031-F586BF0A304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D0704B-6B61-4B99-AB7F-EE5F6632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91C33-3192-43E4-A1EC-324799BE9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274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698276-072E-44B1-A405-99ECCA0EA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D64419-190B-4D43-A803-00070C6BE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4C1ED0-F765-4AC0-BF56-73D6188A6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67A1F6-DC8E-40A2-BD90-7F1CE4BF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0C7C-BA72-43D0-A018-49F09E84808D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A2DB96-A5A8-4AD3-ADFD-63CBD541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6D403D-E004-4F2F-B408-CDF4B56F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93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E8649-F5DB-430C-AB02-F832D3807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AD6303-AB3F-4D55-BAED-35E76DAB8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4B40D23-F866-492A-91EC-E40AECE9F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C7A5CC-6653-4DED-A961-1B6659A7A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8C3E0EE-BAA4-449B-9455-4D2D06456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E72118-28A9-4A6C-B9BD-E177970D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B043-0926-4500-A16A-EBD27641C5A6}" type="datetime1">
              <a:rPr lang="de-DE" smtClean="0"/>
              <a:t>26.04.2025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122D90-D329-4A2A-A929-620C80E6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41ED07-215B-4E26-8E87-7B94D95B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77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D8FB9-6ABD-4AE0-9C62-09880CB5C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D9A8EA5-E168-449E-8D9E-0BFD5DF0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B1E1-4370-4558-AC33-5D9FB66CBF49}" type="datetime1">
              <a:rPr lang="de-DE" smtClean="0"/>
              <a:t>26.04.2025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67E76F-4D42-4106-BFCA-EAA3ABB9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04F11E-5E59-400F-A54D-D70D4D932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87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427F56E-1A1C-4BAF-94F8-73EC9427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01EB-43F2-4ABA-A643-0D88B6A8A193}" type="datetime1">
              <a:rPr lang="de-DE" smtClean="0"/>
              <a:t>26.04.2025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BACB51F-C1CF-4051-9A5B-4C1FE4D89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B5B459-E192-4CE9-BD73-F9E92C90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27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8D0E5-CFD0-419F-96C6-8FC8033C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7B9100-0DE5-4C8F-AC07-D60FF07CE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B87B52-AB3B-4322-99A3-1FCB6B6BD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0F1620-0D36-404F-82D9-991C99FA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B1EE-389F-4583-BD1E-FA4FB97FE6C7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0F562D-CF4C-4B68-B185-EFC56911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BA331C-BD40-46A9-8828-56069FE0D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63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9B95B-EDB9-4905-8946-77568B528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1989BC-A69A-4AED-90C5-0B59FAB0B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AFA356-20E9-403F-A2FD-DAA685C8A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970894-6555-43E5-BD0C-4E92228D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998-5283-4D4A-8C78-58DCD29AE47E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0DD836-1E43-4EE0-8B24-8FBDAE07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24946F-0486-431A-88C5-96AD35DED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773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922AF7-E11E-4BAE-965C-BFD5F72E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95CC74-9C8F-4E81-8E6D-E7A03F044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D83E8A-5A7F-4076-AAD6-15872496A1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B0807-1CE0-4D5C-99F6-79C3A2E271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05B3CB-870B-4D91-80F2-0248CA991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5C0DAB-5B8E-4A34-96D1-191F183A2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4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chart" Target="../charts/char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D3A400-A8C7-400A-B160-2632B0295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1122362"/>
            <a:ext cx="11377263" cy="2810693"/>
          </a:xfrm>
        </p:spPr>
        <p:txBody>
          <a:bodyPr>
            <a:normAutofit/>
          </a:bodyPr>
          <a:lstStyle/>
          <a:p>
            <a:r>
              <a:rPr lang="de-DE" sz="6600" b="1" dirty="0" err="1"/>
              <a:t>Towards</a:t>
            </a:r>
            <a:r>
              <a:rPr lang="de-DE" sz="6600" b="1" dirty="0"/>
              <a:t> a </a:t>
            </a:r>
            <a:r>
              <a:rPr lang="de-DE" sz="6600" b="1" dirty="0" err="1"/>
              <a:t>Better</a:t>
            </a:r>
            <a:r>
              <a:rPr lang="de-DE" sz="6600" b="1" dirty="0"/>
              <a:t> Understanding </a:t>
            </a:r>
            <a:r>
              <a:rPr lang="de-DE" sz="6600" b="1" dirty="0" err="1"/>
              <a:t>Of</a:t>
            </a:r>
            <a:r>
              <a:rPr lang="de-DE" sz="6600" b="1" dirty="0"/>
              <a:t> </a:t>
            </a:r>
            <a:r>
              <a:rPr lang="de-DE" sz="6600" b="1" dirty="0" err="1"/>
              <a:t>the</a:t>
            </a:r>
            <a:r>
              <a:rPr lang="de-DE" sz="6600" b="1" dirty="0"/>
              <a:t> TEK-Vario</a:t>
            </a:r>
            <a:br>
              <a:rPr lang="de-DE" sz="6600" b="1" dirty="0"/>
            </a:br>
            <a:r>
              <a:rPr lang="de-DE" sz="6600" b="1" dirty="0"/>
              <a:t>Part I</a:t>
            </a:r>
          </a:p>
        </p:txBody>
      </p:sp>
    </p:spTree>
    <p:extLst>
      <p:ext uri="{BB962C8B-B14F-4D97-AF65-F5344CB8AC3E}">
        <p14:creationId xmlns:p14="http://schemas.microsoft.com/office/powerpoint/2010/main" val="386655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haltsplatzhalter 4">
            <a:extLst>
              <a:ext uri="{FF2B5EF4-FFF2-40B4-BE49-F238E27FC236}">
                <a16:creationId xmlns:a16="http://schemas.microsoft.com/office/drawing/2014/main" id="{BC886536-190A-4ABB-BB4B-B6968008D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94598"/>
            <a:ext cx="4536373" cy="4351338"/>
          </a:xfrm>
        </p:spPr>
      </p:pic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C3E26440-DC19-4291-85EB-BEDD2B280DC2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>
            <a:extLst>
              <a:ext uri="{FF2B5EF4-FFF2-40B4-BE49-F238E27FC236}">
                <a16:creationId xmlns:a16="http://schemas.microsoft.com/office/drawing/2014/main" id="{C554AE62-B3C7-46F2-9981-371F31A55A2A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901A17-754E-4650-B155-E3E8D7B6BA5B}"/>
              </a:ext>
            </a:extLst>
          </p:cNvPr>
          <p:cNvSpPr txBox="1"/>
          <p:nvPr/>
        </p:nvSpPr>
        <p:spPr>
          <a:xfrm>
            <a:off x="5566558" y="2994879"/>
            <a:ext cx="4147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“</a:t>
            </a:r>
            <a:r>
              <a:rPr lang="de-DE" sz="2400" dirty="0" err="1"/>
              <a:t>static</a:t>
            </a:r>
            <a:r>
              <a:rPr lang="de-DE" sz="2400" dirty="0"/>
              <a:t>“ </a:t>
            </a:r>
            <a:r>
              <a:rPr lang="de-DE" sz="2400" dirty="0" err="1"/>
              <a:t>air</a:t>
            </a:r>
            <a:r>
              <a:rPr lang="de-DE" sz="2400" dirty="0"/>
              <a:t> </a:t>
            </a:r>
            <a:r>
              <a:rPr lang="de-DE" sz="2400" dirty="0" err="1"/>
              <a:t>pressure</a:t>
            </a:r>
            <a:r>
              <a:rPr lang="de-DE" sz="2400" dirty="0"/>
              <a:t>?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F930B6-95A9-452B-BA47-56A8C600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BAF35C-B7E3-48B6-95EE-766F2E4E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10</a:t>
            </a:fld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D7C9332-4396-4139-B3AA-D6453FC9D66C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FA77115-B3AF-48A3-953A-D9B9742E1019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E3F62-E86B-4283-AD96-9F5C1876306F}"/>
              </a:ext>
            </a:extLst>
          </p:cNvPr>
          <p:cNvSpPr txBox="1"/>
          <p:nvPr/>
        </p:nvSpPr>
        <p:spPr>
          <a:xfrm>
            <a:off x="3898077" y="569421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static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D0EF40D-965A-4B8A-B730-1893451CA56B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C3EE3960-B997-4C71-A3E8-06D2906FE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>
            <a:normAutofit/>
          </a:bodyPr>
          <a:lstStyle/>
          <a:p>
            <a:r>
              <a:rPr lang="de-DE" sz="2800" dirty="0"/>
              <a:t>1.1 Static/Ambient Air </a:t>
            </a:r>
            <a:r>
              <a:rPr lang="de-DE" sz="2800" dirty="0" err="1"/>
              <a:t>Pressure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910374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haltsplatzhalter 4">
            <a:extLst>
              <a:ext uri="{FF2B5EF4-FFF2-40B4-BE49-F238E27FC236}">
                <a16:creationId xmlns:a16="http://schemas.microsoft.com/office/drawing/2014/main" id="{BC886536-190A-4ABB-BB4B-B6968008D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94598"/>
            <a:ext cx="4536373" cy="4351338"/>
          </a:xfrm>
        </p:spPr>
      </p:pic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C3E26440-DC19-4291-85EB-BEDD2B280DC2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>
            <a:extLst>
              <a:ext uri="{FF2B5EF4-FFF2-40B4-BE49-F238E27FC236}">
                <a16:creationId xmlns:a16="http://schemas.microsoft.com/office/drawing/2014/main" id="{C554AE62-B3C7-46F2-9981-371F31A55A2A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901A17-754E-4650-B155-E3E8D7B6BA5B}"/>
              </a:ext>
            </a:extLst>
          </p:cNvPr>
          <p:cNvSpPr txBox="1"/>
          <p:nvPr/>
        </p:nvSpPr>
        <p:spPr>
          <a:xfrm>
            <a:off x="5566558" y="2994879"/>
            <a:ext cx="4147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“</a:t>
            </a:r>
            <a:r>
              <a:rPr lang="de-DE" sz="2400" dirty="0" err="1"/>
              <a:t>static</a:t>
            </a:r>
            <a:r>
              <a:rPr lang="de-DE" sz="2400" dirty="0"/>
              <a:t>“ </a:t>
            </a:r>
            <a:r>
              <a:rPr lang="de-DE" sz="2400" dirty="0" err="1"/>
              <a:t>air</a:t>
            </a:r>
            <a:r>
              <a:rPr lang="de-DE" sz="2400" dirty="0"/>
              <a:t> </a:t>
            </a:r>
            <a:r>
              <a:rPr lang="de-DE" sz="2400" dirty="0" err="1"/>
              <a:t>pressure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Here “</a:t>
            </a:r>
            <a:r>
              <a:rPr lang="de-DE" sz="2400" dirty="0" err="1"/>
              <a:t>static</a:t>
            </a:r>
            <a:r>
              <a:rPr lang="de-DE" sz="2400" dirty="0"/>
              <a:t>“ </a:t>
            </a:r>
            <a:r>
              <a:rPr lang="de-DE" sz="2400" dirty="0" err="1"/>
              <a:t>means</a:t>
            </a:r>
            <a:r>
              <a:rPr lang="de-DE" sz="2400" dirty="0"/>
              <a:t>:</a:t>
            </a:r>
          </a:p>
          <a:p>
            <a:r>
              <a:rPr lang="de-DE" sz="2400" dirty="0"/>
              <a:t>“still“, “not </a:t>
            </a:r>
            <a:r>
              <a:rPr lang="de-DE" sz="2400" dirty="0" err="1"/>
              <a:t>moving</a:t>
            </a:r>
            <a:r>
              <a:rPr lang="de-DE" sz="2400" dirty="0"/>
              <a:t>“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F930B6-95A9-452B-BA47-56A8C600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BAF35C-B7E3-48B6-95EE-766F2E4E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11</a:t>
            </a:fld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D7C9332-4396-4139-B3AA-D6453FC9D66C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FA77115-B3AF-48A3-953A-D9B9742E1019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E3F62-E86B-4283-AD96-9F5C1876306F}"/>
              </a:ext>
            </a:extLst>
          </p:cNvPr>
          <p:cNvSpPr txBox="1"/>
          <p:nvPr/>
        </p:nvSpPr>
        <p:spPr>
          <a:xfrm>
            <a:off x="3898077" y="569421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static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D0EF40D-965A-4B8A-B730-1893451CA56B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4B3B9CBE-86C6-43DD-8ADB-4B01880C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>
            <a:normAutofit/>
          </a:bodyPr>
          <a:lstStyle/>
          <a:p>
            <a:r>
              <a:rPr lang="de-DE" sz="2800" dirty="0"/>
              <a:t>1.1 Static/Ambient Air </a:t>
            </a:r>
            <a:r>
              <a:rPr lang="de-DE" sz="2800" dirty="0" err="1"/>
              <a:t>Pressure</a:t>
            </a: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0432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haltsplatzhalter 4">
            <a:extLst>
              <a:ext uri="{FF2B5EF4-FFF2-40B4-BE49-F238E27FC236}">
                <a16:creationId xmlns:a16="http://schemas.microsoft.com/office/drawing/2014/main" id="{BC886536-190A-4ABB-BB4B-B6968008D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94598"/>
            <a:ext cx="4536373" cy="4351338"/>
          </a:xfrm>
        </p:spPr>
      </p:pic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C3E26440-DC19-4291-85EB-BEDD2B280DC2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>
            <a:extLst>
              <a:ext uri="{FF2B5EF4-FFF2-40B4-BE49-F238E27FC236}">
                <a16:creationId xmlns:a16="http://schemas.microsoft.com/office/drawing/2014/main" id="{C554AE62-B3C7-46F2-9981-371F31A55A2A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901A17-754E-4650-B155-E3E8D7B6BA5B}"/>
              </a:ext>
            </a:extLst>
          </p:cNvPr>
          <p:cNvSpPr txBox="1"/>
          <p:nvPr/>
        </p:nvSpPr>
        <p:spPr>
          <a:xfrm>
            <a:off x="5566558" y="2994879"/>
            <a:ext cx="41474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“</a:t>
            </a:r>
            <a:r>
              <a:rPr lang="de-DE" sz="2400" dirty="0" err="1"/>
              <a:t>static</a:t>
            </a:r>
            <a:r>
              <a:rPr lang="de-DE" sz="2400" dirty="0"/>
              <a:t>“ </a:t>
            </a:r>
            <a:r>
              <a:rPr lang="de-DE" sz="2400" dirty="0" err="1"/>
              <a:t>air</a:t>
            </a:r>
            <a:r>
              <a:rPr lang="de-DE" sz="2400" dirty="0"/>
              <a:t> </a:t>
            </a:r>
            <a:r>
              <a:rPr lang="de-DE" sz="2400" dirty="0" err="1"/>
              <a:t>pressure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“Static“ </a:t>
            </a:r>
            <a:r>
              <a:rPr lang="de-DE" sz="2400" dirty="0" err="1"/>
              <a:t>air</a:t>
            </a:r>
            <a:r>
              <a:rPr lang="de-DE" sz="2400" dirty="0"/>
              <a:t> </a:t>
            </a:r>
            <a:r>
              <a:rPr lang="de-DE" sz="2400" dirty="0" err="1"/>
              <a:t>pressure</a:t>
            </a:r>
            <a:r>
              <a:rPr lang="de-DE" sz="2400" dirty="0"/>
              <a:t> </a:t>
            </a:r>
            <a:r>
              <a:rPr lang="de-DE" sz="2400" dirty="0" err="1"/>
              <a:t>means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force</a:t>
            </a:r>
            <a:r>
              <a:rPr lang="de-DE" sz="2400" dirty="0"/>
              <a:t> </a:t>
            </a:r>
            <a:r>
              <a:rPr lang="de-DE" sz="2400" dirty="0" err="1"/>
              <a:t>which</a:t>
            </a:r>
            <a:r>
              <a:rPr lang="de-DE" sz="2400" dirty="0"/>
              <a:t> not </a:t>
            </a:r>
            <a:r>
              <a:rPr lang="de-DE" sz="2400" dirty="0" err="1"/>
              <a:t>moving</a:t>
            </a:r>
            <a:r>
              <a:rPr lang="de-DE" sz="2400" dirty="0"/>
              <a:t> </a:t>
            </a:r>
            <a:r>
              <a:rPr lang="de-DE" sz="2400" dirty="0" err="1"/>
              <a:t>air</a:t>
            </a:r>
            <a:r>
              <a:rPr lang="de-DE" sz="2400" dirty="0"/>
              <a:t> </a:t>
            </a:r>
            <a:r>
              <a:rPr lang="de-DE" sz="2400" dirty="0" err="1"/>
              <a:t>exerts</a:t>
            </a:r>
            <a:r>
              <a:rPr lang="de-DE" sz="2400" dirty="0"/>
              <a:t> on </a:t>
            </a:r>
            <a:r>
              <a:rPr lang="de-DE" sz="2400" dirty="0" err="1"/>
              <a:t>its</a:t>
            </a:r>
            <a:r>
              <a:rPr lang="de-DE" sz="2400" dirty="0"/>
              <a:t> </a:t>
            </a:r>
            <a:r>
              <a:rPr lang="de-DE" sz="2400" dirty="0" err="1"/>
              <a:t>surrounding</a:t>
            </a:r>
            <a:r>
              <a:rPr lang="de-DE" sz="2400" dirty="0"/>
              <a:t>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F930B6-95A9-452B-BA47-56A8C600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BAF35C-B7E3-48B6-95EE-766F2E4E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12</a:t>
            </a:fld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D7C9332-4396-4139-B3AA-D6453FC9D66C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FA77115-B3AF-48A3-953A-D9B9742E1019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E3F62-E86B-4283-AD96-9F5C1876306F}"/>
              </a:ext>
            </a:extLst>
          </p:cNvPr>
          <p:cNvSpPr txBox="1"/>
          <p:nvPr/>
        </p:nvSpPr>
        <p:spPr>
          <a:xfrm>
            <a:off x="3898077" y="569421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static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D0EF40D-965A-4B8A-B730-1893451CA56B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B1E4D40C-146A-4BD3-B749-1DDCF1877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>
            <a:normAutofit/>
          </a:bodyPr>
          <a:lstStyle/>
          <a:p>
            <a:r>
              <a:rPr lang="de-DE" sz="2800" dirty="0"/>
              <a:t>1.1 Static/Ambient Air </a:t>
            </a:r>
            <a:r>
              <a:rPr lang="de-DE" sz="2800" dirty="0" err="1"/>
              <a:t>Pressure</a:t>
            </a: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972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haltsplatzhalter 4">
            <a:extLst>
              <a:ext uri="{FF2B5EF4-FFF2-40B4-BE49-F238E27FC236}">
                <a16:creationId xmlns:a16="http://schemas.microsoft.com/office/drawing/2014/main" id="{BC886536-190A-4ABB-BB4B-B6968008D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94598"/>
            <a:ext cx="4536373" cy="4351338"/>
          </a:xfrm>
        </p:spPr>
      </p:pic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C3E26440-DC19-4291-85EB-BEDD2B280DC2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>
            <a:extLst>
              <a:ext uri="{FF2B5EF4-FFF2-40B4-BE49-F238E27FC236}">
                <a16:creationId xmlns:a16="http://schemas.microsoft.com/office/drawing/2014/main" id="{C554AE62-B3C7-46F2-9981-371F31A55A2A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901A17-754E-4650-B155-E3E8D7B6BA5B}"/>
              </a:ext>
            </a:extLst>
          </p:cNvPr>
          <p:cNvSpPr txBox="1"/>
          <p:nvPr/>
        </p:nvSpPr>
        <p:spPr>
          <a:xfrm>
            <a:off x="5566558" y="2994879"/>
            <a:ext cx="50202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 </a:t>
            </a:r>
            <a:r>
              <a:rPr lang="de-DE" sz="2400" dirty="0" err="1"/>
              <a:t>conventional</a:t>
            </a:r>
            <a:r>
              <a:rPr lang="de-DE" sz="2400" dirty="0"/>
              <a:t> </a:t>
            </a:r>
            <a:r>
              <a:rPr lang="de-DE" sz="2400" dirty="0" err="1"/>
              <a:t>vario</a:t>
            </a:r>
            <a:r>
              <a:rPr lang="de-DE" sz="2400" dirty="0"/>
              <a:t> </a:t>
            </a:r>
            <a:r>
              <a:rPr lang="de-DE" sz="2400" dirty="0" err="1"/>
              <a:t>simply</a:t>
            </a:r>
            <a:r>
              <a:rPr lang="de-DE" sz="2400" dirty="0"/>
              <a:t> </a:t>
            </a:r>
            <a:r>
              <a:rPr lang="de-DE" sz="2400" dirty="0" err="1"/>
              <a:t>measures</a:t>
            </a:r>
            <a:r>
              <a:rPr lang="de-DE" sz="2400" dirty="0"/>
              <a:t> </a:t>
            </a:r>
          </a:p>
          <a:p>
            <a:r>
              <a:rPr lang="de-DE" sz="2400" dirty="0"/>
              <a:t>“</a:t>
            </a:r>
            <a:r>
              <a:rPr lang="de-DE" sz="2400" dirty="0" err="1"/>
              <a:t>static</a:t>
            </a:r>
            <a:r>
              <a:rPr lang="de-DE" sz="2400" dirty="0"/>
              <a:t> </a:t>
            </a:r>
            <a:r>
              <a:rPr lang="de-DE" sz="2400" dirty="0" err="1"/>
              <a:t>air</a:t>
            </a:r>
            <a:r>
              <a:rPr lang="de-DE" sz="2400" dirty="0"/>
              <a:t> </a:t>
            </a:r>
            <a:r>
              <a:rPr lang="de-DE" sz="2400" dirty="0" err="1"/>
              <a:t>pressure</a:t>
            </a:r>
            <a:r>
              <a:rPr lang="de-DE" sz="2400" dirty="0"/>
              <a:t>“, </a:t>
            </a:r>
            <a:r>
              <a:rPr lang="de-DE" sz="2400" dirty="0" err="1"/>
              <a:t>usually</a:t>
            </a:r>
            <a:r>
              <a:rPr lang="de-DE" sz="2400" dirty="0"/>
              <a:t> </a:t>
            </a:r>
            <a:r>
              <a:rPr lang="de-DE" sz="2400" dirty="0" err="1"/>
              <a:t>called</a:t>
            </a:r>
            <a:r>
              <a:rPr lang="de-DE" sz="2400" dirty="0"/>
              <a:t> “ambient </a:t>
            </a:r>
            <a:r>
              <a:rPr lang="de-DE" sz="2400" dirty="0" err="1"/>
              <a:t>pressure</a:t>
            </a:r>
            <a:r>
              <a:rPr lang="de-DE" sz="2400" dirty="0"/>
              <a:t>“. 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F930B6-95A9-452B-BA47-56A8C600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BAF35C-B7E3-48B6-95EE-766F2E4E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13</a:t>
            </a:fld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D7C9332-4396-4139-B3AA-D6453FC9D66C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FA77115-B3AF-48A3-953A-D9B9742E1019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E3F62-E86B-4283-AD96-9F5C1876306F}"/>
              </a:ext>
            </a:extLst>
          </p:cNvPr>
          <p:cNvSpPr txBox="1"/>
          <p:nvPr/>
        </p:nvSpPr>
        <p:spPr>
          <a:xfrm>
            <a:off x="3898077" y="569421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static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D0EF40D-965A-4B8A-B730-1893451CA56B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F31F820F-DFD2-4E26-A132-A842259692A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3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1.1 Static/Ambient Air </a:t>
            </a:r>
            <a:r>
              <a:rPr lang="de-DE" sz="2800" dirty="0" err="1"/>
              <a:t>Pressure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120383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nhaltsplatzhalter 4">
            <a:extLst>
              <a:ext uri="{FF2B5EF4-FFF2-40B4-BE49-F238E27FC236}">
                <a16:creationId xmlns:a16="http://schemas.microsoft.com/office/drawing/2014/main" id="{798273E5-4DBE-488E-A496-6E6D312D75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94598"/>
            <a:ext cx="4536373" cy="4351338"/>
          </a:xfrm>
        </p:spPr>
      </p:pic>
      <p:sp>
        <p:nvSpPr>
          <p:cNvPr id="22" name="Gleichschenkliges Dreieck 21">
            <a:extLst>
              <a:ext uri="{FF2B5EF4-FFF2-40B4-BE49-F238E27FC236}">
                <a16:creationId xmlns:a16="http://schemas.microsoft.com/office/drawing/2014/main" id="{B917E55C-E7EA-489E-B4CA-B3C9D5409791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Gleichschenkliges Dreieck 22">
            <a:extLst>
              <a:ext uri="{FF2B5EF4-FFF2-40B4-BE49-F238E27FC236}">
                <a16:creationId xmlns:a16="http://schemas.microsoft.com/office/drawing/2014/main" id="{FA562410-7C28-4591-B2F3-5C36805CECF2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456FC4-6350-4DFE-AC68-D30EF5D4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A47F47-FF90-433F-ABF3-4C59C672E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14</a:t>
            </a:fld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F6D39E6-027E-4500-9BEC-EA18F063C758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ABC25ED-BB46-4F42-8F41-C56F2992164B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1C889D6-81C1-48EC-AADD-298F104C0163}"/>
              </a:ext>
            </a:extLst>
          </p:cNvPr>
          <p:cNvSpPr txBox="1"/>
          <p:nvPr/>
        </p:nvSpPr>
        <p:spPr>
          <a:xfrm>
            <a:off x="3898077" y="566124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static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BF226D6-AACA-4ACF-8E20-D83B9F607E82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AC7D411-E5B5-4FE4-8CE9-E377AB26629E}"/>
              </a:ext>
            </a:extLst>
          </p:cNvPr>
          <p:cNvSpPr txBox="1"/>
          <p:nvPr/>
        </p:nvSpPr>
        <p:spPr>
          <a:xfrm>
            <a:off x="6600130" y="2346573"/>
            <a:ext cx="489646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A </a:t>
            </a:r>
            <a:r>
              <a:rPr lang="de-DE" sz="2800" dirty="0" err="1"/>
              <a:t>vario</a:t>
            </a:r>
            <a:r>
              <a:rPr lang="de-DE" sz="2800" dirty="0"/>
              <a:t> in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glider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taken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different </a:t>
            </a:r>
            <a:r>
              <a:rPr lang="de-DE" sz="2800" dirty="0" err="1"/>
              <a:t>heights</a:t>
            </a:r>
            <a:r>
              <a:rPr lang="de-DE" sz="2800" dirty="0"/>
              <a:t>.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measures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prevailing</a:t>
            </a:r>
            <a:r>
              <a:rPr lang="de-DE" sz="2800" dirty="0"/>
              <a:t> </a:t>
            </a:r>
          </a:p>
          <a:p>
            <a:r>
              <a:rPr lang="de-DE" sz="2800" dirty="0"/>
              <a:t>ambient </a:t>
            </a:r>
            <a:r>
              <a:rPr lang="de-DE" sz="2800" dirty="0" err="1"/>
              <a:t>pressure</a:t>
            </a:r>
            <a:r>
              <a:rPr lang="de-DE" sz="2800" dirty="0"/>
              <a:t>.</a:t>
            </a:r>
          </a:p>
          <a:p>
            <a:r>
              <a:rPr lang="de-DE" sz="2800" u="sng" dirty="0"/>
              <a:t>A </a:t>
            </a:r>
            <a:r>
              <a:rPr lang="de-DE" sz="2800" u="sng" dirty="0" err="1"/>
              <a:t>conventional</a:t>
            </a:r>
            <a:r>
              <a:rPr lang="de-DE" sz="2800" u="sng" dirty="0"/>
              <a:t> </a:t>
            </a:r>
            <a:r>
              <a:rPr lang="de-DE" sz="2800" u="sng" dirty="0" err="1"/>
              <a:t>vario</a:t>
            </a:r>
            <a:r>
              <a:rPr lang="de-DE" sz="2800" u="sng" dirty="0"/>
              <a:t> </a:t>
            </a:r>
            <a:r>
              <a:rPr lang="de-DE" sz="2800" u="sng" dirty="0" err="1"/>
              <a:t>indicates</a:t>
            </a:r>
            <a:r>
              <a:rPr lang="de-DE" sz="2800" u="sng" dirty="0"/>
              <a:t> </a:t>
            </a:r>
            <a:r>
              <a:rPr lang="de-DE" sz="2800" u="sng" dirty="0" err="1"/>
              <a:t>changes</a:t>
            </a:r>
            <a:r>
              <a:rPr lang="de-DE" sz="2800" u="sng" dirty="0"/>
              <a:t> in ambient </a:t>
            </a:r>
            <a:r>
              <a:rPr lang="de-DE" sz="2800" u="sng" dirty="0" err="1"/>
              <a:t>pressure</a:t>
            </a:r>
            <a:r>
              <a:rPr lang="de-DE" sz="2800" dirty="0"/>
              <a:t> </a:t>
            </a:r>
            <a:r>
              <a:rPr lang="de-DE" sz="2800" dirty="0" err="1"/>
              <a:t>either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a “</a:t>
            </a:r>
            <a:r>
              <a:rPr lang="de-DE" sz="2800" dirty="0" err="1"/>
              <a:t>climb</a:t>
            </a:r>
            <a:r>
              <a:rPr lang="de-DE" sz="2800" dirty="0"/>
              <a:t>“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a “</a:t>
            </a:r>
            <a:r>
              <a:rPr lang="de-DE" sz="2800" dirty="0" err="1"/>
              <a:t>descent</a:t>
            </a:r>
            <a:r>
              <a:rPr lang="de-DE" sz="2800" dirty="0"/>
              <a:t>“.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24D62CF-D92C-43AA-BC5D-B2038A24C7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186" y="2315482"/>
            <a:ext cx="3220593" cy="4553744"/>
          </a:xfrm>
          <a:prstGeom prst="rect">
            <a:avLst/>
          </a:prstGeom>
        </p:spPr>
      </p:pic>
      <p:sp>
        <p:nvSpPr>
          <p:cNvPr id="16" name="Titel 1">
            <a:extLst>
              <a:ext uri="{FF2B5EF4-FFF2-40B4-BE49-F238E27FC236}">
                <a16:creationId xmlns:a16="http://schemas.microsoft.com/office/drawing/2014/main" id="{CD36C172-4E9B-497B-BB38-B9A356AAA42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3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1.2 Static/Ambient Air </a:t>
            </a:r>
            <a:r>
              <a:rPr lang="de-DE" sz="2800" dirty="0" err="1"/>
              <a:t>Pressure</a:t>
            </a:r>
            <a:r>
              <a:rPr lang="de-DE" sz="2800" dirty="0"/>
              <a:t> and </a:t>
            </a:r>
            <a:r>
              <a:rPr lang="de-DE" sz="2800" dirty="0" err="1"/>
              <a:t>Conventional</a:t>
            </a:r>
            <a:r>
              <a:rPr lang="de-DE" sz="2800" dirty="0"/>
              <a:t> Vario</a:t>
            </a:r>
          </a:p>
        </p:txBody>
      </p:sp>
    </p:spTree>
    <p:extLst>
      <p:ext uri="{BB962C8B-B14F-4D97-AF65-F5344CB8AC3E}">
        <p14:creationId xmlns:p14="http://schemas.microsoft.com/office/powerpoint/2010/main" val="3184617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nhaltsplatzhalter 4">
            <a:extLst>
              <a:ext uri="{FF2B5EF4-FFF2-40B4-BE49-F238E27FC236}">
                <a16:creationId xmlns:a16="http://schemas.microsoft.com/office/drawing/2014/main" id="{368CD139-95E1-49E5-BB07-9A4A1EE134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88660"/>
            <a:ext cx="4536373" cy="4351338"/>
          </a:xfrm>
        </p:spPr>
      </p:pic>
      <p:sp>
        <p:nvSpPr>
          <p:cNvPr id="14" name="Gleichschenkliges Dreieck 13">
            <a:extLst>
              <a:ext uri="{FF2B5EF4-FFF2-40B4-BE49-F238E27FC236}">
                <a16:creationId xmlns:a16="http://schemas.microsoft.com/office/drawing/2014/main" id="{2C6780F5-1528-452F-80E6-FB32D40DF91E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Gleichschenkliges Dreieck 14">
            <a:extLst>
              <a:ext uri="{FF2B5EF4-FFF2-40B4-BE49-F238E27FC236}">
                <a16:creationId xmlns:a16="http://schemas.microsoft.com/office/drawing/2014/main" id="{FE521B11-0B0E-4F70-9371-1C24DDCB3C32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901A17-754E-4650-B155-E3E8D7B6BA5B}"/>
              </a:ext>
            </a:extLst>
          </p:cNvPr>
          <p:cNvSpPr txBox="1"/>
          <p:nvPr/>
        </p:nvSpPr>
        <p:spPr>
          <a:xfrm>
            <a:off x="6173683" y="2729478"/>
            <a:ext cx="52919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Whenever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glider</a:t>
            </a:r>
            <a:r>
              <a:rPr lang="de-DE" sz="2400" dirty="0"/>
              <a:t> </a:t>
            </a:r>
            <a:r>
              <a:rPr lang="de-DE" sz="2400" dirty="0" err="1"/>
              <a:t>sinks</a:t>
            </a:r>
            <a:r>
              <a:rPr lang="de-DE" sz="2400" dirty="0"/>
              <a:t>, ambient </a:t>
            </a:r>
            <a:r>
              <a:rPr lang="de-DE" sz="2400" dirty="0" err="1"/>
              <a:t>pressure</a:t>
            </a:r>
            <a:r>
              <a:rPr lang="de-DE" sz="2400" dirty="0"/>
              <a:t> </a:t>
            </a:r>
            <a:r>
              <a:rPr lang="de-DE" sz="2400" dirty="0" err="1"/>
              <a:t>increases</a:t>
            </a:r>
            <a:r>
              <a:rPr lang="de-DE" sz="2400" dirty="0"/>
              <a:t>.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can</a:t>
            </a:r>
            <a:r>
              <a:rPr lang="de-DE" sz="2400" dirty="0"/>
              <a:t> </a:t>
            </a:r>
            <a:r>
              <a:rPr lang="de-DE" sz="2400" dirty="0" err="1"/>
              <a:t>hear</a:t>
            </a:r>
            <a:r>
              <a:rPr lang="de-DE" sz="2400" dirty="0"/>
              <a:t> a permanent, </a:t>
            </a:r>
            <a:r>
              <a:rPr lang="de-DE" sz="2400" dirty="0" err="1"/>
              <a:t>dark</a:t>
            </a:r>
            <a:r>
              <a:rPr lang="de-DE" sz="2400" dirty="0"/>
              <a:t> </a:t>
            </a:r>
            <a:r>
              <a:rPr lang="de-DE" sz="2400" dirty="0" err="1"/>
              <a:t>sound</a:t>
            </a:r>
            <a:r>
              <a:rPr lang="de-DE" sz="2400" dirty="0"/>
              <a:t>.</a:t>
            </a:r>
          </a:p>
          <a:p>
            <a:endParaRPr lang="de-DE" sz="2400" dirty="0"/>
          </a:p>
          <a:p>
            <a:r>
              <a:rPr lang="de-DE" sz="2400" dirty="0" err="1"/>
              <a:t>Whenever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glider</a:t>
            </a:r>
            <a:r>
              <a:rPr lang="de-DE" sz="2400" dirty="0"/>
              <a:t> </a:t>
            </a:r>
            <a:r>
              <a:rPr lang="de-DE" sz="2400" dirty="0" err="1"/>
              <a:t>climbs</a:t>
            </a:r>
            <a:r>
              <a:rPr lang="de-DE" sz="2400" dirty="0"/>
              <a:t>, ambient </a:t>
            </a:r>
            <a:r>
              <a:rPr lang="de-DE" sz="2400" dirty="0" err="1"/>
              <a:t>pressure</a:t>
            </a:r>
            <a:r>
              <a:rPr lang="de-DE" sz="2400" dirty="0"/>
              <a:t> </a:t>
            </a:r>
            <a:r>
              <a:rPr lang="de-DE" sz="2400" dirty="0" err="1"/>
              <a:t>decreases</a:t>
            </a:r>
            <a:r>
              <a:rPr lang="de-DE" sz="2400" dirty="0"/>
              <a:t>.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can</a:t>
            </a:r>
            <a:r>
              <a:rPr lang="de-DE" sz="2400" dirty="0"/>
              <a:t> </a:t>
            </a:r>
            <a:r>
              <a:rPr lang="de-DE" sz="2400" dirty="0" err="1"/>
              <a:t>hear</a:t>
            </a:r>
            <a:r>
              <a:rPr lang="de-DE" sz="2400" dirty="0"/>
              <a:t> a </a:t>
            </a:r>
            <a:r>
              <a:rPr lang="de-DE" sz="2400" dirty="0" err="1"/>
              <a:t>bright</a:t>
            </a:r>
            <a:r>
              <a:rPr lang="de-DE" sz="2400" dirty="0"/>
              <a:t> </a:t>
            </a:r>
            <a:r>
              <a:rPr lang="de-DE" sz="2400" dirty="0" err="1"/>
              <a:t>sound</a:t>
            </a:r>
            <a:r>
              <a:rPr lang="de-DE" sz="2400" dirty="0"/>
              <a:t> at </a:t>
            </a:r>
            <a:r>
              <a:rPr lang="de-DE" sz="2400" dirty="0" err="1"/>
              <a:t>intervals</a:t>
            </a:r>
            <a:r>
              <a:rPr lang="de-DE" sz="2400" dirty="0"/>
              <a:t>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BC8629-3C4B-4CF8-9DD8-1A73E378C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968A770-CCFE-4AA9-8590-76FA3C18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15</a:t>
            </a:fld>
            <a:endParaRPr lang="de-DE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92540E5-B0F5-454B-8DB6-6A20A15C3324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7F5C04F-54E0-4B58-91D9-A7339CDFA43D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F33B8A2-BA23-4735-BA9A-0A48EE4F8C26}"/>
              </a:ext>
            </a:extLst>
          </p:cNvPr>
          <p:cNvSpPr txBox="1"/>
          <p:nvPr/>
        </p:nvSpPr>
        <p:spPr>
          <a:xfrm>
            <a:off x="3898077" y="566124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static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F95F546C-C04C-421B-A178-6A68B0005173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54366F8D-8BDF-4673-970D-9E8ED2AB9C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1901">
            <a:off x="2873243" y="1961954"/>
            <a:ext cx="2935251" cy="4150286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C493ACD6-8B1A-479A-BB93-D3A04B5CC9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7790">
            <a:off x="3535059" y="3830634"/>
            <a:ext cx="2862774" cy="4047807"/>
          </a:xfrm>
          <a:prstGeom prst="rect">
            <a:avLst/>
          </a:prstGeom>
        </p:spPr>
      </p:pic>
      <p:sp>
        <p:nvSpPr>
          <p:cNvPr id="23" name="Titel 1">
            <a:extLst>
              <a:ext uri="{FF2B5EF4-FFF2-40B4-BE49-F238E27FC236}">
                <a16:creationId xmlns:a16="http://schemas.microsoft.com/office/drawing/2014/main" id="{481F8049-8D89-420C-831F-FA4913F6076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3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1.2 Static/Ambient Air </a:t>
            </a:r>
            <a:r>
              <a:rPr lang="de-DE" sz="2800" dirty="0" err="1"/>
              <a:t>Pressure</a:t>
            </a:r>
            <a:r>
              <a:rPr lang="de-DE" sz="2800" dirty="0"/>
              <a:t> and </a:t>
            </a:r>
            <a:r>
              <a:rPr lang="de-DE" sz="2800" dirty="0" err="1"/>
              <a:t>Conventional</a:t>
            </a:r>
            <a:r>
              <a:rPr lang="de-DE" sz="2800" dirty="0"/>
              <a:t> Vario</a:t>
            </a:r>
          </a:p>
        </p:txBody>
      </p:sp>
    </p:spTree>
    <p:extLst>
      <p:ext uri="{BB962C8B-B14F-4D97-AF65-F5344CB8AC3E}">
        <p14:creationId xmlns:p14="http://schemas.microsoft.com/office/powerpoint/2010/main" val="1055325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DA454E-12B8-4CA4-BA36-BA73CC6C5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Are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familiar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terms</a:t>
            </a:r>
            <a:r>
              <a:rPr lang="de-DE" dirty="0"/>
              <a:t> </a:t>
            </a:r>
            <a:r>
              <a:rPr lang="de-DE" dirty="0" err="1"/>
              <a:t>now</a:t>
            </a:r>
            <a:r>
              <a:rPr lang="de-DE" dirty="0"/>
              <a:t>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Air </a:t>
            </a:r>
            <a:r>
              <a:rPr lang="de-DE" i="1" dirty="0" err="1"/>
              <a:t>molecules</a:t>
            </a:r>
            <a:r>
              <a:rPr lang="de-DE" i="1" dirty="0"/>
              <a:t>, </a:t>
            </a:r>
            <a:r>
              <a:rPr lang="de-DE" i="1" dirty="0" err="1"/>
              <a:t>height</a:t>
            </a:r>
            <a:r>
              <a:rPr lang="de-DE" i="1" dirty="0"/>
              <a:t>, </a:t>
            </a:r>
            <a:r>
              <a:rPr lang="de-DE" i="1" dirty="0" err="1"/>
              <a:t>static</a:t>
            </a:r>
            <a:r>
              <a:rPr lang="de-DE" i="1" dirty="0"/>
              <a:t> </a:t>
            </a:r>
            <a:r>
              <a:rPr lang="de-DE" i="1" dirty="0" err="1"/>
              <a:t>pressure</a:t>
            </a:r>
            <a:r>
              <a:rPr lang="de-DE" i="1" dirty="0"/>
              <a:t>, ambient </a:t>
            </a:r>
            <a:r>
              <a:rPr lang="de-DE" i="1" dirty="0" err="1"/>
              <a:t>pressure</a:t>
            </a:r>
            <a:r>
              <a:rPr lang="de-DE" i="1" dirty="0"/>
              <a:t>, </a:t>
            </a:r>
            <a:r>
              <a:rPr lang="de-DE" i="1" dirty="0" err="1"/>
              <a:t>vario</a:t>
            </a:r>
            <a:r>
              <a:rPr lang="de-DE" i="1" dirty="0"/>
              <a:t>, </a:t>
            </a:r>
            <a:r>
              <a:rPr lang="de-DE" i="1" dirty="0" err="1"/>
              <a:t>climb</a:t>
            </a:r>
            <a:r>
              <a:rPr lang="de-DE" i="1" dirty="0"/>
              <a:t>, </a:t>
            </a:r>
            <a:r>
              <a:rPr lang="de-DE" i="1" dirty="0" err="1"/>
              <a:t>descent</a:t>
            </a:r>
            <a:r>
              <a:rPr lang="de-DE" i="1" dirty="0"/>
              <a:t>, </a:t>
            </a:r>
            <a:r>
              <a:rPr lang="de-DE" i="1" dirty="0" err="1"/>
              <a:t>dark</a:t>
            </a:r>
            <a:r>
              <a:rPr lang="de-DE" i="1" dirty="0"/>
              <a:t> and permanent </a:t>
            </a:r>
            <a:r>
              <a:rPr lang="de-DE" i="1" dirty="0" err="1"/>
              <a:t>sound</a:t>
            </a:r>
            <a:r>
              <a:rPr lang="de-DE" i="1" dirty="0"/>
              <a:t>, </a:t>
            </a:r>
            <a:r>
              <a:rPr lang="de-DE" i="1" dirty="0" err="1"/>
              <a:t>bright</a:t>
            </a:r>
            <a:r>
              <a:rPr lang="de-DE" i="1" dirty="0"/>
              <a:t> </a:t>
            </a:r>
            <a:r>
              <a:rPr lang="de-DE" i="1" dirty="0" err="1"/>
              <a:t>sound</a:t>
            </a:r>
            <a:r>
              <a:rPr lang="de-DE" i="1" dirty="0"/>
              <a:t> at </a:t>
            </a:r>
            <a:r>
              <a:rPr lang="de-DE" i="1" dirty="0" err="1"/>
              <a:t>intervals</a:t>
            </a:r>
            <a:endParaRPr lang="de-DE" i="1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Then</a:t>
            </a:r>
            <a:r>
              <a:rPr lang="de-DE" dirty="0"/>
              <a:t> </a:t>
            </a:r>
            <a:r>
              <a:rPr lang="de-DE" dirty="0" err="1"/>
              <a:t>let´s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on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topic</a:t>
            </a:r>
            <a:r>
              <a:rPr lang="de-DE" dirty="0"/>
              <a:t>…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C83798D-F74E-4CF7-9B61-D581F01A4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8358F3-CEAF-4E5D-BA97-24CE7A6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16</a:t>
            </a:fld>
            <a:endParaRPr lang="de-DE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97DEEB5-D803-4DDB-868D-A7110A54F5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83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1.2 Static/Ambient Air </a:t>
            </a:r>
            <a:r>
              <a:rPr lang="de-DE" sz="2800" dirty="0" err="1"/>
              <a:t>Pressure</a:t>
            </a:r>
            <a:r>
              <a:rPr lang="de-DE" sz="2800" dirty="0"/>
              <a:t> and </a:t>
            </a:r>
            <a:r>
              <a:rPr lang="de-DE" sz="2800" dirty="0" err="1"/>
              <a:t>Conventional</a:t>
            </a:r>
            <a:r>
              <a:rPr lang="de-DE" sz="2800" dirty="0"/>
              <a:t> Vario </a:t>
            </a:r>
          </a:p>
        </p:txBody>
      </p:sp>
    </p:spTree>
    <p:extLst>
      <p:ext uri="{BB962C8B-B14F-4D97-AF65-F5344CB8AC3E}">
        <p14:creationId xmlns:p14="http://schemas.microsoft.com/office/powerpoint/2010/main" val="1065792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17</a:t>
            </a:fld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3BC018F-4FDA-45A7-B2B1-B091D4D2D1AD}"/>
              </a:ext>
            </a:extLst>
          </p:cNvPr>
          <p:cNvSpPr txBox="1"/>
          <p:nvPr/>
        </p:nvSpPr>
        <p:spPr>
          <a:xfrm>
            <a:off x="2454116" y="2305615"/>
            <a:ext cx="7056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Please</a:t>
            </a:r>
            <a:r>
              <a:rPr lang="de-DE" sz="2800" dirty="0"/>
              <a:t> </a:t>
            </a:r>
            <a:r>
              <a:rPr lang="de-DE" sz="2800" dirty="0" err="1"/>
              <a:t>remember</a:t>
            </a:r>
            <a:r>
              <a:rPr lang="de-DE" sz="2800" dirty="0"/>
              <a:t> </a:t>
            </a:r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basic</a:t>
            </a:r>
            <a:r>
              <a:rPr lang="de-DE" sz="2800" dirty="0"/>
              <a:t> </a:t>
            </a:r>
            <a:r>
              <a:rPr lang="de-DE" sz="2800" dirty="0" err="1"/>
              <a:t>physical</a:t>
            </a:r>
            <a:r>
              <a:rPr lang="de-DE" sz="2800" dirty="0"/>
              <a:t> </a:t>
            </a:r>
            <a:r>
              <a:rPr lang="de-DE" sz="2800" dirty="0" err="1"/>
              <a:t>law</a:t>
            </a:r>
            <a:r>
              <a:rPr lang="de-DE" sz="2800" dirty="0"/>
              <a:t>:</a:t>
            </a:r>
          </a:p>
          <a:p>
            <a:endParaRPr lang="de-DE" sz="2800" dirty="0"/>
          </a:p>
          <a:p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never</a:t>
            </a:r>
            <a:r>
              <a:rPr lang="de-DE" sz="2800" dirty="0"/>
              <a:t> “lose“ </a:t>
            </a:r>
            <a:r>
              <a:rPr lang="de-DE" sz="2800" dirty="0" err="1"/>
              <a:t>or</a:t>
            </a:r>
            <a:r>
              <a:rPr lang="de-DE" sz="2800" dirty="0"/>
              <a:t> “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“ </a:t>
            </a:r>
            <a:r>
              <a:rPr lang="de-DE" sz="2800" dirty="0" err="1"/>
              <a:t>energy</a:t>
            </a:r>
            <a:r>
              <a:rPr lang="de-DE" sz="2800" dirty="0"/>
              <a:t>. </a:t>
            </a:r>
          </a:p>
          <a:p>
            <a:r>
              <a:rPr lang="de-DE" sz="2800" dirty="0" err="1"/>
              <a:t>We</a:t>
            </a:r>
            <a:r>
              <a:rPr lang="de-DE" sz="2800" dirty="0"/>
              <a:t> just TRANSFORM </a:t>
            </a:r>
            <a:r>
              <a:rPr lang="de-DE" sz="2800" dirty="0" err="1"/>
              <a:t>energy</a:t>
            </a:r>
            <a:r>
              <a:rPr lang="de-DE" sz="2800" dirty="0"/>
              <a:t>.</a:t>
            </a:r>
          </a:p>
          <a:p>
            <a:endParaRPr lang="de-DE" sz="2800" dirty="0"/>
          </a:p>
          <a:p>
            <a:r>
              <a:rPr lang="de-DE" sz="2800" dirty="0"/>
              <a:t>So </a:t>
            </a:r>
            <a:r>
              <a:rPr lang="de-DE" sz="2800" dirty="0" err="1"/>
              <a:t>let´s</a:t>
            </a:r>
            <a:r>
              <a:rPr lang="de-DE" sz="2800" dirty="0"/>
              <a:t> </a:t>
            </a:r>
            <a:r>
              <a:rPr lang="de-DE" sz="2800" dirty="0" err="1"/>
              <a:t>play</a:t>
            </a:r>
            <a:r>
              <a:rPr lang="de-DE" sz="2800" dirty="0"/>
              <a:t> “Transformers“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now</a:t>
            </a:r>
            <a:r>
              <a:rPr lang="de-DE" sz="2800" dirty="0"/>
              <a:t> on </a:t>
            </a:r>
            <a:r>
              <a:rPr lang="de-DE" sz="2800" dirty="0">
                <a:solidFill>
                  <a:srgbClr val="FFCC00"/>
                </a:solidFill>
                <a:sym typeface="Wingdings" panose="05000000000000000000" pitchFamily="2" charset="2"/>
              </a:rPr>
              <a:t></a:t>
            </a:r>
            <a:r>
              <a:rPr lang="de-DE" sz="2800" dirty="0">
                <a:sym typeface="Wingdings" panose="05000000000000000000" pitchFamily="2" charset="2"/>
              </a:rPr>
              <a:t>.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622260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>
            <a:extLst>
              <a:ext uri="{FF2B5EF4-FFF2-40B4-BE49-F238E27FC236}">
                <a16:creationId xmlns:a16="http://schemas.microsoft.com/office/drawing/2014/main" id="{3C3FD0E9-8D6B-46B5-9843-871E7A1945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42368" y="4275856"/>
            <a:ext cx="4838959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B5F360-92F2-422D-AAB8-70DDDE28035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C1F261-2265-4FE2-AF21-4EC01409F736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B181EC3-5807-4004-8A96-CD1287648855}"/>
              </a:ext>
            </a:extLst>
          </p:cNvPr>
          <p:cNvSpPr txBox="1"/>
          <p:nvPr/>
        </p:nvSpPr>
        <p:spPr>
          <a:xfrm>
            <a:off x="1248394" y="3944545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18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3D885CB-F13A-4795-8DDA-F8FA9945C9F0}"/>
              </a:ext>
            </a:extLst>
          </p:cNvPr>
          <p:cNvSpPr txBox="1"/>
          <p:nvPr/>
        </p:nvSpPr>
        <p:spPr>
          <a:xfrm>
            <a:off x="8289569" y="4097440"/>
            <a:ext cx="3032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At a </a:t>
            </a:r>
            <a:r>
              <a:rPr lang="de-DE" sz="2400" dirty="0" err="1"/>
              <a:t>height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0 m,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</a:p>
          <a:p>
            <a:r>
              <a:rPr lang="de-DE" sz="2400" dirty="0"/>
              <a:t>potential </a:t>
            </a:r>
            <a:r>
              <a:rPr lang="de-DE" sz="2400" dirty="0" err="1"/>
              <a:t>energy</a:t>
            </a:r>
            <a:r>
              <a:rPr lang="de-DE" sz="2400" dirty="0"/>
              <a:t> </a:t>
            </a:r>
          </a:p>
          <a:p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this</a:t>
            </a:r>
            <a:r>
              <a:rPr lang="de-DE" sz="2400" dirty="0"/>
              <a:t> </a:t>
            </a:r>
            <a:r>
              <a:rPr lang="de-DE" sz="2400" dirty="0" err="1"/>
              <a:t>car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“0“.</a:t>
            </a:r>
          </a:p>
        </p:txBody>
      </p:sp>
    </p:spTree>
    <p:extLst>
      <p:ext uri="{BB962C8B-B14F-4D97-AF65-F5344CB8AC3E}">
        <p14:creationId xmlns:p14="http://schemas.microsoft.com/office/powerpoint/2010/main" val="923136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 20">
            <a:extLst>
              <a:ext uri="{FF2B5EF4-FFF2-40B4-BE49-F238E27FC236}">
                <a16:creationId xmlns:a16="http://schemas.microsoft.com/office/drawing/2014/main" id="{8FB06B9D-2AF0-43C0-B0AF-93EC0765AE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42368" y="4275856"/>
            <a:ext cx="4838959" cy="68580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22F7D65F-8283-4947-8E4A-2BDC856B7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0705" y="4221088"/>
            <a:ext cx="518299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B5F360-92F2-422D-AAB8-70DDDE28035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C1F261-2265-4FE2-AF21-4EC01409F736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B181EC3-5807-4004-8A96-CD1287648855}"/>
              </a:ext>
            </a:extLst>
          </p:cNvPr>
          <p:cNvSpPr txBox="1"/>
          <p:nvPr/>
        </p:nvSpPr>
        <p:spPr>
          <a:xfrm>
            <a:off x="1248394" y="3944545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19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3D885CB-F13A-4795-8DDA-F8FA9945C9F0}"/>
              </a:ext>
            </a:extLst>
          </p:cNvPr>
          <p:cNvSpPr txBox="1"/>
          <p:nvPr/>
        </p:nvSpPr>
        <p:spPr>
          <a:xfrm>
            <a:off x="3935760" y="2481018"/>
            <a:ext cx="71034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/>
              <a:t>Now</a:t>
            </a:r>
            <a:r>
              <a:rPr lang="de-DE" sz="2400" dirty="0"/>
              <a:t> </a:t>
            </a:r>
            <a:r>
              <a:rPr lang="de-DE" sz="2400" dirty="0" err="1"/>
              <a:t>this</a:t>
            </a:r>
            <a:r>
              <a:rPr lang="de-DE" sz="2400" dirty="0"/>
              <a:t> man </a:t>
            </a:r>
            <a:r>
              <a:rPr lang="de-DE" sz="2400" dirty="0" err="1"/>
              <a:t>wants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push </a:t>
            </a:r>
            <a:r>
              <a:rPr lang="de-DE" sz="2400" dirty="0" err="1"/>
              <a:t>his</a:t>
            </a:r>
            <a:r>
              <a:rPr lang="de-DE" sz="2400" dirty="0"/>
              <a:t> </a:t>
            </a:r>
            <a:r>
              <a:rPr lang="de-DE" sz="2400" dirty="0" err="1"/>
              <a:t>car</a:t>
            </a:r>
            <a:r>
              <a:rPr lang="de-DE" sz="2400" dirty="0"/>
              <a:t> </a:t>
            </a:r>
            <a:r>
              <a:rPr lang="de-DE" sz="2400" dirty="0" err="1"/>
              <a:t>uphill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a </a:t>
            </a:r>
            <a:r>
              <a:rPr lang="de-DE" sz="2400" dirty="0" err="1"/>
              <a:t>height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endParaRPr lang="de-DE" sz="2400" dirty="0"/>
          </a:p>
          <a:p>
            <a:r>
              <a:rPr lang="de-DE" sz="2400" dirty="0"/>
              <a:t>50 m.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able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do so, he </a:t>
            </a:r>
            <a:r>
              <a:rPr lang="de-DE" sz="2400" dirty="0" err="1"/>
              <a:t>needs</a:t>
            </a:r>
            <a:r>
              <a:rPr lang="de-DE" sz="2400" dirty="0"/>
              <a:t> a </a:t>
            </a:r>
            <a:r>
              <a:rPr lang="de-DE" sz="2400" dirty="0" err="1"/>
              <a:t>certain</a:t>
            </a:r>
            <a:endParaRPr lang="de-DE" sz="2400" dirty="0"/>
          </a:p>
          <a:p>
            <a:r>
              <a:rPr lang="de-DE" sz="2400" dirty="0" err="1"/>
              <a:t>amount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muscle</a:t>
            </a:r>
            <a:r>
              <a:rPr lang="de-DE" sz="2400" dirty="0"/>
              <a:t> </a:t>
            </a:r>
            <a:r>
              <a:rPr lang="de-DE" sz="2400" dirty="0" err="1"/>
              <a:t>energy</a:t>
            </a:r>
            <a:r>
              <a:rPr lang="de-DE" sz="2400" dirty="0"/>
              <a:t>. He </a:t>
            </a:r>
            <a:r>
              <a:rPr lang="de-DE" sz="2400" dirty="0" err="1"/>
              <a:t>draws</a:t>
            </a:r>
            <a:r>
              <a:rPr lang="de-DE" sz="2400" dirty="0"/>
              <a:t> </a:t>
            </a:r>
            <a:r>
              <a:rPr lang="de-DE" sz="2400" dirty="0" err="1"/>
              <a:t>his</a:t>
            </a:r>
            <a:r>
              <a:rPr lang="de-DE" sz="2400" dirty="0"/>
              <a:t> </a:t>
            </a:r>
            <a:r>
              <a:rPr lang="de-DE" sz="2400" dirty="0" err="1"/>
              <a:t>energy</a:t>
            </a:r>
            <a:r>
              <a:rPr lang="de-DE" sz="2400" dirty="0"/>
              <a:t> </a:t>
            </a:r>
            <a:r>
              <a:rPr lang="de-DE" sz="2400" dirty="0" err="1"/>
              <a:t>from</a:t>
            </a:r>
            <a:r>
              <a:rPr lang="de-DE" sz="2400" dirty="0"/>
              <a:t> a…</a:t>
            </a:r>
          </a:p>
        </p:txBody>
      </p:sp>
      <p:sp>
        <p:nvSpPr>
          <p:cNvPr id="22" name="Pfeil: nach rechts 21">
            <a:extLst>
              <a:ext uri="{FF2B5EF4-FFF2-40B4-BE49-F238E27FC236}">
                <a16:creationId xmlns:a16="http://schemas.microsoft.com/office/drawing/2014/main" id="{4B531948-657C-4438-A641-7C676B9364D3}"/>
              </a:ext>
            </a:extLst>
          </p:cNvPr>
          <p:cNvSpPr/>
          <p:nvPr/>
        </p:nvSpPr>
        <p:spPr>
          <a:xfrm rot="11624349">
            <a:off x="7138602" y="5661805"/>
            <a:ext cx="1739735" cy="4949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9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07EBAB-2A53-41DD-B17B-E842CA922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980729"/>
            <a:ext cx="10731624" cy="1800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flying</a:t>
            </a:r>
            <a:r>
              <a:rPr lang="de-DE" dirty="0"/>
              <a:t> </a:t>
            </a:r>
            <a:r>
              <a:rPr lang="de-DE" dirty="0" err="1"/>
              <a:t>field</a:t>
            </a:r>
            <a:r>
              <a:rPr lang="de-DE" dirty="0"/>
              <a:t>…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3600" dirty="0"/>
              <a:t>„</a:t>
            </a:r>
            <a:r>
              <a:rPr lang="de-DE" sz="3600" dirty="0" err="1"/>
              <a:t>My</a:t>
            </a:r>
            <a:r>
              <a:rPr lang="de-DE" sz="3600" dirty="0"/>
              <a:t> </a:t>
            </a:r>
            <a:r>
              <a:rPr lang="de-DE" sz="3600" dirty="0" err="1"/>
              <a:t>model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</a:t>
            </a:r>
            <a:r>
              <a:rPr lang="de-DE" sz="3600" dirty="0" err="1"/>
              <a:t>flying</a:t>
            </a:r>
            <a:r>
              <a:rPr lang="de-DE" sz="3600" dirty="0"/>
              <a:t> </a:t>
            </a:r>
            <a:r>
              <a:rPr lang="de-DE" sz="3600" dirty="0" err="1"/>
              <a:t>well</a:t>
            </a:r>
            <a:r>
              <a:rPr lang="de-DE" sz="3600" dirty="0"/>
              <a:t> and </a:t>
            </a:r>
            <a:r>
              <a:rPr lang="de-DE" sz="3600" dirty="0" err="1"/>
              <a:t>my</a:t>
            </a:r>
            <a:r>
              <a:rPr lang="de-DE" sz="3600" dirty="0"/>
              <a:t> </a:t>
            </a:r>
            <a:r>
              <a:rPr lang="de-DE" sz="3600" dirty="0" err="1"/>
              <a:t>conventional</a:t>
            </a:r>
            <a:r>
              <a:rPr lang="de-DE" sz="3600" dirty="0"/>
              <a:t> </a:t>
            </a:r>
            <a:r>
              <a:rPr lang="de-DE" sz="3600" dirty="0" err="1"/>
              <a:t>vario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</a:t>
            </a:r>
            <a:r>
              <a:rPr lang="de-DE" sz="3600" dirty="0" err="1"/>
              <a:t>beeping</a:t>
            </a:r>
            <a:r>
              <a:rPr lang="de-DE" sz="3600" dirty="0"/>
              <a:t> </a:t>
            </a:r>
            <a:r>
              <a:rPr lang="de-DE" sz="3600" dirty="0" err="1"/>
              <a:t>happily</a:t>
            </a:r>
            <a:r>
              <a:rPr lang="de-DE" sz="3600" dirty="0"/>
              <a:t>. </a:t>
            </a:r>
            <a:r>
              <a:rPr lang="de-DE" sz="3600" dirty="0" err="1"/>
              <a:t>Why</a:t>
            </a:r>
            <a:r>
              <a:rPr lang="de-DE" sz="3600" dirty="0"/>
              <a:t> </a:t>
            </a:r>
            <a:r>
              <a:rPr lang="de-DE" sz="3600" dirty="0" err="1"/>
              <a:t>should</a:t>
            </a:r>
            <a:r>
              <a:rPr lang="de-DE" sz="3600" dirty="0"/>
              <a:t> I </a:t>
            </a:r>
            <a:r>
              <a:rPr lang="de-DE" sz="3600" dirty="0" err="1"/>
              <a:t>bother</a:t>
            </a:r>
            <a:r>
              <a:rPr lang="de-DE" sz="3600" dirty="0"/>
              <a:t> </a:t>
            </a:r>
            <a:r>
              <a:rPr lang="de-DE" sz="3600" dirty="0" err="1"/>
              <a:t>using</a:t>
            </a:r>
            <a:r>
              <a:rPr lang="de-DE" sz="3600" dirty="0"/>
              <a:t> a </a:t>
            </a:r>
            <a:r>
              <a:rPr lang="de-DE" sz="3600" b="1" dirty="0"/>
              <a:t>TEK-Vario </a:t>
            </a:r>
            <a:r>
              <a:rPr lang="de-DE" sz="3600" dirty="0" err="1"/>
              <a:t>instead</a:t>
            </a:r>
            <a:r>
              <a:rPr lang="de-DE" sz="3600" dirty="0"/>
              <a:t>?“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574D53-64B9-4131-BCCA-6FDBE8355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A30FAF-C8FC-44BC-8036-63E021F10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6826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56660D8A-E2AD-4D8E-BC1B-0571D4BF68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42368" y="4275856"/>
            <a:ext cx="4838959" cy="6858000"/>
          </a:xfrm>
          <a:prstGeom prst="rect">
            <a:avLst/>
          </a:prstGeom>
        </p:spPr>
      </p:pic>
      <p:sp>
        <p:nvSpPr>
          <p:cNvPr id="12" name="Pfeil: nach rechts 11">
            <a:extLst>
              <a:ext uri="{FF2B5EF4-FFF2-40B4-BE49-F238E27FC236}">
                <a16:creationId xmlns:a16="http://schemas.microsoft.com/office/drawing/2014/main" id="{7F4ABDDA-A628-404C-9EE3-B80F50EFE4C2}"/>
              </a:ext>
            </a:extLst>
          </p:cNvPr>
          <p:cNvSpPr/>
          <p:nvPr/>
        </p:nvSpPr>
        <p:spPr>
          <a:xfrm rot="11624349">
            <a:off x="7138602" y="5661805"/>
            <a:ext cx="1739735" cy="4949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B5F360-92F2-422D-AAB8-70DDDE28035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C1F261-2265-4FE2-AF21-4EC01409F736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B181EC3-5807-4004-8A96-CD1287648855}"/>
              </a:ext>
            </a:extLst>
          </p:cNvPr>
          <p:cNvSpPr txBox="1"/>
          <p:nvPr/>
        </p:nvSpPr>
        <p:spPr>
          <a:xfrm>
            <a:off x="1248394" y="3944545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20</a:t>
            </a:fld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4D17A31F-9C2C-47AB-983F-C8124D1C17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0705" y="4221088"/>
            <a:ext cx="5182991" cy="6858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C673035-ADA3-497F-8451-3C3B98C9C7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30496">
            <a:off x="7298847" y="1538547"/>
            <a:ext cx="30046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64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9 -0.00255 L 0.00079 -0.00255 C 0.01394 0.01366 0.00222 0.00092 0.03399 0.01412 C 0.04258 0.01759 0.04869 0.01944 0.05638 0.02477 C 0.05859 0.02616 0.06054 0.0287 0.06277 0.03009 C 0.06628 0.03217 0.0698 0.03333 0.0733 0.03541 C 0.078 0.03796 0.08711 0.04421 0.08711 0.04421 C 0.09102 0.04977 0.08998 0.04884 0.09518 0.05393 C 0.09922 0.05787 0.10079 0.0581 0.10508 0.06366 C 0.10626 0.06504 0.10691 0.06736 0.10808 0.06898 C 0.10938 0.07083 0.1112 0.07222 0.11251 0.07407 C 0.12422 0.09143 0.11172 0.07453 0.11954 0.0875 C 0.12123 0.09028 0.12631 0.09699 0.12839 0.10162 C 0.13165 0.10856 0.13099 0.10926 0.13386 0.11828 C 0.13451 0.12014 0.13529 0.12176 0.13581 0.12361 C 0.13711 0.12778 0.13777 0.13241 0.13933 0.13611 C 0.13998 0.1375 0.14076 0.13889 0.14128 0.14051 C 0.1418 0.14166 0.14193 0.14328 0.14232 0.14491 C 0.14258 0.14606 0.14297 0.14722 0.14336 0.14838 C 0.14467 0.15995 0.1448 0.15764 0.14376 0.17222 C 0.14362 0.17453 0.1431 0.17685 0.14284 0.17916 C 0.14258 0.18102 0.14245 0.18287 0.14232 0.18449 C 0.1418 0.18981 0.14167 0.18912 0.14128 0.19514 C 0.14115 0.19861 0.14102 0.20231 0.14089 0.20578 C 0.14063 0.20995 0.13985 0.21805 0.13985 0.21805 C 0.13998 0.22731 0.14011 0.23634 0.14037 0.2456 C 0.14037 0.24745 0.14063 0.2618 0.14128 0.26666 C 0.14154 0.26828 0.14206 0.26967 0.14232 0.27106 C 0.14323 0.27523 0.14232 0.27245 0.14376 0.27639 C 0.14428 0.28032 0.14441 0.28241 0.14532 0.28611 C 0.14558 0.28703 0.14597 0.28796 0.14636 0.28889 C 0.14662 0.29004 0.14701 0.2912 0.14727 0.29236 C 0.14818 0.29583 0.15027 0.30555 0.15183 0.30741 L 0.15326 0.30903 C 0.15521 0.3162 0.15326 0.30995 0.15521 0.31435 C 0.1556 0.31528 0.15573 0.31643 0.15626 0.31713 C 0.15665 0.31759 0.1573 0.31759 0.15769 0.31805 C 0.15808 0.31944 0.15808 0.32106 0.15873 0.32245 C 0.15951 0.32384 0.16081 0.3243 0.16172 0.32592 L 0.16277 0.32778 L 0.16277 0.32778 " pathEditMode="relative" ptsTypes="AAAAAAAAAAAAAAAAAAAAAAAAAAAAAAAAAAAAAAAAA">
                                      <p:cBhvr>
                                        <p:cTn id="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afik 19">
            <a:extLst>
              <a:ext uri="{FF2B5EF4-FFF2-40B4-BE49-F238E27FC236}">
                <a16:creationId xmlns:a16="http://schemas.microsoft.com/office/drawing/2014/main" id="{56660D8A-E2AD-4D8E-BC1B-0571D4BF68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6677" flipH="1">
            <a:off x="4373107" y="3821020"/>
            <a:ext cx="4838959" cy="68580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7C931F40-A0D8-4ACF-9C27-F4DE53F830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1370" flipH="1">
            <a:off x="4259047" y="3855843"/>
            <a:ext cx="5182991" cy="6858000"/>
          </a:xfrm>
          <a:prstGeom prst="rect">
            <a:avLst/>
          </a:prstGeom>
        </p:spPr>
      </p:pic>
      <p:sp>
        <p:nvSpPr>
          <p:cNvPr id="12" name="Pfeil: nach rechts 11">
            <a:extLst>
              <a:ext uri="{FF2B5EF4-FFF2-40B4-BE49-F238E27FC236}">
                <a16:creationId xmlns:a16="http://schemas.microsoft.com/office/drawing/2014/main" id="{7F4ABDDA-A628-404C-9EE3-B80F50EFE4C2}"/>
              </a:ext>
            </a:extLst>
          </p:cNvPr>
          <p:cNvSpPr/>
          <p:nvPr/>
        </p:nvSpPr>
        <p:spPr>
          <a:xfrm rot="11849465">
            <a:off x="4564139" y="5017736"/>
            <a:ext cx="1739735" cy="4949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B5F360-92F2-422D-AAB8-70DDDE28035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C1F261-2265-4FE2-AF21-4EC01409F736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B181EC3-5807-4004-8A96-CD1287648855}"/>
              </a:ext>
            </a:extLst>
          </p:cNvPr>
          <p:cNvSpPr txBox="1"/>
          <p:nvPr/>
        </p:nvSpPr>
        <p:spPr>
          <a:xfrm>
            <a:off x="1248394" y="3944545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21</a:t>
            </a:fld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DA0384A-28F9-4833-8C9C-55CB451B87B1}"/>
              </a:ext>
            </a:extLst>
          </p:cNvPr>
          <p:cNvSpPr txBox="1"/>
          <p:nvPr/>
        </p:nvSpPr>
        <p:spPr>
          <a:xfrm>
            <a:off x="3650229" y="2948979"/>
            <a:ext cx="7414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As he </a:t>
            </a:r>
            <a:r>
              <a:rPr lang="de-DE" sz="2400" dirty="0" err="1"/>
              <a:t>pushes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car</a:t>
            </a:r>
            <a:r>
              <a:rPr lang="de-DE" sz="2400" dirty="0"/>
              <a:t> </a:t>
            </a:r>
            <a:r>
              <a:rPr lang="de-DE" sz="2400" dirty="0" err="1"/>
              <a:t>uphill</a:t>
            </a:r>
            <a:r>
              <a:rPr lang="de-DE" sz="2400" dirty="0"/>
              <a:t>,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muscle</a:t>
            </a:r>
            <a:r>
              <a:rPr lang="de-DE" sz="2400" dirty="0"/>
              <a:t> </a:t>
            </a:r>
            <a:r>
              <a:rPr lang="de-DE" sz="2400" dirty="0" err="1"/>
              <a:t>energy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man </a:t>
            </a:r>
          </a:p>
          <a:p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gradually</a:t>
            </a:r>
            <a:r>
              <a:rPr lang="de-DE" sz="2400" dirty="0"/>
              <a:t> </a:t>
            </a:r>
            <a:r>
              <a:rPr lang="de-DE" sz="2400" dirty="0" err="1"/>
              <a:t>transformed</a:t>
            </a:r>
            <a:r>
              <a:rPr lang="de-DE" sz="2400" dirty="0"/>
              <a:t> </a:t>
            </a:r>
            <a:r>
              <a:rPr lang="de-DE" sz="2400" dirty="0" err="1"/>
              <a:t>into</a:t>
            </a:r>
            <a:r>
              <a:rPr lang="de-DE" sz="2400" dirty="0"/>
              <a:t> potential </a:t>
            </a:r>
            <a:r>
              <a:rPr lang="de-DE" sz="2400" dirty="0" err="1"/>
              <a:t>energy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car</a:t>
            </a:r>
            <a:r>
              <a:rPr lang="de-DE" sz="2400" dirty="0"/>
              <a:t>.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19AE9999-2E10-44C5-94EA-3066B2C1BB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156814">
            <a:off x="6544925" y="3508368"/>
            <a:ext cx="30046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65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7 0.01481 L 0.00507 0.01481 C 0.00455 0.01226 0.00403 0.00949 0.00351 0.00694 C 0.00325 0.00578 0.00325 0.00439 0.00299 0.00324 C 0.00156 -0.00486 0.0026 0.00254 0.00052 -0.00649 C 0.00026 -0.00741 0.00026 -0.0088 3.95833E-6 -0.00996 C -0.00052 -0.01227 -0.00144 -0.01459 -0.00196 -0.0169 C -0.00209 -0.01783 -0.00209 -0.01899 -0.00248 -0.01968 C -0.00352 -0.02199 -0.00456 -0.0213 -0.00599 -0.02223 C -0.01159 -0.02616 -0.00638 -0.02408 -0.01146 -0.0257 C -0.01237 -0.02547 -0.01342 -0.02547 -0.01446 -0.025 C -0.01498 -0.02454 -0.01537 -0.02361 -0.01589 -0.02315 C -0.01719 -0.02176 -0.01823 -0.0213 -0.0194 -0.01968 C -0.02292 -0.01412 -0.02084 -0.0169 -0.02331 -0.01158 C -0.02618 -0.00579 -0.0237 -0.01227 -0.02579 -0.00649 C -0.02618 -0.0007 -0.02605 0.00069 -0.02683 0.00509 C -0.02709 0.00694 -0.02722 0.00879 -0.02787 0.01041 C -0.02813 0.01134 -0.02865 0.01203 -0.02878 0.01296 C -0.03073 0.02083 -0.02865 0.0162 -0.03125 0.02106 L -0.03125 0.02199 " pathEditMode="relative" ptsTypes="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 20">
            <a:extLst>
              <a:ext uri="{FF2B5EF4-FFF2-40B4-BE49-F238E27FC236}">
                <a16:creationId xmlns:a16="http://schemas.microsoft.com/office/drawing/2014/main" id="{B2093A74-AE30-4ECA-99D2-7A122EBD26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551">
            <a:off x="-293012" y="2255437"/>
            <a:ext cx="4850256" cy="6858000"/>
          </a:xfrm>
          <a:prstGeom prst="rect">
            <a:avLst/>
          </a:prstGeom>
        </p:spPr>
      </p:pic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345D1D9-77D4-48ED-A416-87D7818A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99A767-93E7-4990-9560-903151785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22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562455C0-3B4E-426E-BD0F-81FEB66A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B5E6537-A4A9-4431-A478-47F52A0D606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BEE055F-A045-4F6C-9087-71CE8217C9EC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B05B53C-F24C-4123-B02A-ED41CF7E91AA}"/>
              </a:ext>
            </a:extLst>
          </p:cNvPr>
          <p:cNvSpPr txBox="1"/>
          <p:nvPr/>
        </p:nvSpPr>
        <p:spPr>
          <a:xfrm>
            <a:off x="159822" y="4107626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8ADABC1B-A1C4-4FE4-B64A-2F88B0F9B3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714972" y="1874461"/>
            <a:ext cx="3004692" cy="4248472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DA15EC73-152C-4DC2-9E5D-8865B1649990}"/>
              </a:ext>
            </a:extLst>
          </p:cNvPr>
          <p:cNvSpPr txBox="1"/>
          <p:nvPr/>
        </p:nvSpPr>
        <p:spPr>
          <a:xfrm>
            <a:off x="1517124" y="2529416"/>
            <a:ext cx="5442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At a </a:t>
            </a:r>
            <a:r>
              <a:rPr lang="de-DE" dirty="0" err="1"/>
              <a:t>height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50 m,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muscle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man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been</a:t>
            </a:r>
            <a:r>
              <a:rPr lang="de-DE" dirty="0"/>
              <a:t> </a:t>
            </a:r>
            <a:r>
              <a:rPr lang="de-DE" dirty="0" err="1"/>
              <a:t>transformed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potential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car</a:t>
            </a:r>
            <a:r>
              <a:rPr lang="de-DE" dirty="0"/>
              <a:t>. </a:t>
            </a: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car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potential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sz="1800" dirty="0"/>
              <a:t>“</a:t>
            </a:r>
            <a:r>
              <a:rPr lang="de-DE" dirty="0"/>
              <a:t>1 </a:t>
            </a:r>
            <a:r>
              <a:rPr lang="de-DE" dirty="0" err="1"/>
              <a:t>sausage</a:t>
            </a:r>
            <a:r>
              <a:rPr lang="de-DE" dirty="0"/>
              <a:t>“.</a:t>
            </a:r>
          </a:p>
        </p:txBody>
      </p:sp>
    </p:spTree>
    <p:extLst>
      <p:ext uri="{BB962C8B-B14F-4D97-AF65-F5344CB8AC3E}">
        <p14:creationId xmlns:p14="http://schemas.microsoft.com/office/powerpoint/2010/main" val="33865135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 20">
            <a:extLst>
              <a:ext uri="{FF2B5EF4-FFF2-40B4-BE49-F238E27FC236}">
                <a16:creationId xmlns:a16="http://schemas.microsoft.com/office/drawing/2014/main" id="{B2093A74-AE30-4ECA-99D2-7A122EBD26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551">
            <a:off x="-293012" y="2255437"/>
            <a:ext cx="4850256" cy="6858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F68AF1D0-572D-4956-9D71-6FF7793196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38829">
            <a:off x="3815299" y="2997116"/>
            <a:ext cx="3004692" cy="4248472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E4530528-5C3C-43CB-8CE6-28EA3AF18AC2}"/>
              </a:ext>
            </a:extLst>
          </p:cNvPr>
          <p:cNvSpPr/>
          <p:nvPr/>
        </p:nvSpPr>
        <p:spPr>
          <a:xfrm>
            <a:off x="4832416" y="4581128"/>
            <a:ext cx="543504" cy="793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8ADABC1B-A1C4-4FE4-B64A-2F88B0F9B3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714972" y="1874461"/>
            <a:ext cx="3004692" cy="4248472"/>
          </a:xfrm>
          <a:prstGeom prst="rect">
            <a:avLst/>
          </a:prstGeom>
        </p:spPr>
      </p:pic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345D1D9-77D4-48ED-A416-87D7818A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99A767-93E7-4990-9560-903151785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23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562455C0-3B4E-426E-BD0F-81FEB66A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B5E6537-A4A9-4431-A478-47F52A0D606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BEE055F-A045-4F6C-9087-71CE8217C9EC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B05B53C-F24C-4123-B02A-ED41CF7E91AA}"/>
              </a:ext>
            </a:extLst>
          </p:cNvPr>
          <p:cNvSpPr txBox="1"/>
          <p:nvPr/>
        </p:nvSpPr>
        <p:spPr>
          <a:xfrm>
            <a:off x="159822" y="4107626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7485134-2379-43FD-8943-3745880B6020}"/>
              </a:ext>
            </a:extLst>
          </p:cNvPr>
          <p:cNvSpPr txBox="1"/>
          <p:nvPr/>
        </p:nvSpPr>
        <p:spPr>
          <a:xfrm>
            <a:off x="1926772" y="2785562"/>
            <a:ext cx="3063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This potential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let´s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car</a:t>
            </a:r>
            <a:r>
              <a:rPr lang="de-DE" dirty="0"/>
              <a:t> roll down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slope</a:t>
            </a:r>
            <a:r>
              <a:rPr lang="de-DE" dirty="0"/>
              <a:t>.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8DD34C13-37BA-4E27-9A58-9281DB7C16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76235">
            <a:off x="2392765" y="3261382"/>
            <a:ext cx="4850256" cy="68580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2BD6BB9C-B56B-41AF-AE05-3CB07877E6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145" y="4246409"/>
            <a:ext cx="4850256" cy="685800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FDD56B3-88DE-4678-BDCC-A9A5AB5BAAEF}"/>
              </a:ext>
            </a:extLst>
          </p:cNvPr>
          <p:cNvSpPr txBox="1"/>
          <p:nvPr/>
        </p:nvSpPr>
        <p:spPr>
          <a:xfrm>
            <a:off x="8591229" y="4231834"/>
            <a:ext cx="2934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car</a:t>
            </a:r>
            <a:r>
              <a:rPr lang="de-DE" dirty="0"/>
              <a:t> </a:t>
            </a:r>
            <a:r>
              <a:rPr lang="de-DE" dirty="0" err="1"/>
              <a:t>comes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a standstill at a </a:t>
            </a:r>
            <a:r>
              <a:rPr lang="de-DE" dirty="0" err="1"/>
              <a:t>height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0 m, </a:t>
            </a:r>
          </a:p>
          <a:p>
            <a:r>
              <a:rPr lang="de-DE" dirty="0"/>
              <a:t>The </a:t>
            </a:r>
            <a:r>
              <a:rPr lang="de-DE" sz="1800" dirty="0"/>
              <a:t>“</a:t>
            </a:r>
            <a:r>
              <a:rPr lang="de-DE" dirty="0" err="1"/>
              <a:t>sausage</a:t>
            </a:r>
            <a:r>
              <a:rPr lang="de-DE" dirty="0"/>
              <a:t>“/potential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sz="1800" dirty="0"/>
              <a:t>“</a:t>
            </a:r>
            <a:r>
              <a:rPr lang="de-DE" dirty="0"/>
              <a:t>0“ </a:t>
            </a:r>
            <a:r>
              <a:rPr lang="de-DE" dirty="0" err="1"/>
              <a:t>again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59C9020-74A8-442A-8EAC-E2FF3F03C831}"/>
              </a:ext>
            </a:extLst>
          </p:cNvPr>
          <p:cNvSpPr txBox="1"/>
          <p:nvPr/>
        </p:nvSpPr>
        <p:spPr>
          <a:xfrm>
            <a:off x="4735024" y="3576147"/>
            <a:ext cx="28761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Halfway</a:t>
            </a:r>
            <a:r>
              <a:rPr lang="de-DE" dirty="0"/>
              <a:t> down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slope</a:t>
            </a:r>
            <a:r>
              <a:rPr lang="de-DE" dirty="0"/>
              <a:t>,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sz="1800" dirty="0"/>
              <a:t>“</a:t>
            </a:r>
            <a:r>
              <a:rPr lang="de-DE" dirty="0"/>
              <a:t>half a </a:t>
            </a:r>
            <a:r>
              <a:rPr lang="de-DE" dirty="0" err="1"/>
              <a:t>sausage</a:t>
            </a:r>
            <a:r>
              <a:rPr lang="de-DE" dirty="0"/>
              <a:t>“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left</a:t>
            </a:r>
            <a:r>
              <a:rPr lang="de-DE" dirty="0"/>
              <a:t>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628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E4530528-5C3C-43CB-8CE6-28EA3AF18AC2}"/>
              </a:ext>
            </a:extLst>
          </p:cNvPr>
          <p:cNvSpPr/>
          <p:nvPr/>
        </p:nvSpPr>
        <p:spPr>
          <a:xfrm>
            <a:off x="4832416" y="4581128"/>
            <a:ext cx="543504" cy="793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345D1D9-77D4-48ED-A416-87D7818A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99A767-93E7-4990-9560-903151785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24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562455C0-3B4E-426E-BD0F-81FEB66AE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B5E6537-A4A9-4431-A478-47F52A0D606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BEE055F-A045-4F6C-9087-71CE8217C9EC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B05B53C-F24C-4123-B02A-ED41CF7E91AA}"/>
              </a:ext>
            </a:extLst>
          </p:cNvPr>
          <p:cNvSpPr txBox="1"/>
          <p:nvPr/>
        </p:nvSpPr>
        <p:spPr>
          <a:xfrm>
            <a:off x="1324344" y="3980918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9C5E4FCF-E137-4E03-8C0F-E11855B05550}"/>
              </a:ext>
            </a:extLst>
          </p:cNvPr>
          <p:cNvSpPr/>
          <p:nvPr/>
        </p:nvSpPr>
        <p:spPr>
          <a:xfrm>
            <a:off x="225631" y="2384897"/>
            <a:ext cx="11269683" cy="4082436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B405DD9-F6C7-4A63-8A11-9F2173C0CD5F}"/>
              </a:ext>
            </a:extLst>
          </p:cNvPr>
          <p:cNvSpPr txBox="1"/>
          <p:nvPr/>
        </p:nvSpPr>
        <p:spPr>
          <a:xfrm rot="20377396">
            <a:off x="5492858" y="2265492"/>
            <a:ext cx="40584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dirty="0"/>
              <a:t>Guess </a:t>
            </a:r>
            <a:r>
              <a:rPr lang="de-DE" sz="6000" dirty="0" err="1"/>
              <a:t>what</a:t>
            </a:r>
            <a:r>
              <a:rPr lang="de-DE" sz="6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09842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 20">
            <a:extLst>
              <a:ext uri="{FF2B5EF4-FFF2-40B4-BE49-F238E27FC236}">
                <a16:creationId xmlns:a16="http://schemas.microsoft.com/office/drawing/2014/main" id="{8FB06B9D-2AF0-43C0-B0AF-93EC0765AE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42368" y="4275856"/>
            <a:ext cx="4838959" cy="68580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471C2C9E-146F-4F0C-8EE7-8F5089626A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692" y="3140968"/>
            <a:ext cx="3004692" cy="4248472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22F7D65F-8283-4947-8E4A-2BDC856B7A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0705" y="4221088"/>
            <a:ext cx="518299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B5F360-92F2-422D-AAB8-70DDDE28035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C1F261-2265-4FE2-AF21-4EC01409F736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25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3D885CB-F13A-4795-8DDA-F8FA9945C9F0}"/>
              </a:ext>
            </a:extLst>
          </p:cNvPr>
          <p:cNvSpPr txBox="1"/>
          <p:nvPr/>
        </p:nvSpPr>
        <p:spPr>
          <a:xfrm>
            <a:off x="4367808" y="243878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How</a:t>
            </a:r>
            <a:r>
              <a:rPr lang="de-DE" sz="2400" dirty="0"/>
              <a:t> </a:t>
            </a:r>
            <a:r>
              <a:rPr lang="de-DE" sz="2400" dirty="0" err="1"/>
              <a:t>many</a:t>
            </a:r>
            <a:r>
              <a:rPr lang="de-DE" sz="2400" dirty="0"/>
              <a:t> “</a:t>
            </a:r>
            <a:r>
              <a:rPr lang="de-DE" sz="2400" dirty="0" err="1"/>
              <a:t>sausage</a:t>
            </a:r>
            <a:r>
              <a:rPr lang="de-DE" sz="2400" dirty="0"/>
              <a:t> </a:t>
            </a:r>
            <a:r>
              <a:rPr lang="de-DE" sz="2400" dirty="0" err="1"/>
              <a:t>units</a:t>
            </a:r>
            <a:r>
              <a:rPr lang="de-DE" sz="2400" dirty="0"/>
              <a:t>“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energy</a:t>
            </a:r>
            <a:r>
              <a:rPr lang="de-DE" sz="2400" dirty="0"/>
              <a:t> </a:t>
            </a:r>
            <a:r>
              <a:rPr lang="de-DE" sz="2400" dirty="0" err="1"/>
              <a:t>does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man </a:t>
            </a:r>
            <a:r>
              <a:rPr lang="de-DE" sz="2400" dirty="0" err="1"/>
              <a:t>need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push </a:t>
            </a:r>
            <a:r>
              <a:rPr lang="de-DE" sz="2400" dirty="0" err="1"/>
              <a:t>his</a:t>
            </a:r>
            <a:r>
              <a:rPr lang="de-DE" sz="2400" dirty="0"/>
              <a:t> </a:t>
            </a:r>
            <a:r>
              <a:rPr lang="de-DE" sz="2400" dirty="0" err="1"/>
              <a:t>car</a:t>
            </a:r>
            <a:r>
              <a:rPr lang="de-DE" sz="2400" dirty="0"/>
              <a:t> </a:t>
            </a:r>
            <a:r>
              <a:rPr lang="de-DE" sz="2400" dirty="0" err="1"/>
              <a:t>up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a </a:t>
            </a:r>
            <a:r>
              <a:rPr lang="de-DE" sz="2400" dirty="0" err="1"/>
              <a:t>height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100 m?</a:t>
            </a:r>
          </a:p>
        </p:txBody>
      </p:sp>
      <p:sp>
        <p:nvSpPr>
          <p:cNvPr id="22" name="Pfeil: nach rechts 21">
            <a:extLst>
              <a:ext uri="{FF2B5EF4-FFF2-40B4-BE49-F238E27FC236}">
                <a16:creationId xmlns:a16="http://schemas.microsoft.com/office/drawing/2014/main" id="{4B531948-657C-4438-A641-7C676B9364D3}"/>
              </a:ext>
            </a:extLst>
          </p:cNvPr>
          <p:cNvSpPr/>
          <p:nvPr/>
        </p:nvSpPr>
        <p:spPr>
          <a:xfrm rot="12336715">
            <a:off x="7197623" y="5471595"/>
            <a:ext cx="1739735" cy="4949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860B4023-C056-4268-8584-CE9BBDD17154}"/>
              </a:ext>
            </a:extLst>
          </p:cNvPr>
          <p:cNvSpPr/>
          <p:nvPr/>
        </p:nvSpPr>
        <p:spPr>
          <a:xfrm>
            <a:off x="225631" y="2384897"/>
            <a:ext cx="11269683" cy="4082436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68F3BD8-1480-47C0-AD8B-05F47B64DCAD}"/>
              </a:ext>
            </a:extLst>
          </p:cNvPr>
          <p:cNvSpPr txBox="1"/>
          <p:nvPr/>
        </p:nvSpPr>
        <p:spPr>
          <a:xfrm>
            <a:off x="1324344" y="3980918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A2EE965-8D66-438A-9669-674FA7F6296C}"/>
              </a:ext>
            </a:extLst>
          </p:cNvPr>
          <p:cNvSpPr txBox="1"/>
          <p:nvPr/>
        </p:nvSpPr>
        <p:spPr>
          <a:xfrm>
            <a:off x="10208914" y="3982803"/>
            <a:ext cx="9708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600" dirty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314343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>
            <a:extLst>
              <a:ext uri="{FF2B5EF4-FFF2-40B4-BE49-F238E27FC236}">
                <a16:creationId xmlns:a16="http://schemas.microsoft.com/office/drawing/2014/main" id="{ACC629D8-9A2D-4467-AACC-7529390AA4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713" y="2836073"/>
            <a:ext cx="3004692" cy="4248472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22F7D65F-8283-4947-8E4A-2BDC856B7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0705" y="4221088"/>
            <a:ext cx="5182991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B5F360-92F2-422D-AAB8-70DDDE28035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7C1F261-2265-4FE2-AF21-4EC01409F736}"/>
              </a:ext>
            </a:extLst>
          </p:cNvPr>
          <p:cNvSpPr txBox="1"/>
          <p:nvPr/>
        </p:nvSpPr>
        <p:spPr>
          <a:xfrm>
            <a:off x="1248394" y="2009905"/>
            <a:ext cx="143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26</a:t>
            </a:fld>
            <a:endParaRPr lang="de-DE"/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8FB06B9D-2AF0-43C0-B0AF-93EC0765A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542368" y="4275856"/>
            <a:ext cx="4838959" cy="6858000"/>
          </a:xfrm>
          <a:prstGeom prst="rect">
            <a:avLst/>
          </a:prstGeom>
        </p:spPr>
      </p:pic>
      <p:sp>
        <p:nvSpPr>
          <p:cNvPr id="22" name="Pfeil: nach rechts 21">
            <a:extLst>
              <a:ext uri="{FF2B5EF4-FFF2-40B4-BE49-F238E27FC236}">
                <a16:creationId xmlns:a16="http://schemas.microsoft.com/office/drawing/2014/main" id="{4B531948-657C-4438-A641-7C676B9364D3}"/>
              </a:ext>
            </a:extLst>
          </p:cNvPr>
          <p:cNvSpPr/>
          <p:nvPr/>
        </p:nvSpPr>
        <p:spPr>
          <a:xfrm rot="12336715">
            <a:off x="7197623" y="5471595"/>
            <a:ext cx="1739735" cy="4949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860B4023-C056-4268-8584-CE9BBDD17154}"/>
              </a:ext>
            </a:extLst>
          </p:cNvPr>
          <p:cNvSpPr/>
          <p:nvPr/>
        </p:nvSpPr>
        <p:spPr>
          <a:xfrm>
            <a:off x="225631" y="2384897"/>
            <a:ext cx="11269683" cy="4082436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68F3BD8-1480-47C0-AD8B-05F47B64DCAD}"/>
              </a:ext>
            </a:extLst>
          </p:cNvPr>
          <p:cNvSpPr txBox="1"/>
          <p:nvPr/>
        </p:nvSpPr>
        <p:spPr>
          <a:xfrm>
            <a:off x="1324344" y="3980918"/>
            <a:ext cx="1356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50 m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16C1AF05-B749-49CF-9BB4-3746531B2D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692" y="3140968"/>
            <a:ext cx="3004692" cy="4248472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53B9F525-A60A-4129-930B-70401463ADE3}"/>
              </a:ext>
            </a:extLst>
          </p:cNvPr>
          <p:cNvSpPr txBox="1"/>
          <p:nvPr/>
        </p:nvSpPr>
        <p:spPr>
          <a:xfrm>
            <a:off x="4367808" y="243878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Yes, </a:t>
            </a:r>
            <a:r>
              <a:rPr lang="de-DE" sz="2400" dirty="0" err="1"/>
              <a:t>indeed</a:t>
            </a:r>
            <a:r>
              <a:rPr lang="de-DE" sz="2400" dirty="0"/>
              <a:t>: </a:t>
            </a:r>
          </a:p>
          <a:p>
            <a:r>
              <a:rPr lang="de-DE" sz="2400" dirty="0"/>
              <a:t>2 “</a:t>
            </a:r>
            <a:r>
              <a:rPr lang="de-DE" sz="2400" dirty="0" err="1"/>
              <a:t>sausage</a:t>
            </a:r>
            <a:r>
              <a:rPr lang="de-DE" sz="2400" dirty="0"/>
              <a:t> </a:t>
            </a:r>
            <a:r>
              <a:rPr lang="de-DE" sz="2400" dirty="0" err="1"/>
              <a:t>units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energy</a:t>
            </a:r>
            <a:r>
              <a:rPr lang="de-DE" sz="2400" dirty="0"/>
              <a:t>“ </a:t>
            </a:r>
          </a:p>
          <a:p>
            <a:r>
              <a:rPr lang="de-DE" sz="2400" dirty="0"/>
              <a:t>will do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trick</a:t>
            </a:r>
            <a:r>
              <a:rPr lang="de-DE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133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5BC67752-F14C-45C7-801A-0FF4846B7D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551">
            <a:off x="-293012" y="2255437"/>
            <a:ext cx="4850256" cy="6858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BA2586FE-2664-471F-A9B7-AAE6F25086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3164">
            <a:off x="-589609" y="252346"/>
            <a:ext cx="4850256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B5F360-92F2-422D-AAB8-70DDDE28035E}"/>
              </a:ext>
            </a:extLst>
          </p:cNvPr>
          <p:cNvSpPr txBox="1"/>
          <p:nvPr/>
        </p:nvSpPr>
        <p:spPr>
          <a:xfrm>
            <a:off x="1294411" y="6071269"/>
            <a:ext cx="126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27</a:t>
            </a:fld>
            <a:endParaRPr lang="de-DE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860B4023-C056-4268-8584-CE9BBDD17154}"/>
              </a:ext>
            </a:extLst>
          </p:cNvPr>
          <p:cNvSpPr/>
          <p:nvPr/>
        </p:nvSpPr>
        <p:spPr>
          <a:xfrm>
            <a:off x="225631" y="2384897"/>
            <a:ext cx="11269683" cy="4082436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D2933FB7-993B-4283-B572-F14A9B2261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714972" y="1874461"/>
            <a:ext cx="3004692" cy="4248472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A6E1A789-0692-4B7D-8ABE-11697B7BDF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865048" y="-231320"/>
            <a:ext cx="3004692" cy="4248472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FDB8DD46-04AF-4DC5-BC13-B9F278F1E4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1128776" y="167004"/>
            <a:ext cx="30046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857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5BC67752-F14C-45C7-801A-0FF4846B7D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551">
            <a:off x="-293012" y="2255437"/>
            <a:ext cx="4850256" cy="6858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BA2586FE-2664-471F-A9B7-AAE6F25086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3164">
            <a:off x="-589609" y="252346"/>
            <a:ext cx="4850256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28</a:t>
            </a:fld>
            <a:endParaRPr lang="de-DE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860B4023-C056-4268-8584-CE9BBDD17154}"/>
              </a:ext>
            </a:extLst>
          </p:cNvPr>
          <p:cNvSpPr/>
          <p:nvPr/>
        </p:nvSpPr>
        <p:spPr>
          <a:xfrm>
            <a:off x="225631" y="2384897"/>
            <a:ext cx="11269683" cy="4082436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D2933FB7-993B-4283-B572-F14A9B2261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714972" y="1874461"/>
            <a:ext cx="3004692" cy="4248472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A6E1A789-0692-4B7D-8ABE-11697B7BDF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865048" y="-231320"/>
            <a:ext cx="3004692" cy="4248472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FDB8DD46-04AF-4DC5-BC13-B9F278F1E4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1128776" y="167004"/>
            <a:ext cx="3004692" cy="424847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518B618C-41A2-4318-BA09-55052DE983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1901">
            <a:off x="3793739" y="1040379"/>
            <a:ext cx="2935251" cy="4150286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C7F9CF62-7A4A-4E29-961C-7A814CCD29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1901">
            <a:off x="4023900" y="2835744"/>
            <a:ext cx="2935251" cy="4150286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F48F3018-5214-4B03-877F-FBEB7A59D9D7}"/>
              </a:ext>
            </a:extLst>
          </p:cNvPr>
          <p:cNvSpPr txBox="1"/>
          <p:nvPr/>
        </p:nvSpPr>
        <p:spPr>
          <a:xfrm>
            <a:off x="6282736" y="2967335"/>
            <a:ext cx="499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The same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true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gliders</a:t>
            </a:r>
            <a:r>
              <a:rPr lang="de-DE" sz="2400" dirty="0"/>
              <a:t>,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course</a:t>
            </a:r>
            <a:r>
              <a:rPr lang="de-DE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56333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5BC67752-F14C-45C7-801A-0FF4846B7D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551">
            <a:off x="-293012" y="2255437"/>
            <a:ext cx="4850256" cy="6858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BA2586FE-2664-471F-A9B7-AAE6F25086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3164">
            <a:off x="-589609" y="252346"/>
            <a:ext cx="4850256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86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2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Potential Energy?</a:t>
            </a: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923F4AE2-4A4F-4DA5-8925-ACEFAC1CF930}"/>
              </a:ext>
            </a:extLst>
          </p:cNvPr>
          <p:cNvSpPr/>
          <p:nvPr/>
        </p:nvSpPr>
        <p:spPr>
          <a:xfrm>
            <a:off x="225631" y="4376982"/>
            <a:ext cx="11269683" cy="2090351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9842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C55BDF4-96E2-4D1A-A880-A32CD690AA6B}"/>
              </a:ext>
            </a:extLst>
          </p:cNvPr>
          <p:cNvSpPr txBox="1"/>
          <p:nvPr/>
        </p:nvSpPr>
        <p:spPr>
          <a:xfrm>
            <a:off x="8540087" y="2481018"/>
            <a:ext cx="9708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</a:rPr>
              <a:t>LAE-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ENER-</a:t>
            </a:r>
          </a:p>
          <a:p>
            <a:pPr algn="ctr"/>
            <a:r>
              <a:rPr lang="de-DE" sz="2400" dirty="0">
                <a:solidFill>
                  <a:schemeClr val="bg1"/>
                </a:solidFill>
              </a:rPr>
              <a:t>GIE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375045B-EDFE-4A59-AE6E-C359039C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1D7733-645F-484D-BAA2-9CF56855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29</a:t>
            </a:fld>
            <a:endParaRPr lang="de-DE"/>
          </a:p>
        </p:txBody>
      </p:sp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860B4023-C056-4268-8584-CE9BBDD17154}"/>
              </a:ext>
            </a:extLst>
          </p:cNvPr>
          <p:cNvSpPr/>
          <p:nvPr/>
        </p:nvSpPr>
        <p:spPr>
          <a:xfrm>
            <a:off x="225631" y="2384897"/>
            <a:ext cx="11269683" cy="4082436"/>
          </a:xfrm>
          <a:custGeom>
            <a:avLst/>
            <a:gdLst>
              <a:gd name="connsiteX0" fmla="*/ 0 w 11269683"/>
              <a:gd name="connsiteY0" fmla="*/ 3837781 h 4082436"/>
              <a:gd name="connsiteX1" fmla="*/ 1757548 w 11269683"/>
              <a:gd name="connsiteY1" fmla="*/ 67365 h 4082436"/>
              <a:gd name="connsiteX2" fmla="*/ 3788229 w 11269683"/>
              <a:gd name="connsiteY2" fmla="*/ 1593344 h 4082436"/>
              <a:gd name="connsiteX3" fmla="*/ 7986156 w 11269683"/>
              <a:gd name="connsiteY3" fmla="*/ 3802155 h 4082436"/>
              <a:gd name="connsiteX4" fmla="*/ 11216244 w 11269683"/>
              <a:gd name="connsiteY4" fmla="*/ 4051536 h 4082436"/>
              <a:gd name="connsiteX5" fmla="*/ 11216244 w 11269683"/>
              <a:gd name="connsiteY5" fmla="*/ 4051536 h 4082436"/>
              <a:gd name="connsiteX6" fmla="*/ 11269683 w 11269683"/>
              <a:gd name="connsiteY6" fmla="*/ 4033723 h 4082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69683" h="4082436">
                <a:moveTo>
                  <a:pt x="0" y="3837781"/>
                </a:moveTo>
                <a:cubicBezTo>
                  <a:pt x="563088" y="2139609"/>
                  <a:pt x="1126177" y="441438"/>
                  <a:pt x="1757548" y="67365"/>
                </a:cubicBezTo>
                <a:cubicBezTo>
                  <a:pt x="2388920" y="-306708"/>
                  <a:pt x="2750128" y="970879"/>
                  <a:pt x="3788229" y="1593344"/>
                </a:cubicBezTo>
                <a:cubicBezTo>
                  <a:pt x="4826330" y="2215809"/>
                  <a:pt x="6748154" y="3392456"/>
                  <a:pt x="7986156" y="3802155"/>
                </a:cubicBezTo>
                <a:cubicBezTo>
                  <a:pt x="9224158" y="4211854"/>
                  <a:pt x="11216244" y="4051536"/>
                  <a:pt x="11216244" y="4051536"/>
                </a:cubicBezTo>
                <a:lnTo>
                  <a:pt x="11216244" y="4051536"/>
                </a:lnTo>
                <a:lnTo>
                  <a:pt x="11269683" y="4033723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D2933FB7-993B-4283-B572-F14A9B2261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714972" y="1874461"/>
            <a:ext cx="3004692" cy="4248472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A6E1A789-0692-4B7D-8ABE-11697B7BDF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865048" y="-231320"/>
            <a:ext cx="3004692" cy="4248472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FDB8DD46-04AF-4DC5-BC13-B9F278F1E4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10540">
            <a:off x="1128776" y="167004"/>
            <a:ext cx="3004692" cy="424847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518B618C-41A2-4318-BA09-55052DE983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1901">
            <a:off x="3793739" y="1040379"/>
            <a:ext cx="2935251" cy="4150286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C7F9CF62-7A4A-4E29-961C-7A814CCD29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1901">
            <a:off x="4023900" y="2835744"/>
            <a:ext cx="2935251" cy="4150286"/>
          </a:xfrm>
          <a:prstGeom prst="rect">
            <a:avLst/>
          </a:prstGeom>
        </p:spPr>
      </p:pic>
      <p:sp>
        <p:nvSpPr>
          <p:cNvPr id="19" name="Gleichschenkliges Dreieck 18">
            <a:extLst>
              <a:ext uri="{FF2B5EF4-FFF2-40B4-BE49-F238E27FC236}">
                <a16:creationId xmlns:a16="http://schemas.microsoft.com/office/drawing/2014/main" id="{9344CC8F-E786-4A82-8F03-5121E94AB2CC}"/>
              </a:ext>
            </a:extLst>
          </p:cNvPr>
          <p:cNvSpPr/>
          <p:nvPr/>
        </p:nvSpPr>
        <p:spPr>
          <a:xfrm rot="10800000">
            <a:off x="7752184" y="1977241"/>
            <a:ext cx="1413658" cy="40326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21F6868-F073-42E7-9EBD-53DE2F3A8CB0}"/>
              </a:ext>
            </a:extLst>
          </p:cNvPr>
          <p:cNvSpPr txBox="1"/>
          <p:nvPr/>
        </p:nvSpPr>
        <p:spPr>
          <a:xfrm>
            <a:off x="7973606" y="2481018"/>
            <a:ext cx="970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>
                <a:solidFill>
                  <a:schemeClr val="bg1"/>
                </a:solidFill>
              </a:rPr>
              <a:t>Epot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EC5DBD2-C4C4-4F16-92F4-0BD39B4737DA}"/>
              </a:ext>
            </a:extLst>
          </p:cNvPr>
          <p:cNvSpPr txBox="1"/>
          <p:nvPr/>
        </p:nvSpPr>
        <p:spPr>
          <a:xfrm>
            <a:off x="9165841" y="2828835"/>
            <a:ext cx="2704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The </a:t>
            </a:r>
            <a:r>
              <a:rPr lang="de-DE" sz="2400" dirty="0" err="1"/>
              <a:t>rule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: </a:t>
            </a:r>
          </a:p>
          <a:p>
            <a:r>
              <a:rPr lang="de-DE" sz="2400" dirty="0"/>
              <a:t>Twice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height</a:t>
            </a:r>
            <a:endParaRPr lang="de-DE" sz="2400" dirty="0"/>
          </a:p>
          <a:p>
            <a:r>
              <a:rPr lang="de-DE" sz="2400" dirty="0" err="1"/>
              <a:t>equals</a:t>
            </a:r>
            <a:r>
              <a:rPr lang="de-DE" sz="2400" dirty="0"/>
              <a:t> </a:t>
            </a:r>
            <a:r>
              <a:rPr lang="de-DE" sz="2400" dirty="0" err="1"/>
              <a:t>twice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potential </a:t>
            </a:r>
            <a:r>
              <a:rPr lang="de-DE" sz="2400" dirty="0" err="1"/>
              <a:t>energy</a:t>
            </a:r>
            <a:r>
              <a:rPr lang="de-DE" sz="2400" dirty="0"/>
              <a:t>.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DBA943D-74B2-4946-800F-20BB9BE27C8F}"/>
              </a:ext>
            </a:extLst>
          </p:cNvPr>
          <p:cNvSpPr/>
          <p:nvPr/>
        </p:nvSpPr>
        <p:spPr>
          <a:xfrm>
            <a:off x="8944419" y="2384094"/>
            <a:ext cx="2593201" cy="253215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624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574D53-64B9-4131-BCCA-6FDBE8355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A30FAF-C8FC-44BC-8036-63E021F10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E8D37ED-EB3A-4C3E-A9ED-6BF5C61537A3}"/>
              </a:ext>
            </a:extLst>
          </p:cNvPr>
          <p:cNvSpPr txBox="1"/>
          <p:nvPr/>
        </p:nvSpPr>
        <p:spPr>
          <a:xfrm>
            <a:off x="551384" y="3284984"/>
            <a:ext cx="10441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can´t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bothered</a:t>
            </a:r>
            <a:r>
              <a:rPr lang="de-DE" sz="2800" dirty="0"/>
              <a:t>: </a:t>
            </a:r>
            <a:r>
              <a:rPr lang="de-DE" sz="2800" dirty="0" err="1"/>
              <a:t>Stop</a:t>
            </a:r>
            <a:r>
              <a:rPr lang="de-DE" sz="2800" dirty="0"/>
              <a:t> </a:t>
            </a:r>
            <a:r>
              <a:rPr lang="de-DE" sz="2800" dirty="0" err="1"/>
              <a:t>reading</a:t>
            </a:r>
            <a:r>
              <a:rPr lang="de-DE" sz="2800" dirty="0"/>
              <a:t> </a:t>
            </a:r>
            <a:r>
              <a:rPr lang="de-DE" sz="2800" dirty="0" err="1"/>
              <a:t>here</a:t>
            </a:r>
            <a:r>
              <a:rPr lang="de-DE" sz="2800" dirty="0"/>
              <a:t>. </a:t>
            </a:r>
            <a:r>
              <a:rPr lang="de-DE" sz="2800" dirty="0" err="1"/>
              <a:t>You´d</a:t>
            </a:r>
            <a:r>
              <a:rPr lang="de-DE" sz="2800" dirty="0"/>
              <a:t> </a:t>
            </a:r>
            <a:r>
              <a:rPr lang="de-DE" sz="2800" dirty="0" err="1"/>
              <a:t>better</a:t>
            </a:r>
            <a:r>
              <a:rPr lang="de-DE" sz="2800" dirty="0"/>
              <a:t> </a:t>
            </a:r>
            <a:r>
              <a:rPr lang="de-DE" sz="2800" dirty="0" err="1"/>
              <a:t>go</a:t>
            </a:r>
            <a:r>
              <a:rPr lang="de-DE" sz="2800" dirty="0"/>
              <a:t> </a:t>
            </a:r>
            <a:r>
              <a:rPr lang="de-DE" sz="2800" dirty="0" err="1"/>
              <a:t>flying</a:t>
            </a:r>
            <a:r>
              <a:rPr lang="de-DE" sz="2800" dirty="0"/>
              <a:t>.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A5EF6E-B300-437F-A65B-3604ADA68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980729"/>
            <a:ext cx="10731624" cy="1800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flying</a:t>
            </a:r>
            <a:r>
              <a:rPr lang="de-DE" dirty="0"/>
              <a:t> </a:t>
            </a:r>
            <a:r>
              <a:rPr lang="de-DE" dirty="0" err="1"/>
              <a:t>field</a:t>
            </a:r>
            <a:r>
              <a:rPr lang="de-DE" dirty="0"/>
              <a:t>…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3600" dirty="0"/>
              <a:t>„</a:t>
            </a:r>
            <a:r>
              <a:rPr lang="de-DE" sz="3600" dirty="0" err="1"/>
              <a:t>My</a:t>
            </a:r>
            <a:r>
              <a:rPr lang="de-DE" sz="3600" dirty="0"/>
              <a:t> </a:t>
            </a:r>
            <a:r>
              <a:rPr lang="de-DE" sz="3600" dirty="0" err="1"/>
              <a:t>model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</a:t>
            </a:r>
            <a:r>
              <a:rPr lang="de-DE" sz="3600" dirty="0" err="1"/>
              <a:t>flying</a:t>
            </a:r>
            <a:r>
              <a:rPr lang="de-DE" sz="3600" dirty="0"/>
              <a:t> </a:t>
            </a:r>
            <a:r>
              <a:rPr lang="de-DE" sz="3600" dirty="0" err="1"/>
              <a:t>well</a:t>
            </a:r>
            <a:r>
              <a:rPr lang="de-DE" sz="3600" dirty="0"/>
              <a:t> and </a:t>
            </a:r>
            <a:r>
              <a:rPr lang="de-DE" sz="3600" dirty="0" err="1"/>
              <a:t>my</a:t>
            </a:r>
            <a:r>
              <a:rPr lang="de-DE" sz="3600" dirty="0"/>
              <a:t> </a:t>
            </a:r>
            <a:r>
              <a:rPr lang="de-DE" sz="3600" dirty="0" err="1"/>
              <a:t>conventional</a:t>
            </a:r>
            <a:r>
              <a:rPr lang="de-DE" sz="3600" dirty="0"/>
              <a:t> </a:t>
            </a:r>
            <a:r>
              <a:rPr lang="de-DE" sz="3600" dirty="0" err="1"/>
              <a:t>vario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</a:t>
            </a:r>
            <a:r>
              <a:rPr lang="de-DE" sz="3600" dirty="0" err="1"/>
              <a:t>beeping</a:t>
            </a:r>
            <a:r>
              <a:rPr lang="de-DE" sz="3600" dirty="0"/>
              <a:t> </a:t>
            </a:r>
            <a:r>
              <a:rPr lang="de-DE" sz="3600" dirty="0" err="1"/>
              <a:t>happily</a:t>
            </a:r>
            <a:r>
              <a:rPr lang="de-DE" sz="3600" dirty="0"/>
              <a:t>. </a:t>
            </a:r>
            <a:r>
              <a:rPr lang="de-DE" sz="3600" dirty="0" err="1"/>
              <a:t>Why</a:t>
            </a:r>
            <a:r>
              <a:rPr lang="de-DE" sz="3600" dirty="0"/>
              <a:t> </a:t>
            </a:r>
            <a:r>
              <a:rPr lang="de-DE" sz="3600" dirty="0" err="1"/>
              <a:t>should</a:t>
            </a:r>
            <a:r>
              <a:rPr lang="de-DE" sz="3600" dirty="0"/>
              <a:t> I </a:t>
            </a:r>
            <a:r>
              <a:rPr lang="de-DE" sz="3600" dirty="0" err="1"/>
              <a:t>bother</a:t>
            </a:r>
            <a:r>
              <a:rPr lang="de-DE" sz="3600" dirty="0"/>
              <a:t> </a:t>
            </a:r>
            <a:r>
              <a:rPr lang="de-DE" sz="3600" dirty="0" err="1"/>
              <a:t>using</a:t>
            </a:r>
            <a:r>
              <a:rPr lang="de-DE" sz="3600" dirty="0"/>
              <a:t> a </a:t>
            </a:r>
            <a:r>
              <a:rPr lang="de-DE" sz="3600" b="1" dirty="0"/>
              <a:t>TEK-Vario </a:t>
            </a:r>
            <a:r>
              <a:rPr lang="de-DE" sz="3600" dirty="0" err="1"/>
              <a:t>instead</a:t>
            </a:r>
            <a:r>
              <a:rPr lang="de-DE" sz="3600" dirty="0"/>
              <a:t>?“</a:t>
            </a:r>
          </a:p>
        </p:txBody>
      </p:sp>
    </p:spTree>
    <p:extLst>
      <p:ext uri="{BB962C8B-B14F-4D97-AF65-F5344CB8AC3E}">
        <p14:creationId xmlns:p14="http://schemas.microsoft.com/office/powerpoint/2010/main" val="13822303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2B318C-BF58-4396-BA38-815DD9212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3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Conventional</a:t>
            </a:r>
            <a:r>
              <a:rPr lang="de-DE" sz="2800" dirty="0"/>
              <a:t> Vario and Potential Energy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69540F-93CC-4D12-9FCA-81FC10726D24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639980">
            <a:off x="1025650" y="2919739"/>
            <a:ext cx="10515600" cy="739279"/>
          </a:xfrm>
        </p:spPr>
        <p:txBody>
          <a:bodyPr/>
          <a:lstStyle/>
          <a:p>
            <a:pPr marL="0" indent="0">
              <a:buNone/>
            </a:pPr>
            <a:r>
              <a:rPr lang="de-DE" dirty="0" err="1"/>
              <a:t>Now</a:t>
            </a:r>
            <a:r>
              <a:rPr lang="de-DE" dirty="0"/>
              <a:t> </a:t>
            </a:r>
            <a:r>
              <a:rPr lang="de-DE" dirty="0" err="1"/>
              <a:t>let´s</a:t>
            </a:r>
            <a:r>
              <a:rPr lang="de-DE" dirty="0"/>
              <a:t> </a:t>
            </a:r>
            <a:r>
              <a:rPr lang="de-DE" dirty="0" err="1"/>
              <a:t>combine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discussed</a:t>
            </a:r>
            <a:r>
              <a:rPr lang="de-DE" dirty="0"/>
              <a:t> so </a:t>
            </a:r>
            <a:r>
              <a:rPr lang="de-DE" dirty="0" err="1"/>
              <a:t>far</a:t>
            </a:r>
            <a:r>
              <a:rPr lang="de-DE" dirty="0"/>
              <a:t>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CA52852-A164-429B-86B9-1D1F9702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CF72A7E-BECA-4BAC-9CD6-1463279C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93906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haltsplatzhalter 4">
            <a:extLst>
              <a:ext uri="{FF2B5EF4-FFF2-40B4-BE49-F238E27FC236}">
                <a16:creationId xmlns:a16="http://schemas.microsoft.com/office/drawing/2014/main" id="{BC886536-190A-4ABB-BB4B-B6968008D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94598"/>
            <a:ext cx="4536373" cy="4351338"/>
          </a:xfrm>
        </p:spPr>
      </p:pic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C3E26440-DC19-4291-85EB-BEDD2B280DC2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>
            <a:extLst>
              <a:ext uri="{FF2B5EF4-FFF2-40B4-BE49-F238E27FC236}">
                <a16:creationId xmlns:a16="http://schemas.microsoft.com/office/drawing/2014/main" id="{C554AE62-B3C7-46F2-9981-371F31A55A2A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F930B6-95A9-452B-BA47-56A8C600C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BAF35C-B7E3-48B6-95EE-766F2E4E0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31</a:t>
            </a:fld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7D7C9332-4396-4139-B3AA-D6453FC9D66C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FA77115-B3AF-48A3-953A-D9B9742E1019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E3F62-E86B-4283-AD96-9F5C1876306F}"/>
              </a:ext>
            </a:extLst>
          </p:cNvPr>
          <p:cNvSpPr txBox="1"/>
          <p:nvPr/>
        </p:nvSpPr>
        <p:spPr>
          <a:xfrm>
            <a:off x="3898077" y="569421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static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D0EF40D-965A-4B8A-B730-1893451CA56B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static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5BB96E3F-1114-4C95-A818-C91DC923B9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1901">
            <a:off x="3155292" y="2447122"/>
            <a:ext cx="2935251" cy="4150286"/>
          </a:xfrm>
          <a:prstGeom prst="rect">
            <a:avLst/>
          </a:prstGeom>
        </p:spPr>
      </p:pic>
      <p:sp>
        <p:nvSpPr>
          <p:cNvPr id="16" name="Pfeil: nach rechts 15">
            <a:extLst>
              <a:ext uri="{FF2B5EF4-FFF2-40B4-BE49-F238E27FC236}">
                <a16:creationId xmlns:a16="http://schemas.microsoft.com/office/drawing/2014/main" id="{4B35C1EC-832C-4425-8E1D-0C8282148A6C}"/>
              </a:ext>
            </a:extLst>
          </p:cNvPr>
          <p:cNvSpPr/>
          <p:nvPr/>
        </p:nvSpPr>
        <p:spPr>
          <a:xfrm>
            <a:off x="6756090" y="3604830"/>
            <a:ext cx="967334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Gleichschenkliges Dreieck 21">
            <a:extLst>
              <a:ext uri="{FF2B5EF4-FFF2-40B4-BE49-F238E27FC236}">
                <a16:creationId xmlns:a16="http://schemas.microsoft.com/office/drawing/2014/main" id="{41F52D99-CF15-4BA3-8B27-EB4344D59692}"/>
              </a:ext>
            </a:extLst>
          </p:cNvPr>
          <p:cNvSpPr/>
          <p:nvPr/>
        </p:nvSpPr>
        <p:spPr>
          <a:xfrm rot="10800000">
            <a:off x="7752184" y="1977241"/>
            <a:ext cx="1413658" cy="40326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DD4B8AE-3B43-4D5A-8D28-853BD22AA805}"/>
              </a:ext>
            </a:extLst>
          </p:cNvPr>
          <p:cNvSpPr txBox="1"/>
          <p:nvPr/>
        </p:nvSpPr>
        <p:spPr>
          <a:xfrm>
            <a:off x="7973606" y="2481018"/>
            <a:ext cx="970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>
                <a:solidFill>
                  <a:schemeClr val="bg1"/>
                </a:solidFill>
              </a:rPr>
              <a:t>Epot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B3189BFD-9E82-4CD3-AF35-B10311C1E896}"/>
              </a:ext>
            </a:extLst>
          </p:cNvPr>
          <p:cNvSpPr txBox="1"/>
          <p:nvPr/>
        </p:nvSpPr>
        <p:spPr>
          <a:xfrm>
            <a:off x="9165841" y="2828835"/>
            <a:ext cx="27043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/>
              <a:t>Although</a:t>
            </a:r>
            <a:r>
              <a:rPr lang="de-DE" sz="2400" dirty="0"/>
              <a:t> </a:t>
            </a:r>
            <a:r>
              <a:rPr lang="de-DE" sz="2400" dirty="0" err="1"/>
              <a:t>simply</a:t>
            </a:r>
            <a:r>
              <a:rPr lang="de-DE" sz="2400" dirty="0"/>
              <a:t> </a:t>
            </a:r>
            <a:r>
              <a:rPr lang="de-DE" sz="2400" dirty="0" err="1"/>
              <a:t>measuring</a:t>
            </a:r>
            <a:r>
              <a:rPr lang="de-DE" sz="2400" dirty="0"/>
              <a:t> ambient </a:t>
            </a:r>
            <a:r>
              <a:rPr lang="de-DE" sz="2400" dirty="0" err="1"/>
              <a:t>air</a:t>
            </a:r>
            <a:r>
              <a:rPr lang="de-DE" sz="2400" dirty="0"/>
              <a:t> </a:t>
            </a:r>
            <a:r>
              <a:rPr lang="de-DE" sz="2400" dirty="0" err="1"/>
              <a:t>pressure</a:t>
            </a:r>
            <a:r>
              <a:rPr lang="de-DE" sz="2400" dirty="0"/>
              <a:t>, </a:t>
            </a:r>
            <a:r>
              <a:rPr lang="de-DE" sz="2400" dirty="0" err="1"/>
              <a:t>our</a:t>
            </a:r>
            <a:r>
              <a:rPr lang="de-DE" sz="2400" dirty="0"/>
              <a:t> </a:t>
            </a:r>
            <a:r>
              <a:rPr lang="de-DE" sz="2400" dirty="0" err="1"/>
              <a:t>conventional</a:t>
            </a:r>
            <a:r>
              <a:rPr lang="de-DE" sz="2400" dirty="0"/>
              <a:t> </a:t>
            </a:r>
            <a:r>
              <a:rPr lang="de-DE" sz="2400" dirty="0" err="1"/>
              <a:t>vario</a:t>
            </a:r>
            <a:r>
              <a:rPr lang="de-DE" sz="2400" dirty="0"/>
              <a:t> </a:t>
            </a:r>
            <a:r>
              <a:rPr lang="de-DE" sz="2400" dirty="0" err="1"/>
              <a:t>indicates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potential </a:t>
            </a:r>
            <a:r>
              <a:rPr lang="de-DE" sz="2400" dirty="0" err="1"/>
              <a:t>energy</a:t>
            </a:r>
            <a:r>
              <a:rPr lang="de-DE" sz="2400" dirty="0"/>
              <a:t> </a:t>
            </a:r>
          </a:p>
          <a:p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our</a:t>
            </a:r>
            <a:r>
              <a:rPr lang="de-DE" sz="2400" dirty="0"/>
              <a:t> </a:t>
            </a:r>
            <a:r>
              <a:rPr lang="de-DE" sz="2400" dirty="0" err="1"/>
              <a:t>glider</a:t>
            </a:r>
            <a:r>
              <a:rPr lang="de-DE" sz="2400" dirty="0"/>
              <a:t>.</a:t>
            </a: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CD25CBEE-B2F6-4DF8-A668-6E0B409C9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3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Conventional</a:t>
            </a:r>
            <a:r>
              <a:rPr lang="de-DE" sz="2800" dirty="0"/>
              <a:t> Vario and Potential Energy</a:t>
            </a:r>
          </a:p>
        </p:txBody>
      </p:sp>
    </p:spTree>
    <p:extLst>
      <p:ext uri="{BB962C8B-B14F-4D97-AF65-F5344CB8AC3E}">
        <p14:creationId xmlns:p14="http://schemas.microsoft.com/office/powerpoint/2010/main" val="5806983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EF648BCC-DB19-48BA-8D42-A5158B5427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434" y="1804992"/>
            <a:ext cx="4536373" cy="4351338"/>
          </a:xfrm>
        </p:spPr>
      </p:pic>
      <p:sp>
        <p:nvSpPr>
          <p:cNvPr id="14" name="Gleichschenkliges Dreieck 13">
            <a:extLst>
              <a:ext uri="{FF2B5EF4-FFF2-40B4-BE49-F238E27FC236}">
                <a16:creationId xmlns:a16="http://schemas.microsoft.com/office/drawing/2014/main" id="{1E43E20C-F476-4559-8BEE-31CC02E65B43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Gleichschenkliges Dreieck 15">
            <a:extLst>
              <a:ext uri="{FF2B5EF4-FFF2-40B4-BE49-F238E27FC236}">
                <a16:creationId xmlns:a16="http://schemas.microsoft.com/office/drawing/2014/main" id="{D5DC462B-E8EB-4CFD-9870-F7510F1A12B9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>
            <a:extLst>
              <a:ext uri="{FF2B5EF4-FFF2-40B4-BE49-F238E27FC236}">
                <a16:creationId xmlns:a16="http://schemas.microsoft.com/office/drawing/2014/main" id="{915640D9-A9C4-45E8-A67F-F7BE225139A8}"/>
              </a:ext>
            </a:extLst>
          </p:cNvPr>
          <p:cNvSpPr/>
          <p:nvPr/>
        </p:nvSpPr>
        <p:spPr>
          <a:xfrm rot="10800000">
            <a:off x="4610334" y="1977241"/>
            <a:ext cx="1413658" cy="40326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EEE8041-BFDF-4A95-B8E1-E45A5CB0881D}"/>
              </a:ext>
            </a:extLst>
          </p:cNvPr>
          <p:cNvSpPr txBox="1"/>
          <p:nvPr/>
        </p:nvSpPr>
        <p:spPr>
          <a:xfrm>
            <a:off x="4837155" y="2481018"/>
            <a:ext cx="970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>
                <a:solidFill>
                  <a:schemeClr val="bg1"/>
                </a:solidFill>
              </a:rPr>
              <a:t>Epot</a:t>
            </a:r>
            <a:endParaRPr lang="de-DE" sz="2400" dirty="0">
              <a:solidFill>
                <a:schemeClr val="bg1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30844D6-94A4-46ED-8B5F-17F6CD94E369}"/>
              </a:ext>
            </a:extLst>
          </p:cNvPr>
          <p:cNvSpPr txBox="1"/>
          <p:nvPr/>
        </p:nvSpPr>
        <p:spPr>
          <a:xfrm rot="4829513">
            <a:off x="2461304" y="3535994"/>
            <a:ext cx="35358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FF0000"/>
                </a:solidFill>
              </a:rPr>
              <a:t>Ambient </a:t>
            </a:r>
            <a:r>
              <a:rPr lang="de-DE" sz="2400" dirty="0" err="1">
                <a:solidFill>
                  <a:srgbClr val="FF0000"/>
                </a:solidFill>
              </a:rPr>
              <a:t>air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pressure</a:t>
            </a:r>
            <a:r>
              <a:rPr lang="de-DE" sz="2400" dirty="0">
                <a:solidFill>
                  <a:srgbClr val="FF0000"/>
                </a:solidFill>
              </a:rPr>
              <a:t> and potential </a:t>
            </a:r>
            <a:r>
              <a:rPr lang="de-DE" sz="2400" dirty="0" err="1">
                <a:solidFill>
                  <a:srgbClr val="FF0000"/>
                </a:solidFill>
              </a:rPr>
              <a:t>energy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increase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or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decrease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linearly</a:t>
            </a:r>
            <a:r>
              <a:rPr lang="de-DE" sz="24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F3FD36F-8DD8-4612-903B-7E38DA08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34FBD09-86D6-468E-BE7C-437CF66D4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32</a:t>
            </a:fld>
            <a:endParaRPr lang="de-DE"/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1840F960-DE14-46E2-80B2-A1DA9F451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dirty="0"/>
              <a:t>3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Conventional</a:t>
            </a:r>
            <a:r>
              <a:rPr lang="de-DE" sz="2800" dirty="0"/>
              <a:t> Vario and Potential Energy</a:t>
            </a:r>
          </a:p>
        </p:txBody>
      </p:sp>
    </p:spTree>
    <p:extLst>
      <p:ext uri="{BB962C8B-B14F-4D97-AF65-F5344CB8AC3E}">
        <p14:creationId xmlns:p14="http://schemas.microsoft.com/office/powerpoint/2010/main" val="9110579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	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2B1F41DC-0113-4BD3-8049-AD0DB9276A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931907"/>
              </p:ext>
            </p:extLst>
          </p:nvPr>
        </p:nvGraphicFramePr>
        <p:xfrm>
          <a:off x="838200" y="914400"/>
          <a:ext cx="10345230" cy="551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397">
                  <a:extLst>
                    <a:ext uri="{9D8B030D-6E8A-4147-A177-3AD203B41FA5}">
                      <a16:colId xmlns:a16="http://schemas.microsoft.com/office/drawing/2014/main" val="2398983801"/>
                    </a:ext>
                  </a:extLst>
                </a:gridCol>
                <a:gridCol w="4259127">
                  <a:extLst>
                    <a:ext uri="{9D8B030D-6E8A-4147-A177-3AD203B41FA5}">
                      <a16:colId xmlns:a16="http://schemas.microsoft.com/office/drawing/2014/main" val="2356370148"/>
                    </a:ext>
                  </a:extLst>
                </a:gridCol>
                <a:gridCol w="4742370">
                  <a:extLst>
                    <a:ext uri="{9D8B030D-6E8A-4147-A177-3AD203B41FA5}">
                      <a16:colId xmlns:a16="http://schemas.microsoft.com/office/drawing/2014/main" val="624176264"/>
                    </a:ext>
                  </a:extLst>
                </a:gridCol>
                <a:gridCol w="905336">
                  <a:extLst>
                    <a:ext uri="{9D8B030D-6E8A-4147-A177-3AD203B41FA5}">
                      <a16:colId xmlns:a16="http://schemas.microsoft.com/office/drawing/2014/main" val="2972212279"/>
                    </a:ext>
                  </a:extLst>
                </a:gridCol>
              </a:tblGrid>
              <a:tr h="35436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86126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Long and </a:t>
                      </a:r>
                      <a:r>
                        <a:rPr lang="de-DE" dirty="0" err="1"/>
                        <a:t>steady</a:t>
                      </a:r>
                      <a:r>
                        <a:rPr lang="de-DE" dirty="0"/>
                        <a:t> (initial) </a:t>
                      </a:r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Long and </a:t>
                      </a:r>
                      <a:r>
                        <a:rPr lang="de-DE" dirty="0" err="1"/>
                        <a:t>steady</a:t>
                      </a:r>
                      <a:r>
                        <a:rPr lang="de-DE" dirty="0"/>
                        <a:t> (final) </a:t>
                      </a:r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657881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Short </a:t>
                      </a:r>
                      <a:r>
                        <a:rPr lang="de-DE" dirty="0" err="1"/>
                        <a:t>climb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pulling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elevator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Short </a:t>
                      </a:r>
                      <a:r>
                        <a:rPr lang="de-DE" dirty="0" err="1"/>
                        <a:t>descent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pushing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elevator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264811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Phugoid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Phugoid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43433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Flight </a:t>
                      </a:r>
                      <a:r>
                        <a:rPr lang="de-DE" dirty="0" err="1"/>
                        <a:t>mode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change</a:t>
                      </a:r>
                      <a:r>
                        <a:rPr lang="de-DE" dirty="0"/>
                        <a:t> (</a:t>
                      </a:r>
                      <a:r>
                        <a:rPr lang="de-DE" dirty="0" err="1"/>
                        <a:t>speed</a:t>
                      </a:r>
                      <a:r>
                        <a:rPr lang="de-DE" dirty="0"/>
                        <a:t> -&gt;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Flight </a:t>
                      </a:r>
                      <a:r>
                        <a:rPr lang="de-DE" dirty="0" err="1"/>
                        <a:t>mode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change</a:t>
                      </a:r>
                      <a:r>
                        <a:rPr lang="de-DE" dirty="0"/>
                        <a:t> (thermal -&gt; </a:t>
                      </a:r>
                      <a:r>
                        <a:rPr lang="de-DE" dirty="0" err="1"/>
                        <a:t>speed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6306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banked</a:t>
                      </a:r>
                      <a:r>
                        <a:rPr lang="de-DE" dirty="0"/>
                        <a:t> turn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straight</a:t>
                      </a:r>
                      <a:r>
                        <a:rPr lang="de-DE" dirty="0"/>
                        <a:t> and </a:t>
                      </a:r>
                      <a:r>
                        <a:rPr lang="de-DE" dirty="0" err="1"/>
                        <a:t>level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flight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straight</a:t>
                      </a:r>
                      <a:r>
                        <a:rPr lang="de-DE" dirty="0"/>
                        <a:t> and </a:t>
                      </a:r>
                      <a:r>
                        <a:rPr lang="de-DE" dirty="0" err="1"/>
                        <a:t>level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flight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banked</a:t>
                      </a:r>
                      <a:r>
                        <a:rPr lang="de-DE" dirty="0"/>
                        <a:t> 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955989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rising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rising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107190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Flying </a:t>
                      </a:r>
                      <a:r>
                        <a:rPr lang="de-DE" dirty="0" err="1"/>
                        <a:t>upwind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hit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oncoming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gust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Flying </a:t>
                      </a:r>
                      <a:r>
                        <a:rPr lang="de-DE" dirty="0" err="1"/>
                        <a:t>downwind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hit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gust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rear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33213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in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at a rate </a:t>
                      </a:r>
                      <a:r>
                        <a:rPr lang="de-DE" dirty="0" err="1"/>
                        <a:t>bigger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than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glider´s</a:t>
                      </a:r>
                      <a:r>
                        <a:rPr lang="de-DE" dirty="0"/>
                        <a:t> sink rate.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696013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in neutral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at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glider´s</a:t>
                      </a:r>
                      <a:r>
                        <a:rPr lang="de-DE" dirty="0"/>
                        <a:t> sink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894402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Climbing in a thermal, </a:t>
                      </a:r>
                      <a:r>
                        <a:rPr lang="de-DE" dirty="0" err="1"/>
                        <a:t>yet</a:t>
                      </a:r>
                      <a:r>
                        <a:rPr lang="de-DE" dirty="0"/>
                        <a:t> still </a:t>
                      </a: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bit</a:t>
                      </a:r>
                      <a:endParaRPr lang="de-DE" dirty="0"/>
                    </a:p>
                    <a:p>
                      <a:r>
                        <a:rPr lang="de-DE" dirty="0"/>
                        <a:t>(sink rate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</a:t>
                      </a:r>
                      <a:r>
                        <a:rPr lang="de-DE" dirty="0"/>
                        <a:t> 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17005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Real </a:t>
                      </a:r>
                      <a:r>
                        <a:rPr lang="de-DE" dirty="0" err="1"/>
                        <a:t>climb</a:t>
                      </a:r>
                      <a:r>
                        <a:rPr lang="de-DE" dirty="0"/>
                        <a:t> in a thermal (thermal &gt; sink rate)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>
                        <a:solidFill>
                          <a:srgbClr val="00B050"/>
                        </a:solidFill>
                        <a:latin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299877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70621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 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34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354149F-3A82-4B7B-A718-BFD8F5CA678F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578273">
            <a:off x="562634" y="2981020"/>
            <a:ext cx="10870867" cy="1073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conventional</a:t>
            </a:r>
            <a:r>
              <a:rPr lang="de-DE" dirty="0"/>
              <a:t> </a:t>
            </a:r>
            <a:r>
              <a:rPr lang="de-DE" dirty="0" err="1"/>
              <a:t>vario</a:t>
            </a:r>
            <a:r>
              <a:rPr lang="de-DE" dirty="0"/>
              <a:t> </a:t>
            </a:r>
            <a:r>
              <a:rPr lang="de-DE" dirty="0" err="1"/>
              <a:t>indicate</a:t>
            </a:r>
            <a:r>
              <a:rPr lang="de-DE" dirty="0"/>
              <a:t> all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resulting</a:t>
            </a:r>
            <a:r>
              <a:rPr lang="de-DE" dirty="0"/>
              <a:t> </a:t>
            </a:r>
          </a:p>
          <a:p>
            <a:pPr marL="0" indent="0" algn="ctr">
              <a:buNone/>
            </a:pPr>
            <a:r>
              <a:rPr lang="de-DE" dirty="0" err="1"/>
              <a:t>climbs</a:t>
            </a:r>
            <a:r>
              <a:rPr lang="de-DE" dirty="0"/>
              <a:t> and </a:t>
            </a:r>
            <a:r>
              <a:rPr lang="de-DE" dirty="0" err="1"/>
              <a:t>descents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788114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 	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2B1F41DC-0113-4BD3-8049-AD0DB9276A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322359"/>
              </p:ext>
            </p:extLst>
          </p:nvPr>
        </p:nvGraphicFramePr>
        <p:xfrm>
          <a:off x="838200" y="914400"/>
          <a:ext cx="10345230" cy="551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397">
                  <a:extLst>
                    <a:ext uri="{9D8B030D-6E8A-4147-A177-3AD203B41FA5}">
                      <a16:colId xmlns:a16="http://schemas.microsoft.com/office/drawing/2014/main" val="2398983801"/>
                    </a:ext>
                  </a:extLst>
                </a:gridCol>
                <a:gridCol w="4259127">
                  <a:extLst>
                    <a:ext uri="{9D8B030D-6E8A-4147-A177-3AD203B41FA5}">
                      <a16:colId xmlns:a16="http://schemas.microsoft.com/office/drawing/2014/main" val="2356370148"/>
                    </a:ext>
                  </a:extLst>
                </a:gridCol>
                <a:gridCol w="4742370">
                  <a:extLst>
                    <a:ext uri="{9D8B030D-6E8A-4147-A177-3AD203B41FA5}">
                      <a16:colId xmlns:a16="http://schemas.microsoft.com/office/drawing/2014/main" val="624176264"/>
                    </a:ext>
                  </a:extLst>
                </a:gridCol>
                <a:gridCol w="905336">
                  <a:extLst>
                    <a:ext uri="{9D8B030D-6E8A-4147-A177-3AD203B41FA5}">
                      <a16:colId xmlns:a16="http://schemas.microsoft.com/office/drawing/2014/main" val="2972212279"/>
                    </a:ext>
                  </a:extLst>
                </a:gridCol>
              </a:tblGrid>
              <a:tr h="35436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86126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Long and </a:t>
                      </a:r>
                      <a:r>
                        <a:rPr lang="de-DE" dirty="0" err="1"/>
                        <a:t>steady</a:t>
                      </a:r>
                      <a:r>
                        <a:rPr lang="de-DE" dirty="0"/>
                        <a:t> (initial) </a:t>
                      </a:r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Long and </a:t>
                      </a:r>
                      <a:r>
                        <a:rPr lang="de-DE" dirty="0" err="1"/>
                        <a:t>steady</a:t>
                      </a:r>
                      <a:r>
                        <a:rPr lang="de-DE" dirty="0"/>
                        <a:t> (final) </a:t>
                      </a:r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657881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Short </a:t>
                      </a:r>
                      <a:r>
                        <a:rPr lang="de-DE" dirty="0" err="1"/>
                        <a:t>climb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pulling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elevator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Short </a:t>
                      </a:r>
                      <a:r>
                        <a:rPr lang="de-DE" dirty="0" err="1"/>
                        <a:t>descent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pushing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elevator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264811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Phugoid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Phugoid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43433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Flight </a:t>
                      </a:r>
                      <a:r>
                        <a:rPr lang="de-DE" dirty="0" err="1"/>
                        <a:t>mode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change</a:t>
                      </a:r>
                      <a:r>
                        <a:rPr lang="de-DE" dirty="0"/>
                        <a:t> (</a:t>
                      </a:r>
                      <a:r>
                        <a:rPr lang="de-DE" dirty="0" err="1"/>
                        <a:t>speed</a:t>
                      </a:r>
                      <a:r>
                        <a:rPr lang="de-DE" dirty="0"/>
                        <a:t> -&gt;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Flight </a:t>
                      </a:r>
                      <a:r>
                        <a:rPr lang="de-DE" dirty="0" err="1"/>
                        <a:t>mode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change</a:t>
                      </a:r>
                      <a:r>
                        <a:rPr lang="de-DE" dirty="0"/>
                        <a:t> (thermal -&gt; </a:t>
                      </a:r>
                      <a:r>
                        <a:rPr lang="de-DE" dirty="0" err="1"/>
                        <a:t>speed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6306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banked</a:t>
                      </a:r>
                      <a:r>
                        <a:rPr lang="de-DE" dirty="0"/>
                        <a:t> turn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straight</a:t>
                      </a:r>
                      <a:r>
                        <a:rPr lang="de-DE" dirty="0"/>
                        <a:t> and </a:t>
                      </a:r>
                      <a:r>
                        <a:rPr lang="de-DE" dirty="0" err="1"/>
                        <a:t>level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flight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straight</a:t>
                      </a:r>
                      <a:r>
                        <a:rPr lang="de-DE" dirty="0"/>
                        <a:t> and </a:t>
                      </a:r>
                      <a:r>
                        <a:rPr lang="de-DE" dirty="0" err="1"/>
                        <a:t>level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flight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banked</a:t>
                      </a:r>
                      <a:r>
                        <a:rPr lang="de-DE" dirty="0"/>
                        <a:t> 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955989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rising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Transition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rising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into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107190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Flying </a:t>
                      </a:r>
                      <a:r>
                        <a:rPr lang="de-DE" dirty="0" err="1"/>
                        <a:t>upwind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hit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oncoming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gust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Flying </a:t>
                      </a:r>
                      <a:r>
                        <a:rPr lang="de-DE" dirty="0" err="1"/>
                        <a:t>downwind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hit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by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gust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from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rear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33213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in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at a rate </a:t>
                      </a:r>
                      <a:r>
                        <a:rPr lang="de-DE" dirty="0" err="1"/>
                        <a:t>bigger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than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glider´s</a:t>
                      </a:r>
                      <a:r>
                        <a:rPr lang="de-DE" dirty="0"/>
                        <a:t> sink rate.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696013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in neutral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at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glider´s</a:t>
                      </a:r>
                      <a:r>
                        <a:rPr lang="de-DE" dirty="0"/>
                        <a:t> sink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894402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Climbing in a thermal, </a:t>
                      </a:r>
                      <a:r>
                        <a:rPr lang="de-DE" dirty="0" err="1"/>
                        <a:t>yet</a:t>
                      </a:r>
                      <a:r>
                        <a:rPr lang="de-DE" dirty="0"/>
                        <a:t> still </a:t>
                      </a: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bit</a:t>
                      </a:r>
                      <a:endParaRPr lang="de-DE" dirty="0"/>
                    </a:p>
                    <a:p>
                      <a:r>
                        <a:rPr lang="de-DE" dirty="0"/>
                        <a:t>(sink rate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</a:t>
                      </a:r>
                      <a:r>
                        <a:rPr lang="de-DE" dirty="0"/>
                        <a:t> 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17005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Real </a:t>
                      </a:r>
                      <a:r>
                        <a:rPr lang="de-DE" dirty="0" err="1"/>
                        <a:t>climb</a:t>
                      </a:r>
                      <a:r>
                        <a:rPr lang="de-DE" dirty="0"/>
                        <a:t> in a thermal (thermal &gt; sink rate)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299877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35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B97C6EA-9E15-4C6E-B7D7-3A8D259C0364}"/>
              </a:ext>
            </a:extLst>
          </p:cNvPr>
          <p:cNvSpPr txBox="1"/>
          <p:nvPr/>
        </p:nvSpPr>
        <p:spPr>
          <a:xfrm>
            <a:off x="10128448" y="261278"/>
            <a:ext cx="8683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>
                <a:solidFill>
                  <a:srgbClr val="00B050"/>
                </a:solidFill>
              </a:rPr>
              <a:t>Yes!</a:t>
            </a:r>
          </a:p>
        </p:txBody>
      </p:sp>
    </p:spTree>
    <p:extLst>
      <p:ext uri="{BB962C8B-B14F-4D97-AF65-F5344CB8AC3E}">
        <p14:creationId xmlns:p14="http://schemas.microsoft.com/office/powerpoint/2010/main" val="14549111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 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36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354149F-3A82-4B7B-A718-BFD8F5CA678F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578273">
            <a:off x="858561" y="2936718"/>
            <a:ext cx="10515600" cy="721467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pilot</a:t>
            </a:r>
            <a:r>
              <a:rPr lang="de-DE" dirty="0"/>
              <a:t> </a:t>
            </a:r>
            <a:r>
              <a:rPr lang="de-DE" dirty="0" err="1"/>
              <a:t>needs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5099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	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2B1F41DC-0113-4BD3-8049-AD0DB9276A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593150"/>
              </p:ext>
            </p:extLst>
          </p:nvPr>
        </p:nvGraphicFramePr>
        <p:xfrm>
          <a:off x="838200" y="914400"/>
          <a:ext cx="10345230" cy="551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397">
                  <a:extLst>
                    <a:ext uri="{9D8B030D-6E8A-4147-A177-3AD203B41FA5}">
                      <a16:colId xmlns:a16="http://schemas.microsoft.com/office/drawing/2014/main" val="2398983801"/>
                    </a:ext>
                  </a:extLst>
                </a:gridCol>
                <a:gridCol w="4259127">
                  <a:extLst>
                    <a:ext uri="{9D8B030D-6E8A-4147-A177-3AD203B41FA5}">
                      <a16:colId xmlns:a16="http://schemas.microsoft.com/office/drawing/2014/main" val="2356370148"/>
                    </a:ext>
                  </a:extLst>
                </a:gridCol>
                <a:gridCol w="4742370">
                  <a:extLst>
                    <a:ext uri="{9D8B030D-6E8A-4147-A177-3AD203B41FA5}">
                      <a16:colId xmlns:a16="http://schemas.microsoft.com/office/drawing/2014/main" val="624176264"/>
                    </a:ext>
                  </a:extLst>
                </a:gridCol>
                <a:gridCol w="905336">
                  <a:extLst>
                    <a:ext uri="{9D8B030D-6E8A-4147-A177-3AD203B41FA5}">
                      <a16:colId xmlns:a16="http://schemas.microsoft.com/office/drawing/2014/main" val="2972212279"/>
                    </a:ext>
                  </a:extLst>
                </a:gridCol>
              </a:tblGrid>
              <a:tr h="35436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86126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Long and </a:t>
                      </a:r>
                      <a:r>
                        <a:rPr lang="de-DE" dirty="0" err="1"/>
                        <a:t>steady</a:t>
                      </a:r>
                      <a:r>
                        <a:rPr lang="de-DE" dirty="0"/>
                        <a:t> (initial) </a:t>
                      </a:r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Long and </a:t>
                      </a:r>
                      <a:r>
                        <a:rPr lang="de-DE" dirty="0" err="1"/>
                        <a:t>steady</a:t>
                      </a:r>
                      <a:r>
                        <a:rPr lang="de-DE" dirty="0"/>
                        <a:t> (final) </a:t>
                      </a:r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657881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Short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climb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pulling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elevator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Short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descent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pushing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elevator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264811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Phugoid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Phugoid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43433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Flight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mode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change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speed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-&gt;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Flight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mode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change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(thermal -&gt;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speed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6306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banked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turn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straight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level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flight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straight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level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flight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banked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955989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falling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rising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rising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falling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107190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Flying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upwind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hit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oncoming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gust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Flying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downwind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hit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gust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rear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33213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in </a:t>
                      </a:r>
                      <a:r>
                        <a:rPr lang="de-DE" dirty="0" err="1"/>
                        <a:t>falling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at a rate </a:t>
                      </a:r>
                      <a:r>
                        <a:rPr lang="de-DE" dirty="0" err="1"/>
                        <a:t>bigger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than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glider´s</a:t>
                      </a:r>
                      <a:r>
                        <a:rPr lang="de-DE" dirty="0"/>
                        <a:t> sink rate.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696013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in neutral </a:t>
                      </a:r>
                      <a:r>
                        <a:rPr lang="de-DE" dirty="0" err="1"/>
                        <a:t>air</a:t>
                      </a:r>
                      <a:r>
                        <a:rPr lang="de-DE" dirty="0"/>
                        <a:t> at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glider´s</a:t>
                      </a:r>
                      <a:r>
                        <a:rPr lang="de-DE" dirty="0"/>
                        <a:t> sink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894402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Climbing in a thermal, </a:t>
                      </a:r>
                      <a:r>
                        <a:rPr lang="de-DE" dirty="0" err="1"/>
                        <a:t>yet</a:t>
                      </a:r>
                      <a:r>
                        <a:rPr lang="de-DE" dirty="0"/>
                        <a:t> still </a:t>
                      </a:r>
                      <a:r>
                        <a:rPr lang="de-DE" dirty="0" err="1"/>
                        <a:t>sinking</a:t>
                      </a:r>
                      <a:r>
                        <a:rPr lang="de-DE" dirty="0"/>
                        <a:t> a </a:t>
                      </a:r>
                      <a:r>
                        <a:rPr lang="de-DE" dirty="0" err="1"/>
                        <a:t>bit</a:t>
                      </a:r>
                      <a:endParaRPr lang="de-DE" dirty="0"/>
                    </a:p>
                    <a:p>
                      <a:r>
                        <a:rPr lang="de-DE" dirty="0"/>
                        <a:t>(sink rate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glider</a:t>
                      </a:r>
                      <a:r>
                        <a:rPr lang="de-DE" dirty="0"/>
                        <a:t> 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17005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Real </a:t>
                      </a:r>
                      <a:r>
                        <a:rPr lang="de-DE" dirty="0" err="1"/>
                        <a:t>climb</a:t>
                      </a:r>
                      <a:r>
                        <a:rPr lang="de-DE" dirty="0"/>
                        <a:t> in a thermal (thermal &gt; sink rate)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B05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299877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37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B97C6EA-9E15-4C6E-B7D7-3A8D259C0364}"/>
              </a:ext>
            </a:extLst>
          </p:cNvPr>
          <p:cNvSpPr txBox="1"/>
          <p:nvPr/>
        </p:nvSpPr>
        <p:spPr>
          <a:xfrm>
            <a:off x="10272464" y="261279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err="1">
                <a:solidFill>
                  <a:srgbClr val="FF0000"/>
                </a:solidFill>
              </a:rPr>
              <a:t>No</a:t>
            </a:r>
            <a:r>
              <a:rPr lang="de-DE" sz="32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54402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	</a:t>
            </a:r>
          </a:p>
        </p:txBody>
      </p:sp>
      <p:graphicFrame>
        <p:nvGraphicFramePr>
          <p:cNvPr id="9" name="Tabelle 9">
            <a:extLst>
              <a:ext uri="{FF2B5EF4-FFF2-40B4-BE49-F238E27FC236}">
                <a16:creationId xmlns:a16="http://schemas.microsoft.com/office/drawing/2014/main" id="{2B1F41DC-0113-4BD3-8049-AD0DB9276A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760840"/>
              </p:ext>
            </p:extLst>
          </p:nvPr>
        </p:nvGraphicFramePr>
        <p:xfrm>
          <a:off x="838200" y="914400"/>
          <a:ext cx="10345230" cy="3022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397">
                  <a:extLst>
                    <a:ext uri="{9D8B030D-6E8A-4147-A177-3AD203B41FA5}">
                      <a16:colId xmlns:a16="http://schemas.microsoft.com/office/drawing/2014/main" val="2398983801"/>
                    </a:ext>
                  </a:extLst>
                </a:gridCol>
                <a:gridCol w="4259127">
                  <a:extLst>
                    <a:ext uri="{9D8B030D-6E8A-4147-A177-3AD203B41FA5}">
                      <a16:colId xmlns:a16="http://schemas.microsoft.com/office/drawing/2014/main" val="2356370148"/>
                    </a:ext>
                  </a:extLst>
                </a:gridCol>
                <a:gridCol w="4742370">
                  <a:extLst>
                    <a:ext uri="{9D8B030D-6E8A-4147-A177-3AD203B41FA5}">
                      <a16:colId xmlns:a16="http://schemas.microsoft.com/office/drawing/2014/main" val="624176264"/>
                    </a:ext>
                  </a:extLst>
                </a:gridCol>
                <a:gridCol w="905336">
                  <a:extLst>
                    <a:ext uri="{9D8B030D-6E8A-4147-A177-3AD203B41FA5}">
                      <a16:colId xmlns:a16="http://schemas.microsoft.com/office/drawing/2014/main" val="2972212279"/>
                    </a:ext>
                  </a:extLst>
                </a:gridCol>
              </a:tblGrid>
              <a:tr h="35436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86126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Short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climb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pulling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elevator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Short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descent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pushing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elevator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32948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Phugoid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Phugoid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069990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Flight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mode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change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speed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-&gt;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Flight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mode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change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(thermal -&gt;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speed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94634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banked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turn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straight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level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flight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straight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level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flight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banked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0136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falling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rising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rising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falling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592432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Flying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upwind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hit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oncoming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gust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Flying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downwind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hit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gust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rear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737067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38</a:t>
            </a:fld>
            <a:endParaRPr lang="de-DE"/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3FAD12F3-6D4D-434A-8F5D-7EAB29912779}"/>
              </a:ext>
            </a:extLst>
          </p:cNvPr>
          <p:cNvSpPr txBox="1">
            <a:spLocks/>
          </p:cNvSpPr>
          <p:nvPr/>
        </p:nvSpPr>
        <p:spPr>
          <a:xfrm rot="20578273">
            <a:off x="1200648" y="4964041"/>
            <a:ext cx="8049648" cy="721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dirty="0" err="1"/>
              <a:t>What</a:t>
            </a:r>
            <a:r>
              <a:rPr lang="de-DE" dirty="0"/>
              <a:t> do </a:t>
            </a:r>
            <a:r>
              <a:rPr lang="de-DE" dirty="0" err="1"/>
              <a:t>situations</a:t>
            </a:r>
            <a:r>
              <a:rPr lang="de-DE" dirty="0"/>
              <a:t> 2-7 </a:t>
            </a:r>
            <a:r>
              <a:rPr lang="de-DE" dirty="0" err="1"/>
              <a:t>have</a:t>
            </a:r>
            <a:r>
              <a:rPr lang="de-DE" dirty="0"/>
              <a:t> in </a:t>
            </a:r>
            <a:r>
              <a:rPr lang="de-DE" dirty="0" err="1"/>
              <a:t>common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011436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 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39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7362B78-3E0D-4E47-A3D3-C5AC18CCA3B8}"/>
              </a:ext>
            </a:extLst>
          </p:cNvPr>
          <p:cNvSpPr txBox="1"/>
          <p:nvPr/>
        </p:nvSpPr>
        <p:spPr>
          <a:xfrm>
            <a:off x="911424" y="4421849"/>
            <a:ext cx="9901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In </a:t>
            </a:r>
            <a:r>
              <a:rPr lang="de-DE" sz="2800" dirty="0" err="1"/>
              <a:t>every</a:t>
            </a:r>
            <a:r>
              <a:rPr lang="de-DE" sz="2800" dirty="0"/>
              <a:t> </a:t>
            </a:r>
            <a:r>
              <a:rPr lang="de-DE" sz="2800" dirty="0" err="1"/>
              <a:t>single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these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glider</a:t>
            </a:r>
            <a:r>
              <a:rPr lang="de-DE" sz="2800" dirty="0"/>
              <a:t> </a:t>
            </a:r>
            <a:r>
              <a:rPr lang="de-DE" sz="2800" dirty="0" err="1"/>
              <a:t>changes</a:t>
            </a:r>
            <a:r>
              <a:rPr lang="de-DE" sz="2800" dirty="0"/>
              <a:t>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.</a:t>
            </a:r>
          </a:p>
        </p:txBody>
      </p:sp>
      <p:graphicFrame>
        <p:nvGraphicFramePr>
          <p:cNvPr id="8" name="Tabelle 9">
            <a:extLst>
              <a:ext uri="{FF2B5EF4-FFF2-40B4-BE49-F238E27FC236}">
                <a16:creationId xmlns:a16="http://schemas.microsoft.com/office/drawing/2014/main" id="{A939FCAF-79AF-42E6-8406-A2B67D92FC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5810018"/>
              </p:ext>
            </p:extLst>
          </p:nvPr>
        </p:nvGraphicFramePr>
        <p:xfrm>
          <a:off x="838200" y="914400"/>
          <a:ext cx="10345230" cy="3022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397">
                  <a:extLst>
                    <a:ext uri="{9D8B030D-6E8A-4147-A177-3AD203B41FA5}">
                      <a16:colId xmlns:a16="http://schemas.microsoft.com/office/drawing/2014/main" val="2398983801"/>
                    </a:ext>
                  </a:extLst>
                </a:gridCol>
                <a:gridCol w="4259127">
                  <a:extLst>
                    <a:ext uri="{9D8B030D-6E8A-4147-A177-3AD203B41FA5}">
                      <a16:colId xmlns:a16="http://schemas.microsoft.com/office/drawing/2014/main" val="2356370148"/>
                    </a:ext>
                  </a:extLst>
                </a:gridCol>
                <a:gridCol w="4742370">
                  <a:extLst>
                    <a:ext uri="{9D8B030D-6E8A-4147-A177-3AD203B41FA5}">
                      <a16:colId xmlns:a16="http://schemas.microsoft.com/office/drawing/2014/main" val="624176264"/>
                    </a:ext>
                  </a:extLst>
                </a:gridCol>
                <a:gridCol w="905336">
                  <a:extLst>
                    <a:ext uri="{9D8B030D-6E8A-4147-A177-3AD203B41FA5}">
                      <a16:colId xmlns:a16="http://schemas.microsoft.com/office/drawing/2014/main" val="2972212279"/>
                    </a:ext>
                  </a:extLst>
                </a:gridCol>
              </a:tblGrid>
              <a:tr h="35436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climb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descent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861265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Short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climb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pulling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elevator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Short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descent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pushing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elevator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329487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Phugoid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Phugoid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8069990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Flight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mode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change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(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speed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-&gt; thermal)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Flight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mode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change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(thermal -&gt;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speed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94634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banked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turn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straight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level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flight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straight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level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flight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banked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0136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falling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rising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Transition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rising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into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falling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air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592432"/>
                  </a:ext>
                </a:extLst>
              </a:tr>
              <a:tr h="403387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Flying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upwind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hit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an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oncoming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gust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Flying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downwind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hit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by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a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gust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from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dirty="0" err="1">
                          <a:solidFill>
                            <a:srgbClr val="FF0000"/>
                          </a:solidFill>
                        </a:rPr>
                        <a:t>rear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FF0000"/>
                          </a:solidFill>
                          <a:latin typeface="Wingdings" panose="05000000000000000000" pitchFamily="2" charset="2"/>
                        </a:rPr>
                        <a:t>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737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63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574D53-64B9-4131-BCCA-6FDBE8355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7A30FAF-C8FC-44BC-8036-63E021F10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E8D37ED-EB3A-4C3E-A9ED-6BF5C61537A3}"/>
              </a:ext>
            </a:extLst>
          </p:cNvPr>
          <p:cNvSpPr txBox="1"/>
          <p:nvPr/>
        </p:nvSpPr>
        <p:spPr>
          <a:xfrm>
            <a:off x="551384" y="3284984"/>
            <a:ext cx="10441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can´t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bothered</a:t>
            </a:r>
            <a:r>
              <a:rPr lang="de-DE" sz="2800" dirty="0"/>
              <a:t>: </a:t>
            </a:r>
            <a:r>
              <a:rPr lang="de-DE" sz="2800" dirty="0" err="1"/>
              <a:t>Stop</a:t>
            </a:r>
            <a:r>
              <a:rPr lang="de-DE" sz="2800" dirty="0"/>
              <a:t> </a:t>
            </a:r>
            <a:r>
              <a:rPr lang="de-DE" sz="2800" dirty="0" err="1"/>
              <a:t>reading</a:t>
            </a:r>
            <a:r>
              <a:rPr lang="de-DE" sz="2800" dirty="0"/>
              <a:t> </a:t>
            </a:r>
            <a:r>
              <a:rPr lang="de-DE" sz="2800" dirty="0" err="1"/>
              <a:t>here</a:t>
            </a:r>
            <a:r>
              <a:rPr lang="de-DE" sz="2800" dirty="0"/>
              <a:t>. </a:t>
            </a:r>
            <a:r>
              <a:rPr lang="de-DE" sz="2800" dirty="0" err="1"/>
              <a:t>You´d</a:t>
            </a:r>
            <a:r>
              <a:rPr lang="de-DE" sz="2800" dirty="0"/>
              <a:t> </a:t>
            </a:r>
            <a:r>
              <a:rPr lang="de-DE" sz="2800" dirty="0" err="1"/>
              <a:t>better</a:t>
            </a:r>
            <a:r>
              <a:rPr lang="de-DE" sz="2800" dirty="0"/>
              <a:t> </a:t>
            </a:r>
            <a:r>
              <a:rPr lang="de-DE" sz="2800" dirty="0" err="1"/>
              <a:t>go</a:t>
            </a:r>
            <a:r>
              <a:rPr lang="de-DE" sz="2800" dirty="0"/>
              <a:t> </a:t>
            </a:r>
            <a:r>
              <a:rPr lang="de-DE" sz="2800" dirty="0" err="1"/>
              <a:t>flying</a:t>
            </a:r>
            <a:r>
              <a:rPr lang="de-DE" sz="2800" dirty="0"/>
              <a:t>.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A5EF6E-B300-437F-A65B-3604ADA68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980729"/>
            <a:ext cx="10731624" cy="1800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/>
              <a:t>The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day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flying</a:t>
            </a:r>
            <a:r>
              <a:rPr lang="de-DE" dirty="0"/>
              <a:t> </a:t>
            </a:r>
            <a:r>
              <a:rPr lang="de-DE" dirty="0" err="1"/>
              <a:t>field</a:t>
            </a:r>
            <a:r>
              <a:rPr lang="de-DE" dirty="0"/>
              <a:t>…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3600" dirty="0"/>
              <a:t>„</a:t>
            </a:r>
            <a:r>
              <a:rPr lang="de-DE" sz="3600" dirty="0" err="1"/>
              <a:t>My</a:t>
            </a:r>
            <a:r>
              <a:rPr lang="de-DE" sz="3600" dirty="0"/>
              <a:t> </a:t>
            </a:r>
            <a:r>
              <a:rPr lang="de-DE" sz="3600" dirty="0" err="1"/>
              <a:t>model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</a:t>
            </a:r>
            <a:r>
              <a:rPr lang="de-DE" sz="3600" dirty="0" err="1"/>
              <a:t>flying</a:t>
            </a:r>
            <a:r>
              <a:rPr lang="de-DE" sz="3600" dirty="0"/>
              <a:t> </a:t>
            </a:r>
            <a:r>
              <a:rPr lang="de-DE" sz="3600" dirty="0" err="1"/>
              <a:t>well</a:t>
            </a:r>
            <a:r>
              <a:rPr lang="de-DE" sz="3600" dirty="0"/>
              <a:t> and </a:t>
            </a:r>
            <a:r>
              <a:rPr lang="de-DE" sz="3600" dirty="0" err="1"/>
              <a:t>my</a:t>
            </a:r>
            <a:r>
              <a:rPr lang="de-DE" sz="3600" dirty="0"/>
              <a:t> </a:t>
            </a:r>
            <a:r>
              <a:rPr lang="de-DE" sz="3600" dirty="0" err="1"/>
              <a:t>conventional</a:t>
            </a:r>
            <a:r>
              <a:rPr lang="de-DE" sz="3600" dirty="0"/>
              <a:t> </a:t>
            </a:r>
            <a:r>
              <a:rPr lang="de-DE" sz="3600" dirty="0" err="1"/>
              <a:t>vario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</a:t>
            </a:r>
            <a:r>
              <a:rPr lang="de-DE" sz="3600" dirty="0" err="1"/>
              <a:t>beeping</a:t>
            </a:r>
            <a:r>
              <a:rPr lang="de-DE" sz="3600" dirty="0"/>
              <a:t> </a:t>
            </a:r>
            <a:r>
              <a:rPr lang="de-DE" sz="3600" dirty="0" err="1"/>
              <a:t>happily</a:t>
            </a:r>
            <a:r>
              <a:rPr lang="de-DE" sz="3600" dirty="0"/>
              <a:t>. </a:t>
            </a:r>
            <a:r>
              <a:rPr lang="de-DE" sz="3600" dirty="0" err="1"/>
              <a:t>Why</a:t>
            </a:r>
            <a:r>
              <a:rPr lang="de-DE" sz="3600" dirty="0"/>
              <a:t> </a:t>
            </a:r>
            <a:r>
              <a:rPr lang="de-DE" sz="3600" dirty="0" err="1"/>
              <a:t>should</a:t>
            </a:r>
            <a:r>
              <a:rPr lang="de-DE" sz="3600" dirty="0"/>
              <a:t> I </a:t>
            </a:r>
            <a:r>
              <a:rPr lang="de-DE" sz="3600" dirty="0" err="1"/>
              <a:t>bother</a:t>
            </a:r>
            <a:r>
              <a:rPr lang="de-DE" sz="3600" dirty="0"/>
              <a:t> </a:t>
            </a:r>
            <a:r>
              <a:rPr lang="de-DE" sz="3600" dirty="0" err="1"/>
              <a:t>using</a:t>
            </a:r>
            <a:r>
              <a:rPr lang="de-DE" sz="3600" dirty="0"/>
              <a:t> a </a:t>
            </a:r>
            <a:r>
              <a:rPr lang="de-DE" sz="3600" b="1" dirty="0"/>
              <a:t>TEK-Vario </a:t>
            </a:r>
            <a:r>
              <a:rPr lang="de-DE" sz="3600" dirty="0" err="1"/>
              <a:t>instead</a:t>
            </a:r>
            <a:r>
              <a:rPr lang="de-DE" sz="3600" dirty="0"/>
              <a:t>?“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AD12E69-510F-4D51-AC98-9838DC7F9026}"/>
              </a:ext>
            </a:extLst>
          </p:cNvPr>
          <p:cNvSpPr txBox="1"/>
          <p:nvPr/>
        </p:nvSpPr>
        <p:spPr>
          <a:xfrm>
            <a:off x="527522" y="3895660"/>
            <a:ext cx="110892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want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acquire</a:t>
            </a:r>
            <a:r>
              <a:rPr lang="de-DE" sz="2800" dirty="0"/>
              <a:t> </a:t>
            </a:r>
            <a:r>
              <a:rPr lang="de-DE" sz="2800" dirty="0" err="1"/>
              <a:t>knowledge</a:t>
            </a:r>
            <a:r>
              <a:rPr lang="de-DE" sz="2800" dirty="0"/>
              <a:t> and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knowledge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improve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skills</a:t>
            </a:r>
            <a:r>
              <a:rPr lang="de-DE" sz="2800" dirty="0"/>
              <a:t>: Welcome!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readily</a:t>
            </a:r>
            <a:r>
              <a:rPr lang="de-DE" sz="2800" dirty="0"/>
              <a:t> </a:t>
            </a:r>
            <a:r>
              <a:rPr lang="de-DE" sz="2800" dirty="0" err="1"/>
              <a:t>sacrifice</a:t>
            </a:r>
            <a:r>
              <a:rPr lang="de-DE" sz="2800" dirty="0"/>
              <a:t> </a:t>
            </a:r>
            <a:r>
              <a:rPr lang="de-DE" sz="2800" dirty="0" err="1"/>
              <a:t>our</a:t>
            </a:r>
            <a:r>
              <a:rPr lang="de-DE" sz="2800" dirty="0"/>
              <a:t> spare time </a:t>
            </a:r>
            <a:r>
              <a:rPr lang="de-DE" sz="2800" dirty="0" err="1"/>
              <a:t>for</a:t>
            </a:r>
            <a:r>
              <a:rPr lang="de-DE" sz="2800" dirty="0"/>
              <a:t>. </a:t>
            </a:r>
            <a:r>
              <a:rPr lang="de-DE" sz="2800" dirty="0" err="1"/>
              <a:t>We</a:t>
            </a:r>
            <a:r>
              <a:rPr lang="de-DE" sz="2800" dirty="0"/>
              <a:t> do </a:t>
            </a:r>
            <a:r>
              <a:rPr lang="de-DE" sz="2800" dirty="0" err="1"/>
              <a:t>hope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will </a:t>
            </a:r>
            <a:r>
              <a:rPr lang="de-DE" sz="2800" dirty="0" err="1"/>
              <a:t>enjoy</a:t>
            </a:r>
            <a:r>
              <a:rPr lang="de-DE" sz="2800" dirty="0"/>
              <a:t> </a:t>
            </a:r>
            <a:r>
              <a:rPr lang="de-DE" sz="2800" dirty="0" err="1"/>
              <a:t>reading</a:t>
            </a:r>
            <a:r>
              <a:rPr lang="de-DE" sz="2800" dirty="0"/>
              <a:t> on!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r>
              <a:rPr lang="de-DE" sz="2400" i="1" dirty="0"/>
              <a:t>Andrej </a:t>
            </a:r>
            <a:r>
              <a:rPr lang="de-DE" sz="2400" i="1" dirty="0" err="1"/>
              <a:t>Vrecer</a:t>
            </a:r>
            <a:r>
              <a:rPr lang="de-DE" sz="2400" i="1"/>
              <a:t>, Philip Kolb</a:t>
            </a:r>
            <a:r>
              <a:rPr lang="de-DE" sz="2400" i="1" dirty="0"/>
              <a:t>, Michael Rogg, Neresheim, March 2025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6405349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40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354149F-3A82-4B7B-A718-BFD8F5CA678F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578273">
            <a:off x="426512" y="3152741"/>
            <a:ext cx="10515600" cy="721467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/>
              <a:t>So </a:t>
            </a:r>
            <a:r>
              <a:rPr lang="de-DE" dirty="0" err="1"/>
              <a:t>what´s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challenge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441728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4 A Closer Look at Different </a:t>
            </a:r>
            <a:r>
              <a:rPr lang="de-DE" sz="2800" dirty="0" err="1"/>
              <a:t>Inflight</a:t>
            </a:r>
            <a:r>
              <a:rPr lang="de-DE" sz="2800" dirty="0"/>
              <a:t> </a:t>
            </a:r>
            <a:r>
              <a:rPr lang="de-DE" sz="2800" dirty="0" err="1"/>
              <a:t>Situations</a:t>
            </a:r>
            <a:r>
              <a:rPr lang="de-DE" sz="2800" dirty="0"/>
              <a:t>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41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6A0637C-8489-4F29-9C65-3F1F857DA31E}"/>
              </a:ext>
            </a:extLst>
          </p:cNvPr>
          <p:cNvSpPr txBox="1"/>
          <p:nvPr/>
        </p:nvSpPr>
        <p:spPr>
          <a:xfrm>
            <a:off x="1127448" y="1700808"/>
            <a:ext cx="8179227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improve</a:t>
            </a:r>
            <a:r>
              <a:rPr lang="de-DE" sz="2800" dirty="0"/>
              <a:t> </a:t>
            </a:r>
            <a:r>
              <a:rPr lang="de-DE" sz="2800" dirty="0" err="1"/>
              <a:t>our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. </a:t>
            </a:r>
          </a:p>
          <a:p>
            <a:endParaRPr lang="de-DE" sz="2800" dirty="0"/>
          </a:p>
          <a:p>
            <a:r>
              <a:rPr lang="de-DE" sz="2800" dirty="0" err="1"/>
              <a:t>Our</a:t>
            </a:r>
            <a:r>
              <a:rPr lang="de-DE" sz="2800" dirty="0"/>
              <a:t> </a:t>
            </a:r>
            <a:r>
              <a:rPr lang="de-DE" sz="2800" dirty="0" err="1"/>
              <a:t>future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…</a:t>
            </a:r>
          </a:p>
          <a:p>
            <a:r>
              <a:rPr lang="de-DE" sz="2800" dirty="0"/>
              <a:t> </a:t>
            </a:r>
          </a:p>
          <a:p>
            <a:r>
              <a:rPr lang="de-DE" sz="2800" dirty="0"/>
              <a:t>must not</a:t>
            </a:r>
          </a:p>
          <a:p>
            <a:r>
              <a:rPr lang="de-DE" sz="2800" dirty="0" err="1"/>
              <a:t>indicate</a:t>
            </a:r>
            <a:r>
              <a:rPr lang="de-DE" sz="2800" dirty="0"/>
              <a:t> </a:t>
            </a:r>
            <a:r>
              <a:rPr lang="de-DE" sz="2800" dirty="0" err="1"/>
              <a:t>altitude</a:t>
            </a:r>
            <a:r>
              <a:rPr lang="de-DE" sz="2800" dirty="0"/>
              <a:t> </a:t>
            </a:r>
            <a:r>
              <a:rPr lang="de-DE" sz="2800" dirty="0" err="1"/>
              <a:t>changes</a:t>
            </a:r>
            <a:r>
              <a:rPr lang="de-DE" sz="2800" dirty="0"/>
              <a:t> </a:t>
            </a:r>
            <a:r>
              <a:rPr lang="de-DE" sz="2800" dirty="0" err="1"/>
              <a:t>brought</a:t>
            </a:r>
            <a:r>
              <a:rPr lang="de-DE" sz="2800" dirty="0"/>
              <a:t> on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changes</a:t>
            </a:r>
            <a:endParaRPr lang="de-DE" sz="2800" dirty="0"/>
          </a:p>
          <a:p>
            <a:r>
              <a:rPr lang="de-DE" sz="2800" dirty="0"/>
              <a:t>and vice-</a:t>
            </a:r>
            <a:r>
              <a:rPr lang="de-DE" sz="2800" dirty="0" err="1"/>
              <a:t>versa</a:t>
            </a:r>
            <a:r>
              <a:rPr lang="de-DE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70542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5 Quick Check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42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6A0637C-8489-4F29-9C65-3F1F857DA31E}"/>
              </a:ext>
            </a:extLst>
          </p:cNvPr>
          <p:cNvSpPr txBox="1"/>
          <p:nvPr/>
        </p:nvSpPr>
        <p:spPr>
          <a:xfrm>
            <a:off x="983432" y="1484784"/>
            <a:ext cx="891801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a </a:t>
            </a:r>
            <a:r>
              <a:rPr lang="de-DE" sz="2800" dirty="0" err="1"/>
              <a:t>clear</a:t>
            </a:r>
            <a:r>
              <a:rPr lang="de-DE" sz="2800" dirty="0"/>
              <a:t> </a:t>
            </a:r>
            <a:r>
              <a:rPr lang="de-DE" sz="2800" dirty="0" err="1"/>
              <a:t>understanding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potential </a:t>
            </a:r>
            <a:r>
              <a:rPr lang="de-DE" sz="2800" dirty="0" err="1"/>
              <a:t>energy</a:t>
            </a:r>
            <a:r>
              <a:rPr lang="de-DE" sz="2800" dirty="0"/>
              <a:t>?</a:t>
            </a:r>
          </a:p>
          <a:p>
            <a:endParaRPr lang="de-DE" sz="2800" dirty="0"/>
          </a:p>
          <a:p>
            <a:r>
              <a:rPr lang="de-DE" sz="2800" dirty="0"/>
              <a:t>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a </a:t>
            </a:r>
            <a:r>
              <a:rPr lang="de-DE" sz="2800" dirty="0" err="1"/>
              <a:t>clear</a:t>
            </a:r>
            <a:r>
              <a:rPr lang="de-DE" sz="2800" dirty="0"/>
              <a:t> </a:t>
            </a:r>
            <a:r>
              <a:rPr lang="de-DE" sz="2800" dirty="0" err="1"/>
              <a:t>understanding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how</a:t>
            </a:r>
            <a:r>
              <a:rPr lang="de-DE" sz="2800" dirty="0"/>
              <a:t> a </a:t>
            </a:r>
            <a:r>
              <a:rPr lang="de-DE" sz="2800" dirty="0" err="1"/>
              <a:t>conventional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vario</a:t>
            </a:r>
            <a:r>
              <a:rPr lang="de-DE" sz="2800" dirty="0"/>
              <a:t> </a:t>
            </a:r>
            <a:r>
              <a:rPr lang="de-DE" sz="2800" dirty="0" err="1"/>
              <a:t>measures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and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indicates</a:t>
            </a:r>
            <a:r>
              <a:rPr lang="de-DE" sz="2800" dirty="0"/>
              <a:t>?</a:t>
            </a:r>
          </a:p>
          <a:p>
            <a:endParaRPr lang="de-DE" sz="2800" dirty="0"/>
          </a:p>
          <a:p>
            <a:r>
              <a:rPr lang="de-DE" sz="2800" dirty="0"/>
              <a:t>Do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a </a:t>
            </a:r>
            <a:r>
              <a:rPr lang="de-DE" sz="2800" dirty="0" err="1"/>
              <a:t>clear</a:t>
            </a:r>
            <a:r>
              <a:rPr lang="de-DE" sz="2800" dirty="0"/>
              <a:t> </a:t>
            </a:r>
            <a:r>
              <a:rPr lang="de-DE" sz="2800" dirty="0" err="1"/>
              <a:t>understanding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“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wrong</a:t>
            </a:r>
            <a:r>
              <a:rPr lang="de-DE" sz="2800" dirty="0"/>
              <a:t>“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</a:p>
          <a:p>
            <a:r>
              <a:rPr lang="de-DE" sz="2800" dirty="0"/>
              <a:t>a </a:t>
            </a:r>
            <a:r>
              <a:rPr lang="de-DE" sz="2800" dirty="0" err="1"/>
              <a:t>vario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only</a:t>
            </a:r>
            <a:r>
              <a:rPr lang="de-DE" sz="2800" dirty="0"/>
              <a:t> </a:t>
            </a:r>
            <a:r>
              <a:rPr lang="de-DE" sz="2800" dirty="0" err="1"/>
              <a:t>measures</a:t>
            </a:r>
            <a:r>
              <a:rPr lang="de-DE" sz="2800" dirty="0"/>
              <a:t> </a:t>
            </a:r>
            <a:r>
              <a:rPr lang="de-DE" sz="2800" dirty="0" err="1"/>
              <a:t>changes</a:t>
            </a:r>
            <a:r>
              <a:rPr lang="de-DE" sz="2800" dirty="0"/>
              <a:t> in </a:t>
            </a:r>
            <a:r>
              <a:rPr lang="de-DE" sz="2800" dirty="0" err="1"/>
              <a:t>height</a:t>
            </a:r>
            <a:r>
              <a:rPr lang="de-DE" sz="2800" dirty="0"/>
              <a:t>?</a:t>
            </a:r>
          </a:p>
          <a:p>
            <a:endParaRPr lang="de-DE" sz="2800" dirty="0"/>
          </a:p>
          <a:p>
            <a:r>
              <a:rPr lang="de-DE" sz="2800" dirty="0" err="1"/>
              <a:t>Then</a:t>
            </a:r>
            <a:r>
              <a:rPr lang="de-DE" sz="2800" dirty="0"/>
              <a:t> </a:t>
            </a:r>
            <a:r>
              <a:rPr lang="de-DE" sz="2800" dirty="0" err="1"/>
              <a:t>let´s</a:t>
            </a:r>
            <a:r>
              <a:rPr lang="de-DE" sz="2800" dirty="0"/>
              <a:t> </a:t>
            </a:r>
            <a:r>
              <a:rPr lang="de-DE" sz="2800" dirty="0" err="1"/>
              <a:t>take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next</a:t>
            </a:r>
            <a:r>
              <a:rPr lang="de-DE" sz="2800" dirty="0"/>
              <a:t> </a:t>
            </a:r>
            <a:r>
              <a:rPr lang="de-DE" sz="2800" dirty="0" err="1"/>
              <a:t>hurdle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75339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8E44C32A-0031-4AC7-87EA-0593420315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000" y="3913584"/>
            <a:ext cx="4983144" cy="68580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C9D3FF2-D4DD-4355-812B-6010FF94CE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289" y="3882752"/>
            <a:ext cx="5175145" cy="685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3E6BB04-AEA5-4A78-A0F9-09AC78CF49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7304" y="3913584"/>
            <a:ext cx="4983144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6 A Closer Look at </a:t>
            </a:r>
            <a:r>
              <a:rPr lang="de-DE" sz="2800" dirty="0" err="1"/>
              <a:t>Kinetic</a:t>
            </a:r>
            <a:r>
              <a:rPr lang="de-DE" sz="2800" dirty="0"/>
              <a:t> Energy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43</a:t>
            </a:fld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F2B9237-1368-4FB3-BCDB-34E30213F2E4}"/>
              </a:ext>
            </a:extLst>
          </p:cNvPr>
          <p:cNvSpPr txBox="1"/>
          <p:nvPr/>
        </p:nvSpPr>
        <p:spPr>
          <a:xfrm>
            <a:off x="1055440" y="1174264"/>
            <a:ext cx="934275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“</a:t>
            </a:r>
            <a:r>
              <a:rPr lang="de-DE" sz="2800" dirty="0" err="1"/>
              <a:t>Kinetic</a:t>
            </a:r>
            <a:r>
              <a:rPr lang="de-DE" sz="2800" dirty="0"/>
              <a:t> </a:t>
            </a:r>
            <a:r>
              <a:rPr lang="de-DE" sz="2800" dirty="0" err="1"/>
              <a:t>energy</a:t>
            </a:r>
            <a:r>
              <a:rPr lang="de-DE" sz="2800" dirty="0"/>
              <a:t>“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term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energy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in </a:t>
            </a:r>
            <a:r>
              <a:rPr lang="de-DE" sz="2800" dirty="0" err="1"/>
              <a:t>moving</a:t>
            </a:r>
            <a:r>
              <a:rPr lang="de-DE" sz="2800" dirty="0"/>
              <a:t> </a:t>
            </a:r>
            <a:r>
              <a:rPr lang="de-DE" sz="2800" dirty="0" err="1"/>
              <a:t>things</a:t>
            </a:r>
            <a:r>
              <a:rPr lang="de-DE" sz="2800" dirty="0"/>
              <a:t>.</a:t>
            </a:r>
          </a:p>
          <a:p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already</a:t>
            </a:r>
            <a:r>
              <a:rPr lang="de-DE" sz="2800" dirty="0"/>
              <a:t>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how</a:t>
            </a:r>
            <a:r>
              <a:rPr lang="de-DE" sz="2800" dirty="0"/>
              <a:t> potential </a:t>
            </a:r>
            <a:r>
              <a:rPr lang="de-DE" sz="2800" dirty="0" err="1"/>
              <a:t>energy</a:t>
            </a:r>
            <a:r>
              <a:rPr lang="de-DE" sz="2800" dirty="0"/>
              <a:t> </a:t>
            </a:r>
            <a:r>
              <a:rPr lang="de-DE" sz="2800" dirty="0" err="1"/>
              <a:t>changes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height</a:t>
            </a:r>
            <a:r>
              <a:rPr lang="de-DE" sz="2800" dirty="0"/>
              <a:t>.</a:t>
            </a:r>
          </a:p>
          <a:p>
            <a:r>
              <a:rPr lang="de-DE" sz="2800" dirty="0" err="1"/>
              <a:t>Now</a:t>
            </a:r>
            <a:r>
              <a:rPr lang="de-DE" sz="2800" dirty="0"/>
              <a:t> </a:t>
            </a:r>
            <a:r>
              <a:rPr lang="de-DE" sz="2800" dirty="0" err="1"/>
              <a:t>let´s</a:t>
            </a:r>
            <a:r>
              <a:rPr lang="de-DE" sz="2800" dirty="0"/>
              <a:t> find out, </a:t>
            </a:r>
            <a:r>
              <a:rPr lang="de-DE" sz="2800" dirty="0" err="1"/>
              <a:t>how</a:t>
            </a:r>
            <a:r>
              <a:rPr lang="de-DE" sz="2800" dirty="0"/>
              <a:t> </a:t>
            </a:r>
            <a:r>
              <a:rPr lang="de-DE" sz="2800" dirty="0" err="1"/>
              <a:t>kinetic</a:t>
            </a:r>
            <a:r>
              <a:rPr lang="de-DE" sz="2800" dirty="0"/>
              <a:t> </a:t>
            </a:r>
            <a:r>
              <a:rPr lang="de-DE" sz="2800" dirty="0" err="1"/>
              <a:t>energy</a:t>
            </a:r>
            <a:r>
              <a:rPr lang="de-DE" sz="2800" dirty="0"/>
              <a:t> </a:t>
            </a:r>
            <a:r>
              <a:rPr lang="de-DE" sz="2800" dirty="0" err="1"/>
              <a:t>changes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.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64544FE-7017-43C7-9703-76AFBBE117BE}"/>
              </a:ext>
            </a:extLst>
          </p:cNvPr>
          <p:cNvCxnSpPr/>
          <p:nvPr/>
        </p:nvCxnSpPr>
        <p:spPr>
          <a:xfrm>
            <a:off x="3575720" y="5733256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397D2296-6E72-4438-A878-246548F6E607}"/>
              </a:ext>
            </a:extLst>
          </p:cNvPr>
          <p:cNvCxnSpPr/>
          <p:nvPr/>
        </p:nvCxnSpPr>
        <p:spPr>
          <a:xfrm>
            <a:off x="3575720" y="54452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2D448B1E-9C79-4C0F-A61A-5341F283B915}"/>
              </a:ext>
            </a:extLst>
          </p:cNvPr>
          <p:cNvCxnSpPr/>
          <p:nvPr/>
        </p:nvCxnSpPr>
        <p:spPr>
          <a:xfrm>
            <a:off x="3728120" y="55976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E00DC484-129B-46A0-AD42-32066877497F}"/>
              </a:ext>
            </a:extLst>
          </p:cNvPr>
          <p:cNvSpPr txBox="1"/>
          <p:nvPr/>
        </p:nvSpPr>
        <p:spPr>
          <a:xfrm>
            <a:off x="4081696" y="4487488"/>
            <a:ext cx="1410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10 km/h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5DD9A2BD-F5B6-44FB-AEDA-2B34CA96F0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3891">
            <a:off x="-142655" y="3426226"/>
            <a:ext cx="3004692" cy="4248472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85136B11-9A15-41CC-8179-42F6FFFA1CE6}"/>
              </a:ext>
            </a:extLst>
          </p:cNvPr>
          <p:cNvSpPr txBox="1"/>
          <p:nvPr/>
        </p:nvSpPr>
        <p:spPr>
          <a:xfrm>
            <a:off x="1033240" y="2559135"/>
            <a:ext cx="97930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Let´s</a:t>
            </a:r>
            <a:r>
              <a:rPr lang="de-DE" sz="2800" dirty="0"/>
              <a:t> </a:t>
            </a:r>
            <a:r>
              <a:rPr lang="de-DE" sz="2800" dirty="0" err="1"/>
              <a:t>say</a:t>
            </a:r>
            <a:r>
              <a:rPr lang="de-DE" sz="2800" dirty="0"/>
              <a:t>, </a:t>
            </a:r>
            <a:r>
              <a:rPr lang="de-DE" sz="2800" dirty="0" err="1"/>
              <a:t>our</a:t>
            </a:r>
            <a:r>
              <a:rPr lang="de-DE" sz="2800" dirty="0"/>
              <a:t> </a:t>
            </a:r>
            <a:r>
              <a:rPr lang="de-DE" sz="2800" dirty="0" err="1"/>
              <a:t>candidate</a:t>
            </a:r>
            <a:r>
              <a:rPr lang="de-DE" sz="2800" dirty="0"/>
              <a:t> </a:t>
            </a:r>
            <a:r>
              <a:rPr lang="de-DE" sz="2800" dirty="0" err="1"/>
              <a:t>transforms</a:t>
            </a:r>
            <a:r>
              <a:rPr lang="de-DE" sz="2800" dirty="0"/>
              <a:t> 1 “</a:t>
            </a:r>
            <a:r>
              <a:rPr lang="de-DE" sz="2800" dirty="0" err="1"/>
              <a:t>sausage</a:t>
            </a:r>
            <a:r>
              <a:rPr lang="de-DE" sz="2800" dirty="0"/>
              <a:t> </a:t>
            </a:r>
            <a:r>
              <a:rPr lang="de-DE" sz="2800" dirty="0" err="1"/>
              <a:t>unit</a:t>
            </a:r>
            <a:r>
              <a:rPr lang="de-DE" sz="2800" dirty="0"/>
              <a:t>“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energy</a:t>
            </a:r>
            <a:r>
              <a:rPr lang="de-DE" sz="2800" dirty="0"/>
              <a:t> </a:t>
            </a:r>
            <a:r>
              <a:rPr lang="de-DE" sz="2800" dirty="0" err="1"/>
              <a:t>into</a:t>
            </a:r>
            <a:endParaRPr lang="de-DE" sz="2800" dirty="0"/>
          </a:p>
          <a:p>
            <a:r>
              <a:rPr lang="de-DE" sz="2800" dirty="0" err="1"/>
              <a:t>kinetic</a:t>
            </a:r>
            <a:r>
              <a:rPr lang="de-DE" sz="2800" dirty="0"/>
              <a:t> </a:t>
            </a:r>
            <a:r>
              <a:rPr lang="de-DE" sz="2800" dirty="0" err="1"/>
              <a:t>energy</a:t>
            </a:r>
            <a:r>
              <a:rPr lang="de-DE" sz="2800" dirty="0"/>
              <a:t> in </a:t>
            </a:r>
            <a:r>
              <a:rPr lang="de-DE" sz="2800" dirty="0" err="1"/>
              <a:t>order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accelerate</a:t>
            </a:r>
            <a:r>
              <a:rPr lang="de-DE" sz="2800" dirty="0"/>
              <a:t> </a:t>
            </a:r>
            <a:r>
              <a:rPr lang="de-DE" sz="2800" dirty="0" err="1"/>
              <a:t>his</a:t>
            </a:r>
            <a:r>
              <a:rPr lang="de-DE" sz="2800" dirty="0"/>
              <a:t> </a:t>
            </a:r>
            <a:r>
              <a:rPr lang="de-DE" sz="2800" dirty="0" err="1"/>
              <a:t>car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a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10 km/h.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95929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1.66667E-6 0.00023 C 0.02695 -0.00556 0.05013 -0.0081 0.07656 -0.02222 C 0.08203 -0.02523 0.08646 -0.03287 0.09167 -0.03704 C 0.10547 -0.04884 0.10599 -0.04722 0.12083 -0.05185 C 0.13424 -0.04792 0.16497 -0.03935 0.17917 -0.03333 C 0.23073 -0.01181 0.16068 -0.03704 0.20781 -0.01852 C 0.21341 -0.01644 0.21914 -0.01458 0.225 -0.01296 C 0.22747 -0.01227 0.23008 -0.0125 0.23281 -0.01204 C 0.24375 -0.01088 0.24349 -0.01111 0.25625 -0.01019 L 0.25989 -0.00926 C 0.2612 -0.00903 0.26276 -0.00926 0.26406 -0.00833 C 0.26484 -0.00764 0.26523 -0.00556 0.26614 -0.00463 C 0.26823 -0.00232 0.27448 0.00139 0.27656 0.00278 C 0.27956 0.00694 0.27982 0.00764 0.28489 0.01018 C 0.28607 0.01065 0.28724 0.0118 0.28854 0.01204 C 0.29023 0.01227 0.29193 0.01204 0.29375 0.01204 L 0.29375 0.01227 " pathEditMode="relative" rAng="0" ptsTypes="AAAAAAAAAAAAAAAA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87" y="-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8E44C32A-0031-4AC7-87EA-0593420315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000" y="3913584"/>
            <a:ext cx="4983144" cy="68580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C9D3FF2-D4DD-4355-812B-6010FF94CE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289" y="3882752"/>
            <a:ext cx="5175145" cy="685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3E6BB04-AEA5-4A78-A0F9-09AC78CF49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7304" y="3913584"/>
            <a:ext cx="4983144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6 A Closer Look at </a:t>
            </a:r>
            <a:r>
              <a:rPr lang="de-DE" sz="2800" dirty="0" err="1"/>
              <a:t>Kinetic</a:t>
            </a:r>
            <a:r>
              <a:rPr lang="de-DE" sz="2800" dirty="0"/>
              <a:t> Energy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44</a:t>
            </a:fld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64544FE-7017-43C7-9703-76AFBBE117BE}"/>
              </a:ext>
            </a:extLst>
          </p:cNvPr>
          <p:cNvCxnSpPr/>
          <p:nvPr/>
        </p:nvCxnSpPr>
        <p:spPr>
          <a:xfrm>
            <a:off x="3575720" y="5733256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397D2296-6E72-4438-A878-246548F6E607}"/>
              </a:ext>
            </a:extLst>
          </p:cNvPr>
          <p:cNvCxnSpPr/>
          <p:nvPr/>
        </p:nvCxnSpPr>
        <p:spPr>
          <a:xfrm>
            <a:off x="3575720" y="54452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2D448B1E-9C79-4C0F-A61A-5341F283B915}"/>
              </a:ext>
            </a:extLst>
          </p:cNvPr>
          <p:cNvCxnSpPr/>
          <p:nvPr/>
        </p:nvCxnSpPr>
        <p:spPr>
          <a:xfrm>
            <a:off x="3728120" y="55976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E00DC484-129B-46A0-AD42-32066877497F}"/>
              </a:ext>
            </a:extLst>
          </p:cNvPr>
          <p:cNvSpPr txBox="1"/>
          <p:nvPr/>
        </p:nvSpPr>
        <p:spPr>
          <a:xfrm>
            <a:off x="4081696" y="4487488"/>
            <a:ext cx="1410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10 km/h</a:t>
            </a:r>
          </a:p>
        </p:txBody>
      </p:sp>
      <p:sp>
        <p:nvSpPr>
          <p:cNvPr id="19" name="Inhaltsplatzhalter 4">
            <a:extLst>
              <a:ext uri="{FF2B5EF4-FFF2-40B4-BE49-F238E27FC236}">
                <a16:creationId xmlns:a16="http://schemas.microsoft.com/office/drawing/2014/main" id="{FD674537-180D-463B-BBC6-C3F120FF9546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578273">
            <a:off x="858561" y="2114956"/>
            <a:ext cx="10515600" cy="72146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</a:t>
            </a:r>
            <a:r>
              <a:rPr lang="de-DE" dirty="0" err="1"/>
              <a:t>units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sz="2800" dirty="0"/>
              <a:t>“</a:t>
            </a:r>
            <a:r>
              <a:rPr lang="de-DE" dirty="0" err="1"/>
              <a:t>sausage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“ </a:t>
            </a:r>
            <a:r>
              <a:rPr lang="de-DE" dirty="0" err="1"/>
              <a:t>does</a:t>
            </a:r>
            <a:r>
              <a:rPr lang="de-DE" dirty="0"/>
              <a:t> he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double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speed</a:t>
            </a:r>
            <a:r>
              <a:rPr lang="de-DE" dirty="0"/>
              <a:t>?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032BCDDD-D414-4020-9D41-0FDB0F1393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424" y="3913584"/>
            <a:ext cx="4983144" cy="6858000"/>
          </a:xfrm>
          <a:prstGeom prst="rect">
            <a:avLst/>
          </a:prstGeom>
        </p:spPr>
      </p:pic>
      <p:sp>
        <p:nvSpPr>
          <p:cNvPr id="21" name="Textfeld 20">
            <a:extLst>
              <a:ext uri="{FF2B5EF4-FFF2-40B4-BE49-F238E27FC236}">
                <a16:creationId xmlns:a16="http://schemas.microsoft.com/office/drawing/2014/main" id="{44A58A4C-6D45-4C91-8231-309B8B954759}"/>
              </a:ext>
            </a:extLst>
          </p:cNvPr>
          <p:cNvSpPr txBox="1"/>
          <p:nvPr/>
        </p:nvSpPr>
        <p:spPr>
          <a:xfrm>
            <a:off x="7925396" y="4487488"/>
            <a:ext cx="1410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20 km/h</a:t>
            </a:r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A1C6EF7C-2E5F-4657-B37D-17A0420028C6}"/>
              </a:ext>
            </a:extLst>
          </p:cNvPr>
          <p:cNvCxnSpPr/>
          <p:nvPr/>
        </p:nvCxnSpPr>
        <p:spPr>
          <a:xfrm>
            <a:off x="7311752" y="5733256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4B5D0BF6-3AEE-4CB5-B2AE-4C8AF45825D0}"/>
              </a:ext>
            </a:extLst>
          </p:cNvPr>
          <p:cNvCxnSpPr/>
          <p:nvPr/>
        </p:nvCxnSpPr>
        <p:spPr>
          <a:xfrm>
            <a:off x="7311752" y="54452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7AEEC966-1C0A-4569-9A88-02FE8B78F56F}"/>
              </a:ext>
            </a:extLst>
          </p:cNvPr>
          <p:cNvCxnSpPr/>
          <p:nvPr/>
        </p:nvCxnSpPr>
        <p:spPr>
          <a:xfrm>
            <a:off x="7464152" y="55976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feld 2">
            <a:extLst>
              <a:ext uri="{FF2B5EF4-FFF2-40B4-BE49-F238E27FC236}">
                <a16:creationId xmlns:a16="http://schemas.microsoft.com/office/drawing/2014/main" id="{E08444C9-5373-4B5B-B61E-E129526D647D}"/>
              </a:ext>
            </a:extLst>
          </p:cNvPr>
          <p:cNvSpPr txBox="1"/>
          <p:nvPr/>
        </p:nvSpPr>
        <p:spPr>
          <a:xfrm>
            <a:off x="8280219" y="3441637"/>
            <a:ext cx="6607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0" b="1" dirty="0">
                <a:solidFill>
                  <a:srgbClr val="F6BB00"/>
                </a:solidFill>
              </a:rPr>
              <a:t>?</a:t>
            </a: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1FBA6F15-BA0A-4673-83B9-BEBB52F862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3891">
            <a:off x="-250644" y="3473050"/>
            <a:ext cx="3004692" cy="4248472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F1CE3D62-4426-49E5-AC27-1E3AB27A54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3891">
            <a:off x="3440977" y="3458317"/>
            <a:ext cx="30046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73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5 -0.00277 L 0.02305 -0.00277 C 0.02787 -0.00694 0.03282 -0.01064 0.03763 -0.01504 C 0.0448 -0.02176 0.05157 -0.02986 0.05912 -0.03472 C 0.10039 -0.06226 0.08178 -0.05139 0.11954 -0.07176 C 0.12487 -0.07476 0.13008 -0.07801 0.13555 -0.08055 C 0.14701 -0.08588 0.15834 -0.09375 0.17019 -0.09652 L 0.19662 -0.10277 C 0.20469 -0.10486 0.21276 -0.10879 0.22097 -0.11018 C 0.22917 -0.11157 0.23763 -0.11088 0.24597 -0.11134 C 0.26472 -0.12199 0.26615 -0.12407 0.28972 -0.1287 C 0.29961 -0.13055 0.30964 -0.13032 0.31954 -0.13101 L 0.34245 -0.13842 C 0.35144 -0.14166 0.36042 -0.1456 0.36954 -0.14838 C 0.37605 -0.15046 0.38256 -0.15139 0.38894 -0.15324 C 0.40469 -0.15787 0.38399 -0.15416 0.4043 -0.15694 C 0.43386 -0.14722 0.42136 -0.15023 0.4418 -0.14583 C 0.44336 -0.14514 0.44506 -0.14467 0.44662 -0.14351 C 0.45105 -0.14027 0.45391 -0.13611 0.45847 -0.13356 C 0.4625 -0.13148 0.4668 -0.13078 0.47097 -0.1287 C 0.47631 -0.12592 0.48685 -0.11875 0.48685 -0.11875 C 0.48829 -0.11666 0.48972 -0.11481 0.49102 -0.1125 C 0.49532 -0.10578 0.49388 -0.10648 0.4987 -0.10023 C 0.49974 -0.09884 0.50105 -0.09791 0.50222 -0.09652 C 0.50313 -0.09537 0.50404 -0.09398 0.50495 -0.09282 C 0.51029 -0.08703 0.51003 -0.0875 0.51472 -0.08426 C 0.51537 -0.08217 0.51589 -0.07986 0.5168 -0.07801 C 0.51941 -0.07268 0.52097 -0.07291 0.52435 -0.06944 C 0.52592 -0.06782 0.52696 -0.06527 0.52852 -0.06435 C 0.53204 -0.06296 0.53047 -0.06365 0.53347 -0.06203 C 0.5349 -0.05949 0.5349 -0.05902 0.53685 -0.05694 C 0.53829 -0.05578 0.53972 -0.05486 0.54102 -0.05324 C 0.54206 -0.05231 0.54284 -0.05069 0.54388 -0.04953 C 0.54493 -0.04838 0.54623 -0.04722 0.54727 -0.04583 C 0.54857 -0.04444 0.54948 -0.04213 0.55079 -0.04097 C 0.55339 -0.03912 0.55638 -0.03842 0.55912 -0.03726 C 0.55977 -0.03657 0.56055 -0.03588 0.5612 -0.03472 C 0.56472 -0.02939 0.56394 -0.02801 0.56888 -0.02361 C 0.56993 -0.02268 0.57123 -0.02291 0.57227 -0.02245 C 0.57331 -0.02176 0.57409 -0.0206 0.57513 -0.0199 C 0.58034 -0.01643 0.57539 -0.02222 0.58204 -0.01504 C 0.58776 -0.00902 0.58138 -0.01319 0.58972 -0.00648 C 0.5905 -0.00578 0.59154 -0.00555 0.59245 -0.00509 C 0.60261 0.00834 0.58985 -0.00787 0.59727 -0.00023 C 0.60013 0.00255 0.60053 0.00602 0.6043 0.00602 L 0.6099 0.00602 L 0.6099 0.00602 " pathEditMode="relative" ptsTypes="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rafik 26">
            <a:extLst>
              <a:ext uri="{FF2B5EF4-FFF2-40B4-BE49-F238E27FC236}">
                <a16:creationId xmlns:a16="http://schemas.microsoft.com/office/drawing/2014/main" id="{5EEE8344-D761-4D4D-A47D-12D6DF536B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3891">
            <a:off x="7618538" y="3570244"/>
            <a:ext cx="3004692" cy="4248472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F754F9C4-F168-4DCD-B962-2EB2708173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28221">
            <a:off x="7377448" y="3500035"/>
            <a:ext cx="3004692" cy="4248472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A6BEDD47-61D6-4294-AE82-8041764E7D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28221">
            <a:off x="6829072" y="3390973"/>
            <a:ext cx="3004692" cy="4248472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032BCDDD-D414-4020-9D41-0FDB0F1393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424" y="3913584"/>
            <a:ext cx="4983144" cy="68580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8E44C32A-0031-4AC7-87EA-0593420315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000" y="3913584"/>
            <a:ext cx="4983144" cy="68580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C9D3FF2-D4DD-4355-812B-6010FF94CE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289" y="3882752"/>
            <a:ext cx="5175145" cy="685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3E6BB04-AEA5-4A78-A0F9-09AC78CF49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7304" y="3913584"/>
            <a:ext cx="4983144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6 A Closer Look at </a:t>
            </a:r>
            <a:r>
              <a:rPr lang="de-DE" sz="2800" dirty="0" err="1"/>
              <a:t>Kinetic</a:t>
            </a:r>
            <a:r>
              <a:rPr lang="de-DE" sz="2800" dirty="0"/>
              <a:t> Energy 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45</a:t>
            </a:fld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64544FE-7017-43C7-9703-76AFBBE117BE}"/>
              </a:ext>
            </a:extLst>
          </p:cNvPr>
          <p:cNvCxnSpPr/>
          <p:nvPr/>
        </p:nvCxnSpPr>
        <p:spPr>
          <a:xfrm>
            <a:off x="3575720" y="5733256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397D2296-6E72-4438-A878-246548F6E607}"/>
              </a:ext>
            </a:extLst>
          </p:cNvPr>
          <p:cNvCxnSpPr/>
          <p:nvPr/>
        </p:nvCxnSpPr>
        <p:spPr>
          <a:xfrm>
            <a:off x="3575720" y="54452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2D448B1E-9C79-4C0F-A61A-5341F283B915}"/>
              </a:ext>
            </a:extLst>
          </p:cNvPr>
          <p:cNvCxnSpPr/>
          <p:nvPr/>
        </p:nvCxnSpPr>
        <p:spPr>
          <a:xfrm>
            <a:off x="3728120" y="55976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E00DC484-129B-46A0-AD42-32066877497F}"/>
              </a:ext>
            </a:extLst>
          </p:cNvPr>
          <p:cNvSpPr txBox="1"/>
          <p:nvPr/>
        </p:nvSpPr>
        <p:spPr>
          <a:xfrm>
            <a:off x="4081696" y="4487488"/>
            <a:ext cx="1410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10 km/h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44A58A4C-6D45-4C91-8231-309B8B954759}"/>
              </a:ext>
            </a:extLst>
          </p:cNvPr>
          <p:cNvSpPr txBox="1"/>
          <p:nvPr/>
        </p:nvSpPr>
        <p:spPr>
          <a:xfrm>
            <a:off x="7925396" y="4487488"/>
            <a:ext cx="1410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20 km/h</a:t>
            </a:r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A1C6EF7C-2E5F-4657-B37D-17A0420028C6}"/>
              </a:ext>
            </a:extLst>
          </p:cNvPr>
          <p:cNvCxnSpPr/>
          <p:nvPr/>
        </p:nvCxnSpPr>
        <p:spPr>
          <a:xfrm>
            <a:off x="7311752" y="5733256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4B5D0BF6-3AEE-4CB5-B2AE-4C8AF45825D0}"/>
              </a:ext>
            </a:extLst>
          </p:cNvPr>
          <p:cNvCxnSpPr/>
          <p:nvPr/>
        </p:nvCxnSpPr>
        <p:spPr>
          <a:xfrm>
            <a:off x="7311752" y="54452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7AEEC966-1C0A-4569-9A88-02FE8B78F56F}"/>
              </a:ext>
            </a:extLst>
          </p:cNvPr>
          <p:cNvCxnSpPr/>
          <p:nvPr/>
        </p:nvCxnSpPr>
        <p:spPr>
          <a:xfrm>
            <a:off x="7464152" y="55976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F4C9E9D8-4DEE-4590-8DE1-73B36671DE54}"/>
              </a:ext>
            </a:extLst>
          </p:cNvPr>
          <p:cNvSpPr txBox="1"/>
          <p:nvPr/>
        </p:nvSpPr>
        <p:spPr>
          <a:xfrm>
            <a:off x="7640579" y="3155471"/>
            <a:ext cx="19838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dirty="0" err="1"/>
              <a:t>Really</a:t>
            </a:r>
            <a:r>
              <a:rPr lang="de-DE" sz="2800" dirty="0"/>
              <a:t>? </a:t>
            </a:r>
          </a:p>
          <a:p>
            <a:r>
              <a:rPr lang="de-DE" sz="2800" dirty="0"/>
              <a:t>Yes, </a:t>
            </a:r>
            <a:r>
              <a:rPr lang="de-DE" sz="2800" dirty="0" err="1"/>
              <a:t>indeed</a:t>
            </a:r>
            <a:r>
              <a:rPr lang="de-DE" sz="2800" dirty="0"/>
              <a:t>.</a:t>
            </a: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1215AA76-20FA-4018-85AD-2F9B7CB26A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23933">
            <a:off x="7072891" y="3483700"/>
            <a:ext cx="3004692" cy="4248472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033C8AD2-CC5E-4B68-8480-5BB206D5B8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3891">
            <a:off x="3440977" y="3458317"/>
            <a:ext cx="30046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76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rafik 34">
            <a:extLst>
              <a:ext uri="{FF2B5EF4-FFF2-40B4-BE49-F238E27FC236}">
                <a16:creationId xmlns:a16="http://schemas.microsoft.com/office/drawing/2014/main" id="{E8225E52-0181-4FB0-8246-E59FA25B0F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424" y="3913584"/>
            <a:ext cx="4983144" cy="68580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8E44C32A-0031-4AC7-87EA-0593420315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000" y="3913584"/>
            <a:ext cx="4983144" cy="68580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6C9D3FF2-D4DD-4355-812B-6010FF94CE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5289" y="3882752"/>
            <a:ext cx="5175145" cy="68580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53E6BB04-AEA5-4A78-A0F9-09AC78CF49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7304" y="3913584"/>
            <a:ext cx="4983144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6 A Closer Look at </a:t>
            </a:r>
            <a:r>
              <a:rPr lang="de-DE" sz="2800" dirty="0" err="1"/>
              <a:t>Kinetic</a:t>
            </a:r>
            <a:r>
              <a:rPr lang="de-DE" sz="2800" dirty="0"/>
              <a:t> Energy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46</a:t>
            </a:fld>
            <a:endParaRPr lang="de-DE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64544FE-7017-43C7-9703-76AFBBE117BE}"/>
              </a:ext>
            </a:extLst>
          </p:cNvPr>
          <p:cNvCxnSpPr/>
          <p:nvPr/>
        </p:nvCxnSpPr>
        <p:spPr>
          <a:xfrm>
            <a:off x="3575720" y="5733256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397D2296-6E72-4438-A878-246548F6E607}"/>
              </a:ext>
            </a:extLst>
          </p:cNvPr>
          <p:cNvCxnSpPr/>
          <p:nvPr/>
        </p:nvCxnSpPr>
        <p:spPr>
          <a:xfrm>
            <a:off x="3575720" y="54452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2D448B1E-9C79-4C0F-A61A-5341F283B915}"/>
              </a:ext>
            </a:extLst>
          </p:cNvPr>
          <p:cNvCxnSpPr/>
          <p:nvPr/>
        </p:nvCxnSpPr>
        <p:spPr>
          <a:xfrm>
            <a:off x="3728120" y="55976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A1C6EF7C-2E5F-4657-B37D-17A0420028C6}"/>
              </a:ext>
            </a:extLst>
          </p:cNvPr>
          <p:cNvCxnSpPr/>
          <p:nvPr/>
        </p:nvCxnSpPr>
        <p:spPr>
          <a:xfrm>
            <a:off x="7311752" y="5733256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4B5D0BF6-3AEE-4CB5-B2AE-4C8AF45825D0}"/>
              </a:ext>
            </a:extLst>
          </p:cNvPr>
          <p:cNvCxnSpPr/>
          <p:nvPr/>
        </p:nvCxnSpPr>
        <p:spPr>
          <a:xfrm>
            <a:off x="7311752" y="54452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7AEEC966-1C0A-4569-9A88-02FE8B78F56F}"/>
              </a:ext>
            </a:extLst>
          </p:cNvPr>
          <p:cNvCxnSpPr/>
          <p:nvPr/>
        </p:nvCxnSpPr>
        <p:spPr>
          <a:xfrm>
            <a:off x="7464152" y="5597624"/>
            <a:ext cx="50405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F4C9E9D8-4DEE-4590-8DE1-73B36671DE54}"/>
              </a:ext>
            </a:extLst>
          </p:cNvPr>
          <p:cNvSpPr txBox="1"/>
          <p:nvPr/>
        </p:nvSpPr>
        <p:spPr>
          <a:xfrm>
            <a:off x="941873" y="1880288"/>
            <a:ext cx="364195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It´s</a:t>
            </a:r>
            <a:r>
              <a:rPr lang="de-DE" sz="2800" dirty="0"/>
              <a:t> </a:t>
            </a:r>
            <a:r>
              <a:rPr lang="de-DE" sz="2800" dirty="0" err="1"/>
              <a:t>because</a:t>
            </a:r>
            <a:r>
              <a:rPr lang="de-DE" sz="2800" dirty="0"/>
              <a:t>:</a:t>
            </a:r>
          </a:p>
          <a:p>
            <a:r>
              <a:rPr lang="de-DE" sz="2800" dirty="0" err="1"/>
              <a:t>Whenever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deal </a:t>
            </a:r>
            <a:r>
              <a:rPr lang="de-DE" sz="2800" dirty="0" err="1"/>
              <a:t>with</a:t>
            </a:r>
            <a:endParaRPr lang="de-DE" sz="2800" dirty="0"/>
          </a:p>
          <a:p>
            <a:r>
              <a:rPr lang="de-DE" sz="2800" dirty="0" err="1"/>
              <a:t>kinetic</a:t>
            </a:r>
            <a:r>
              <a:rPr lang="de-DE" sz="2800" dirty="0"/>
              <a:t> </a:t>
            </a:r>
            <a:r>
              <a:rPr lang="de-DE" sz="2800" dirty="0" err="1"/>
              <a:t>energy</a:t>
            </a:r>
            <a:r>
              <a:rPr lang="de-DE" sz="2800" dirty="0"/>
              <a:t>, </a:t>
            </a:r>
            <a:r>
              <a:rPr lang="de-DE" sz="2800" dirty="0" err="1"/>
              <a:t>we</a:t>
            </a:r>
            <a:r>
              <a:rPr lang="de-DE" sz="2800" dirty="0"/>
              <a:t> deal </a:t>
            </a:r>
          </a:p>
          <a:p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squares</a:t>
            </a:r>
            <a:r>
              <a:rPr lang="de-DE" sz="2800" dirty="0"/>
              <a:t>.</a:t>
            </a:r>
          </a:p>
        </p:txBody>
      </p:sp>
      <p:graphicFrame>
        <p:nvGraphicFramePr>
          <p:cNvPr id="30" name="Diagramm 29">
            <a:extLst>
              <a:ext uri="{FF2B5EF4-FFF2-40B4-BE49-F238E27FC236}">
                <a16:creationId xmlns:a16="http://schemas.microsoft.com/office/drawing/2014/main" id="{280C133D-2257-444D-84BA-F639E83615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209121"/>
              </p:ext>
            </p:extLst>
          </p:nvPr>
        </p:nvGraphicFramePr>
        <p:xfrm>
          <a:off x="4602469" y="914400"/>
          <a:ext cx="2308225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5" name="Grafik 24">
            <a:extLst>
              <a:ext uri="{FF2B5EF4-FFF2-40B4-BE49-F238E27FC236}">
                <a16:creationId xmlns:a16="http://schemas.microsoft.com/office/drawing/2014/main" id="{72688907-0D8F-4B5A-98E1-6D7300E870C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3891">
            <a:off x="3440977" y="3458317"/>
            <a:ext cx="3004692" cy="4248472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C1EB96E2-EF6E-41EC-AD6F-C8FAF640468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28221">
            <a:off x="6829072" y="3390973"/>
            <a:ext cx="3004692" cy="4248472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ACDBEEF1-4335-413A-8A5C-A855F48BABD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28221">
            <a:off x="7377448" y="3500035"/>
            <a:ext cx="3004692" cy="4248472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83ED31DF-204D-4D2F-B04C-D0587729267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13891">
            <a:off x="7618538" y="3570244"/>
            <a:ext cx="3004692" cy="4248472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9CDB7ADF-D38F-4364-984F-EDDE986CE48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23933">
            <a:off x="7072891" y="3483700"/>
            <a:ext cx="30046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8176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6 A Closer Look at </a:t>
            </a:r>
            <a:r>
              <a:rPr lang="de-DE" sz="2800" dirty="0" err="1"/>
              <a:t>Kinetic</a:t>
            </a:r>
            <a:r>
              <a:rPr lang="de-DE" sz="2800" dirty="0"/>
              <a:t> Energy 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47</a:t>
            </a:fld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4C9E9D8-4DEE-4590-8DE1-73B36671DE54}"/>
              </a:ext>
            </a:extLst>
          </p:cNvPr>
          <p:cNvSpPr txBox="1"/>
          <p:nvPr/>
        </p:nvSpPr>
        <p:spPr>
          <a:xfrm>
            <a:off x="8184232" y="4005064"/>
            <a:ext cx="27907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Are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ready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next</a:t>
            </a:r>
            <a:r>
              <a:rPr lang="de-DE" sz="2800" dirty="0"/>
              <a:t> </a:t>
            </a:r>
            <a:r>
              <a:rPr lang="de-DE" sz="2800" dirty="0" err="1"/>
              <a:t>step</a:t>
            </a:r>
            <a:r>
              <a:rPr lang="de-DE" sz="2800" dirty="0"/>
              <a:t>?</a:t>
            </a:r>
          </a:p>
        </p:txBody>
      </p:sp>
      <p:graphicFrame>
        <p:nvGraphicFramePr>
          <p:cNvPr id="30" name="Diagramm 29">
            <a:extLst>
              <a:ext uri="{FF2B5EF4-FFF2-40B4-BE49-F238E27FC236}">
                <a16:creationId xmlns:a16="http://schemas.microsoft.com/office/drawing/2014/main" id="{280C133D-2257-444D-84BA-F639E8361530}"/>
              </a:ext>
            </a:extLst>
          </p:cNvPr>
          <p:cNvGraphicFramePr>
            <a:graphicFrameLocks/>
          </p:cNvGraphicFramePr>
          <p:nvPr/>
        </p:nvGraphicFramePr>
        <p:xfrm>
          <a:off x="4602469" y="914400"/>
          <a:ext cx="2308225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9" name="Textfeld 28">
            <a:extLst>
              <a:ext uri="{FF2B5EF4-FFF2-40B4-BE49-F238E27FC236}">
                <a16:creationId xmlns:a16="http://schemas.microsoft.com/office/drawing/2014/main" id="{5D5F81B9-BE90-473C-A156-B2B5CA6D6150}"/>
              </a:ext>
            </a:extLst>
          </p:cNvPr>
          <p:cNvSpPr txBox="1"/>
          <p:nvPr/>
        </p:nvSpPr>
        <p:spPr>
          <a:xfrm>
            <a:off x="983432" y="2564904"/>
            <a:ext cx="30446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Please</a:t>
            </a:r>
            <a:r>
              <a:rPr lang="de-DE" sz="2800" dirty="0"/>
              <a:t> </a:t>
            </a:r>
            <a:r>
              <a:rPr lang="de-DE" sz="2800" dirty="0" err="1"/>
              <a:t>don´t</a:t>
            </a:r>
            <a:r>
              <a:rPr lang="de-DE" sz="2800" dirty="0"/>
              <a:t> </a:t>
            </a:r>
            <a:r>
              <a:rPr lang="de-DE" sz="2800" dirty="0" err="1"/>
              <a:t>forget</a:t>
            </a:r>
            <a:r>
              <a:rPr lang="de-DE" sz="2800" dirty="0"/>
              <a:t>: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E3750DED-E276-44C5-9C6C-8B81FC6D1DC4}"/>
              </a:ext>
            </a:extLst>
          </p:cNvPr>
          <p:cNvSpPr/>
          <p:nvPr/>
        </p:nvSpPr>
        <p:spPr>
          <a:xfrm>
            <a:off x="4727848" y="2420888"/>
            <a:ext cx="504056" cy="10081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235D699D-9D12-42D4-B61B-F33A9CC04C86}"/>
              </a:ext>
            </a:extLst>
          </p:cNvPr>
          <p:cNvSpPr/>
          <p:nvPr/>
        </p:nvSpPr>
        <p:spPr>
          <a:xfrm rot="5400000">
            <a:off x="5499162" y="694411"/>
            <a:ext cx="504056" cy="100811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166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7 Total Energy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48</a:t>
            </a:fld>
            <a:endParaRPr lang="de-DE"/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875C321B-B876-4F4C-8C85-B0AEFF729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1901">
            <a:off x="3925892" y="1940041"/>
            <a:ext cx="3198364" cy="4522314"/>
          </a:xfrm>
          <a:prstGeom prst="rect">
            <a:avLst/>
          </a:prstGeom>
        </p:spPr>
      </p:pic>
      <p:sp>
        <p:nvSpPr>
          <p:cNvPr id="31" name="Titel 1">
            <a:extLst>
              <a:ext uri="{FF2B5EF4-FFF2-40B4-BE49-F238E27FC236}">
                <a16:creationId xmlns:a16="http://schemas.microsoft.com/office/drawing/2014/main" id="{09239685-032E-4599-AF49-ECFCD8A57B9B}"/>
              </a:ext>
            </a:extLst>
          </p:cNvPr>
          <p:cNvSpPr txBox="1">
            <a:spLocks/>
          </p:cNvSpPr>
          <p:nvPr/>
        </p:nvSpPr>
        <p:spPr>
          <a:xfrm>
            <a:off x="1559496" y="980728"/>
            <a:ext cx="8861920" cy="792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latin typeface="+mn-lt"/>
              </a:rPr>
              <a:t>potential </a:t>
            </a:r>
            <a:r>
              <a:rPr lang="de-DE" sz="3200" dirty="0" err="1">
                <a:latin typeface="+mn-lt"/>
              </a:rPr>
              <a:t>energy</a:t>
            </a:r>
            <a:r>
              <a:rPr lang="de-DE" sz="3200" dirty="0">
                <a:latin typeface="+mn-lt"/>
              </a:rPr>
              <a:t>                 +                       </a:t>
            </a:r>
            <a:r>
              <a:rPr lang="de-DE" sz="3200" dirty="0" err="1">
                <a:latin typeface="+mn-lt"/>
              </a:rPr>
              <a:t>kinetic</a:t>
            </a:r>
            <a:r>
              <a:rPr lang="de-DE" sz="3200" dirty="0">
                <a:latin typeface="+mn-lt"/>
              </a:rPr>
              <a:t> </a:t>
            </a:r>
            <a:r>
              <a:rPr lang="de-DE" sz="3200" dirty="0" err="1">
                <a:latin typeface="+mn-lt"/>
              </a:rPr>
              <a:t>energy</a:t>
            </a:r>
            <a:endParaRPr lang="de-DE" sz="3200" dirty="0">
              <a:latin typeface="+mn-lt"/>
            </a:endParaRPr>
          </a:p>
        </p:txBody>
      </p:sp>
      <p:sp>
        <p:nvSpPr>
          <p:cNvPr id="32" name="Titel 1">
            <a:extLst>
              <a:ext uri="{FF2B5EF4-FFF2-40B4-BE49-F238E27FC236}">
                <a16:creationId xmlns:a16="http://schemas.microsoft.com/office/drawing/2014/main" id="{F7A2F256-325A-47E5-9E95-2C842E04673F}"/>
              </a:ext>
            </a:extLst>
          </p:cNvPr>
          <p:cNvSpPr txBox="1">
            <a:spLocks/>
          </p:cNvSpPr>
          <p:nvPr/>
        </p:nvSpPr>
        <p:spPr>
          <a:xfrm>
            <a:off x="4595821" y="5373217"/>
            <a:ext cx="252028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dirty="0">
                <a:latin typeface="+mn-lt"/>
              </a:rPr>
              <a:t>= total </a:t>
            </a:r>
            <a:r>
              <a:rPr lang="de-DE" sz="3200" dirty="0" err="1">
                <a:latin typeface="+mn-lt"/>
              </a:rPr>
              <a:t>energy</a:t>
            </a:r>
            <a:endParaRPr lang="de-DE" sz="3200" dirty="0">
              <a:latin typeface="+mn-lt"/>
            </a:endParaRPr>
          </a:p>
        </p:txBody>
      </p:sp>
      <p:graphicFrame>
        <p:nvGraphicFramePr>
          <p:cNvPr id="33" name="Diagramm 32">
            <a:extLst>
              <a:ext uri="{FF2B5EF4-FFF2-40B4-BE49-F238E27FC236}">
                <a16:creationId xmlns:a16="http://schemas.microsoft.com/office/drawing/2014/main" id="{66F81F38-C997-4CE4-B262-9A439D5602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993409"/>
              </p:ext>
            </p:extLst>
          </p:nvPr>
        </p:nvGraphicFramePr>
        <p:xfrm>
          <a:off x="7820223" y="1628800"/>
          <a:ext cx="2308225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" name="Gleichschenkliges Dreieck 33">
            <a:extLst>
              <a:ext uri="{FF2B5EF4-FFF2-40B4-BE49-F238E27FC236}">
                <a16:creationId xmlns:a16="http://schemas.microsoft.com/office/drawing/2014/main" id="{BA1F0D30-AC30-494C-AB9F-74CBC8B3C296}"/>
              </a:ext>
            </a:extLst>
          </p:cNvPr>
          <p:cNvSpPr/>
          <p:nvPr/>
        </p:nvSpPr>
        <p:spPr>
          <a:xfrm rot="10800000">
            <a:off x="2063553" y="1977241"/>
            <a:ext cx="1240943" cy="35399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123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7 Total Energy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49</a:t>
            </a:fld>
            <a:endParaRPr lang="de-DE"/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875C321B-B876-4F4C-8C85-B0AEFF729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7598">
            <a:off x="3358349" y="947888"/>
            <a:ext cx="3198364" cy="4522314"/>
          </a:xfrm>
          <a:prstGeom prst="rect">
            <a:avLst/>
          </a:prstGeom>
        </p:spPr>
      </p:pic>
      <p:sp>
        <p:nvSpPr>
          <p:cNvPr id="31" name="Titel 1">
            <a:extLst>
              <a:ext uri="{FF2B5EF4-FFF2-40B4-BE49-F238E27FC236}">
                <a16:creationId xmlns:a16="http://schemas.microsoft.com/office/drawing/2014/main" id="{09239685-032E-4599-AF49-ECFCD8A57B9B}"/>
              </a:ext>
            </a:extLst>
          </p:cNvPr>
          <p:cNvSpPr txBox="1">
            <a:spLocks/>
          </p:cNvSpPr>
          <p:nvPr/>
        </p:nvSpPr>
        <p:spPr>
          <a:xfrm>
            <a:off x="1120280" y="1009327"/>
            <a:ext cx="886192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If</a:t>
            </a:r>
            <a:r>
              <a:rPr lang="de-DE" sz="2800" dirty="0">
                <a:latin typeface="+mn-lt"/>
              </a:rPr>
              <a:t> a </a:t>
            </a:r>
            <a:r>
              <a:rPr lang="de-DE" sz="2800" dirty="0" err="1">
                <a:latin typeface="+mn-lt"/>
              </a:rPr>
              <a:t>glider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pitches</a:t>
            </a:r>
            <a:r>
              <a:rPr lang="de-DE" sz="2800" dirty="0">
                <a:latin typeface="+mn-lt"/>
              </a:rPr>
              <a:t> down, </a:t>
            </a:r>
            <a:r>
              <a:rPr lang="de-DE" sz="2800" dirty="0" err="1">
                <a:latin typeface="+mn-lt"/>
              </a:rPr>
              <a:t>it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picks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up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speed</a:t>
            </a:r>
            <a:r>
              <a:rPr lang="de-DE" sz="2800" dirty="0">
                <a:latin typeface="+mn-lt"/>
              </a:rPr>
              <a:t>,…</a:t>
            </a:r>
          </a:p>
        </p:txBody>
      </p:sp>
      <p:sp>
        <p:nvSpPr>
          <p:cNvPr id="32" name="Titel 1">
            <a:extLst>
              <a:ext uri="{FF2B5EF4-FFF2-40B4-BE49-F238E27FC236}">
                <a16:creationId xmlns:a16="http://schemas.microsoft.com/office/drawing/2014/main" id="{F7A2F256-325A-47E5-9E95-2C842E04673F}"/>
              </a:ext>
            </a:extLst>
          </p:cNvPr>
          <p:cNvSpPr txBox="1">
            <a:spLocks/>
          </p:cNvSpPr>
          <p:nvPr/>
        </p:nvSpPr>
        <p:spPr>
          <a:xfrm>
            <a:off x="3431704" y="5308613"/>
            <a:ext cx="4278641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total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stays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same.</a:t>
            </a:r>
          </a:p>
          <a:p>
            <a:r>
              <a:rPr lang="de-DE" sz="1700" dirty="0">
                <a:latin typeface="+mn-lt"/>
              </a:rPr>
              <a:t>(</a:t>
            </a:r>
            <a:r>
              <a:rPr lang="de-DE" sz="1700" dirty="0" err="1">
                <a:latin typeface="+mn-lt"/>
              </a:rPr>
              <a:t>Neglecting</a:t>
            </a:r>
            <a:r>
              <a:rPr lang="de-DE" sz="1700" dirty="0">
                <a:latin typeface="+mn-lt"/>
              </a:rPr>
              <a:t> </a:t>
            </a:r>
            <a:r>
              <a:rPr lang="de-DE" sz="1700" dirty="0" err="1">
                <a:latin typeface="+mn-lt"/>
              </a:rPr>
              <a:t>energy</a:t>
            </a:r>
            <a:r>
              <a:rPr lang="de-DE" sz="1700" dirty="0">
                <a:latin typeface="+mn-lt"/>
              </a:rPr>
              <a:t> </a:t>
            </a:r>
            <a:r>
              <a:rPr lang="de-DE" sz="1700" dirty="0" err="1">
                <a:latin typeface="+mn-lt"/>
              </a:rPr>
              <a:t>loss</a:t>
            </a:r>
            <a:r>
              <a:rPr lang="de-DE" sz="1700" dirty="0">
                <a:latin typeface="+mn-lt"/>
              </a:rPr>
              <a:t> due </a:t>
            </a:r>
            <a:r>
              <a:rPr lang="de-DE" sz="1700" dirty="0" err="1">
                <a:latin typeface="+mn-lt"/>
              </a:rPr>
              <a:t>to</a:t>
            </a:r>
            <a:r>
              <a:rPr lang="de-DE" sz="1700" dirty="0">
                <a:latin typeface="+mn-lt"/>
              </a:rPr>
              <a:t> </a:t>
            </a:r>
            <a:r>
              <a:rPr lang="de-DE" sz="1700" dirty="0" err="1">
                <a:latin typeface="+mn-lt"/>
              </a:rPr>
              <a:t>drag</a:t>
            </a:r>
            <a:r>
              <a:rPr lang="de-DE" sz="1700" dirty="0">
                <a:latin typeface="+mn-lt"/>
              </a:rPr>
              <a:t>.)</a:t>
            </a:r>
          </a:p>
        </p:txBody>
      </p:sp>
      <p:graphicFrame>
        <p:nvGraphicFramePr>
          <p:cNvPr id="33" name="Diagramm 32">
            <a:extLst>
              <a:ext uri="{FF2B5EF4-FFF2-40B4-BE49-F238E27FC236}">
                <a16:creationId xmlns:a16="http://schemas.microsoft.com/office/drawing/2014/main" id="{66F81F38-C997-4CE4-B262-9A439D5602D1}"/>
              </a:ext>
            </a:extLst>
          </p:cNvPr>
          <p:cNvGraphicFramePr>
            <a:graphicFrameLocks/>
          </p:cNvGraphicFramePr>
          <p:nvPr/>
        </p:nvGraphicFramePr>
        <p:xfrm>
          <a:off x="7820223" y="1628800"/>
          <a:ext cx="2308225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" name="Gleichschenkliges Dreieck 33">
            <a:extLst>
              <a:ext uri="{FF2B5EF4-FFF2-40B4-BE49-F238E27FC236}">
                <a16:creationId xmlns:a16="http://schemas.microsoft.com/office/drawing/2014/main" id="{BA1F0D30-AC30-494C-AB9F-74CBC8B3C296}"/>
              </a:ext>
            </a:extLst>
          </p:cNvPr>
          <p:cNvSpPr/>
          <p:nvPr/>
        </p:nvSpPr>
        <p:spPr>
          <a:xfrm rot="10800000">
            <a:off x="2063553" y="1977241"/>
            <a:ext cx="1240943" cy="35399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49221918-4A12-4713-B339-C559D6B94629}"/>
              </a:ext>
            </a:extLst>
          </p:cNvPr>
          <p:cNvSpPr txBox="1">
            <a:spLocks/>
          </p:cNvSpPr>
          <p:nvPr/>
        </p:nvSpPr>
        <p:spPr>
          <a:xfrm>
            <a:off x="3359696" y="3361204"/>
            <a:ext cx="4794646" cy="13670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transformed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kinetic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yet</a:t>
            </a:r>
            <a:r>
              <a:rPr lang="de-DE" sz="2800" dirty="0">
                <a:latin typeface="+mn-lt"/>
              </a:rPr>
              <a:t>…</a:t>
            </a:r>
          </a:p>
        </p:txBody>
      </p:sp>
      <p:sp>
        <p:nvSpPr>
          <p:cNvPr id="3" name="Pfeil: nach unten gekrümmt 2">
            <a:extLst>
              <a:ext uri="{FF2B5EF4-FFF2-40B4-BE49-F238E27FC236}">
                <a16:creationId xmlns:a16="http://schemas.microsoft.com/office/drawing/2014/main" id="{359B4F15-93B7-44E0-8EF6-B7035D63AB25}"/>
              </a:ext>
            </a:extLst>
          </p:cNvPr>
          <p:cNvSpPr/>
          <p:nvPr/>
        </p:nvSpPr>
        <p:spPr>
          <a:xfrm rot="2097833">
            <a:off x="5557804" y="1953499"/>
            <a:ext cx="1080120" cy="629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44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4FD34-33E3-4D8C-8971-020BC019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 </a:t>
            </a:r>
            <a:r>
              <a:rPr lang="de-DE" b="1" dirty="0"/>
              <a:t>TEK-VARIO*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vario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FDB716-E190-43AA-9E92-D5217D481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474" y="1784062"/>
            <a:ext cx="7000504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6000" b="1" dirty="0"/>
              <a:t>T</a:t>
            </a:r>
            <a:r>
              <a:rPr lang="de-DE" sz="3600" b="1" dirty="0"/>
              <a:t>OTAL</a:t>
            </a:r>
          </a:p>
          <a:p>
            <a:endParaRPr lang="de-DE" sz="3600" b="1" dirty="0"/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r>
              <a:rPr lang="de-DE" sz="6000" b="1" dirty="0"/>
              <a:t>E</a:t>
            </a:r>
            <a:r>
              <a:rPr lang="de-DE" sz="3600" b="1" dirty="0"/>
              <a:t>NERGY</a:t>
            </a:r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r>
              <a:rPr lang="de-DE" sz="6500" b="1" dirty="0"/>
              <a:t>K/C</a:t>
            </a:r>
            <a:r>
              <a:rPr lang="de-DE" sz="3600" b="1" dirty="0"/>
              <a:t>OMPENSATION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1DE6542-F06B-4ABE-A70D-876E121A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6EE7D42-C74A-4D1D-B4FF-63E41368D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F067A46-2B52-44C0-A0DC-D2345527F2A5}"/>
              </a:ext>
            </a:extLst>
          </p:cNvPr>
          <p:cNvSpPr txBox="1"/>
          <p:nvPr/>
        </p:nvSpPr>
        <p:spPr>
          <a:xfrm>
            <a:off x="1127448" y="6356350"/>
            <a:ext cx="9976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* </a:t>
            </a:r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note</a:t>
            </a:r>
            <a:r>
              <a:rPr lang="de-DE" dirty="0"/>
              <a:t>: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various</a:t>
            </a:r>
            <a:r>
              <a:rPr lang="de-DE" dirty="0"/>
              <a:t> </a:t>
            </a:r>
            <a:r>
              <a:rPr lang="de-DE" dirty="0" err="1"/>
              <a:t>reasons</a:t>
            </a:r>
            <a:r>
              <a:rPr lang="de-DE" dirty="0"/>
              <a:t>,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author</a:t>
            </a:r>
            <a:r>
              <a:rPr lang="de-DE" dirty="0"/>
              <a:t> </a:t>
            </a:r>
            <a:r>
              <a:rPr lang="de-DE" dirty="0" err="1"/>
              <a:t>decided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German </a:t>
            </a:r>
            <a:r>
              <a:rPr lang="de-DE" dirty="0" err="1"/>
              <a:t>term</a:t>
            </a:r>
            <a:r>
              <a:rPr lang="de-DE" dirty="0"/>
              <a:t> and </a:t>
            </a:r>
            <a:r>
              <a:rPr lang="de-DE" dirty="0" err="1"/>
              <a:t>qoute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throughout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63416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7 Total Energy 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50</a:t>
            </a:fld>
            <a:endParaRPr lang="de-DE"/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875C321B-B876-4F4C-8C85-B0AEFF729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13" y="1052736"/>
            <a:ext cx="3198364" cy="4522314"/>
          </a:xfrm>
          <a:prstGeom prst="rect">
            <a:avLst/>
          </a:prstGeom>
        </p:spPr>
      </p:pic>
      <p:sp>
        <p:nvSpPr>
          <p:cNvPr id="31" name="Titel 1">
            <a:extLst>
              <a:ext uri="{FF2B5EF4-FFF2-40B4-BE49-F238E27FC236}">
                <a16:creationId xmlns:a16="http://schemas.microsoft.com/office/drawing/2014/main" id="{09239685-032E-4599-AF49-ECFCD8A57B9B}"/>
              </a:ext>
            </a:extLst>
          </p:cNvPr>
          <p:cNvSpPr txBox="1">
            <a:spLocks/>
          </p:cNvSpPr>
          <p:nvPr/>
        </p:nvSpPr>
        <p:spPr>
          <a:xfrm>
            <a:off x="1120280" y="1009327"/>
            <a:ext cx="886192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If</a:t>
            </a:r>
            <a:r>
              <a:rPr lang="de-DE" sz="2800" dirty="0">
                <a:latin typeface="+mn-lt"/>
              </a:rPr>
              <a:t> a </a:t>
            </a:r>
            <a:r>
              <a:rPr lang="de-DE" sz="2800" dirty="0" err="1">
                <a:latin typeface="+mn-lt"/>
              </a:rPr>
              <a:t>glider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pitches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up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it</a:t>
            </a:r>
            <a:r>
              <a:rPr lang="de-DE" sz="2800" dirty="0">
                <a:latin typeface="+mn-lt"/>
              </a:rPr>
              <a:t> loses </a:t>
            </a:r>
            <a:r>
              <a:rPr lang="de-DE" sz="2800" dirty="0" err="1">
                <a:latin typeface="+mn-lt"/>
              </a:rPr>
              <a:t>speed</a:t>
            </a:r>
            <a:r>
              <a:rPr lang="de-DE" sz="2800" dirty="0">
                <a:latin typeface="+mn-lt"/>
              </a:rPr>
              <a:t>,…</a:t>
            </a:r>
          </a:p>
        </p:txBody>
      </p:sp>
      <p:sp>
        <p:nvSpPr>
          <p:cNvPr id="32" name="Titel 1">
            <a:extLst>
              <a:ext uri="{FF2B5EF4-FFF2-40B4-BE49-F238E27FC236}">
                <a16:creationId xmlns:a16="http://schemas.microsoft.com/office/drawing/2014/main" id="{F7A2F256-325A-47E5-9E95-2C842E04673F}"/>
              </a:ext>
            </a:extLst>
          </p:cNvPr>
          <p:cNvSpPr txBox="1">
            <a:spLocks/>
          </p:cNvSpPr>
          <p:nvPr/>
        </p:nvSpPr>
        <p:spPr>
          <a:xfrm>
            <a:off x="3431704" y="5283087"/>
            <a:ext cx="4278641" cy="1127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total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stays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same.</a:t>
            </a:r>
          </a:p>
          <a:p>
            <a:r>
              <a:rPr lang="de-DE" sz="1700" dirty="0">
                <a:latin typeface="+mn-lt"/>
              </a:rPr>
              <a:t>(</a:t>
            </a:r>
            <a:r>
              <a:rPr lang="de-DE" sz="1700" dirty="0" err="1">
                <a:latin typeface="+mn-lt"/>
              </a:rPr>
              <a:t>Neglecting</a:t>
            </a:r>
            <a:r>
              <a:rPr lang="de-DE" sz="1700" dirty="0">
                <a:latin typeface="+mn-lt"/>
              </a:rPr>
              <a:t> </a:t>
            </a:r>
            <a:r>
              <a:rPr lang="de-DE" sz="1700" dirty="0" err="1">
                <a:latin typeface="+mn-lt"/>
              </a:rPr>
              <a:t>energy</a:t>
            </a:r>
            <a:r>
              <a:rPr lang="de-DE" sz="1700" dirty="0">
                <a:latin typeface="+mn-lt"/>
              </a:rPr>
              <a:t> </a:t>
            </a:r>
            <a:r>
              <a:rPr lang="de-DE" sz="1700" dirty="0" err="1">
                <a:latin typeface="+mn-lt"/>
              </a:rPr>
              <a:t>loss</a:t>
            </a:r>
            <a:r>
              <a:rPr lang="de-DE" sz="1700" dirty="0">
                <a:latin typeface="+mn-lt"/>
              </a:rPr>
              <a:t> due </a:t>
            </a:r>
            <a:r>
              <a:rPr lang="de-DE" sz="1700" dirty="0" err="1">
                <a:latin typeface="+mn-lt"/>
              </a:rPr>
              <a:t>to</a:t>
            </a:r>
            <a:r>
              <a:rPr lang="de-DE" sz="1700" dirty="0">
                <a:latin typeface="+mn-lt"/>
              </a:rPr>
              <a:t> </a:t>
            </a:r>
            <a:r>
              <a:rPr lang="de-DE" sz="1700" dirty="0" err="1">
                <a:latin typeface="+mn-lt"/>
              </a:rPr>
              <a:t>drag</a:t>
            </a:r>
            <a:r>
              <a:rPr lang="de-DE" sz="1700" dirty="0">
                <a:latin typeface="+mn-lt"/>
              </a:rPr>
              <a:t>.)</a:t>
            </a:r>
          </a:p>
        </p:txBody>
      </p:sp>
      <p:graphicFrame>
        <p:nvGraphicFramePr>
          <p:cNvPr id="33" name="Diagramm 32">
            <a:extLst>
              <a:ext uri="{FF2B5EF4-FFF2-40B4-BE49-F238E27FC236}">
                <a16:creationId xmlns:a16="http://schemas.microsoft.com/office/drawing/2014/main" id="{66F81F38-C997-4CE4-B262-9A439D5602D1}"/>
              </a:ext>
            </a:extLst>
          </p:cNvPr>
          <p:cNvGraphicFramePr>
            <a:graphicFrameLocks/>
          </p:cNvGraphicFramePr>
          <p:nvPr/>
        </p:nvGraphicFramePr>
        <p:xfrm>
          <a:off x="7820223" y="1628800"/>
          <a:ext cx="2308225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" name="Gleichschenkliges Dreieck 33">
            <a:extLst>
              <a:ext uri="{FF2B5EF4-FFF2-40B4-BE49-F238E27FC236}">
                <a16:creationId xmlns:a16="http://schemas.microsoft.com/office/drawing/2014/main" id="{BA1F0D30-AC30-494C-AB9F-74CBC8B3C296}"/>
              </a:ext>
            </a:extLst>
          </p:cNvPr>
          <p:cNvSpPr/>
          <p:nvPr/>
        </p:nvSpPr>
        <p:spPr>
          <a:xfrm rot="10800000">
            <a:off x="2063553" y="1977241"/>
            <a:ext cx="1240943" cy="35399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49221918-4A12-4713-B339-C559D6B94629}"/>
              </a:ext>
            </a:extLst>
          </p:cNvPr>
          <p:cNvSpPr txBox="1">
            <a:spLocks/>
          </p:cNvSpPr>
          <p:nvPr/>
        </p:nvSpPr>
        <p:spPr>
          <a:xfrm>
            <a:off x="3359696" y="3361204"/>
            <a:ext cx="4578622" cy="13670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kinetic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transformed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yet</a:t>
            </a:r>
            <a:r>
              <a:rPr lang="de-DE" sz="2800" dirty="0">
                <a:latin typeface="+mn-lt"/>
              </a:rPr>
              <a:t>…</a:t>
            </a:r>
          </a:p>
        </p:txBody>
      </p:sp>
      <p:sp>
        <p:nvSpPr>
          <p:cNvPr id="10" name="Pfeil: nach unten gekrümmt 9">
            <a:extLst>
              <a:ext uri="{FF2B5EF4-FFF2-40B4-BE49-F238E27FC236}">
                <a16:creationId xmlns:a16="http://schemas.microsoft.com/office/drawing/2014/main" id="{CF3DA13B-63B5-4987-B04C-5FEB289946C4}"/>
              </a:ext>
            </a:extLst>
          </p:cNvPr>
          <p:cNvSpPr/>
          <p:nvPr/>
        </p:nvSpPr>
        <p:spPr>
          <a:xfrm rot="10042300" flipH="1">
            <a:off x="5209265" y="2494460"/>
            <a:ext cx="1095504" cy="572844"/>
          </a:xfrm>
          <a:prstGeom prst="curvedDownArrow">
            <a:avLst/>
          </a:prstGeom>
          <a:solidFill>
            <a:srgbClr val="EF8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8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7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learnt</a:t>
            </a:r>
            <a:r>
              <a:rPr lang="de-DE" sz="2800" dirty="0"/>
              <a:t> so </a:t>
            </a:r>
            <a:r>
              <a:rPr lang="de-DE" sz="2800" dirty="0" err="1"/>
              <a:t>far</a:t>
            </a:r>
            <a:r>
              <a:rPr lang="de-DE" sz="2800" dirty="0"/>
              <a:t>…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51</a:t>
            </a:fld>
            <a:endParaRPr lang="de-DE"/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875C321B-B876-4F4C-8C85-B0AEFF729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92" y="1787006"/>
            <a:ext cx="3198364" cy="4522314"/>
          </a:xfrm>
          <a:prstGeom prst="rect">
            <a:avLst/>
          </a:prstGeom>
        </p:spPr>
      </p:pic>
      <p:sp>
        <p:nvSpPr>
          <p:cNvPr id="31" name="Titel 1">
            <a:extLst>
              <a:ext uri="{FF2B5EF4-FFF2-40B4-BE49-F238E27FC236}">
                <a16:creationId xmlns:a16="http://schemas.microsoft.com/office/drawing/2014/main" id="{09239685-032E-4599-AF49-ECFCD8A57B9B}"/>
              </a:ext>
            </a:extLst>
          </p:cNvPr>
          <p:cNvSpPr txBox="1">
            <a:spLocks/>
          </p:cNvSpPr>
          <p:nvPr/>
        </p:nvSpPr>
        <p:spPr>
          <a:xfrm>
            <a:off x="1120280" y="1009326"/>
            <a:ext cx="8861920" cy="1304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changes</a:t>
            </a:r>
            <a:r>
              <a:rPr lang="de-DE" sz="2800" dirty="0">
                <a:latin typeface="+mn-lt"/>
              </a:rPr>
              <a:t> …</a:t>
            </a:r>
          </a:p>
          <a:p>
            <a:endParaRPr lang="de-DE" sz="2800" dirty="0">
              <a:latin typeface="+mn-lt"/>
            </a:endParaRPr>
          </a:p>
          <a:p>
            <a:r>
              <a:rPr lang="de-DE" sz="2800" dirty="0" err="1">
                <a:latin typeface="+mn-lt"/>
              </a:rPr>
              <a:t>Kinetic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changes</a:t>
            </a:r>
            <a:r>
              <a:rPr lang="de-DE" sz="2800" dirty="0">
                <a:latin typeface="+mn-lt"/>
              </a:rPr>
              <a:t> …</a:t>
            </a:r>
          </a:p>
        </p:txBody>
      </p:sp>
      <p:sp>
        <p:nvSpPr>
          <p:cNvPr id="32" name="Titel 1">
            <a:extLst>
              <a:ext uri="{FF2B5EF4-FFF2-40B4-BE49-F238E27FC236}">
                <a16:creationId xmlns:a16="http://schemas.microsoft.com/office/drawing/2014/main" id="{F7A2F256-325A-47E5-9E95-2C842E04673F}"/>
              </a:ext>
            </a:extLst>
          </p:cNvPr>
          <p:cNvSpPr txBox="1">
            <a:spLocks/>
          </p:cNvSpPr>
          <p:nvPr/>
        </p:nvSpPr>
        <p:spPr>
          <a:xfrm>
            <a:off x="1631505" y="5350059"/>
            <a:ext cx="8712968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600" i="1" dirty="0">
                <a:latin typeface="+mn-lt"/>
              </a:rPr>
              <a:t>total </a:t>
            </a:r>
            <a:r>
              <a:rPr lang="de-DE" sz="1600" i="1" dirty="0" err="1">
                <a:latin typeface="+mn-lt"/>
              </a:rPr>
              <a:t>energy</a:t>
            </a:r>
            <a:r>
              <a:rPr lang="de-DE" sz="1600" i="1" dirty="0">
                <a:latin typeface="+mn-lt"/>
              </a:rPr>
              <a:t> </a:t>
            </a:r>
            <a:r>
              <a:rPr lang="de-DE" sz="1600" i="1" dirty="0" err="1">
                <a:latin typeface="+mn-lt"/>
              </a:rPr>
              <a:t>stays</a:t>
            </a:r>
            <a:r>
              <a:rPr lang="de-DE" sz="1600" i="1" dirty="0">
                <a:latin typeface="+mn-lt"/>
              </a:rPr>
              <a:t> </a:t>
            </a:r>
            <a:r>
              <a:rPr lang="de-DE" sz="1600" i="1" dirty="0" err="1">
                <a:latin typeface="+mn-lt"/>
              </a:rPr>
              <a:t>the</a:t>
            </a:r>
            <a:r>
              <a:rPr lang="de-DE" sz="1600" i="1" dirty="0">
                <a:latin typeface="+mn-lt"/>
              </a:rPr>
              <a:t> same, </a:t>
            </a:r>
            <a:r>
              <a:rPr lang="de-DE" sz="1600" i="1" dirty="0" err="1">
                <a:latin typeface="+mn-lt"/>
              </a:rPr>
              <a:t>kinetic</a:t>
            </a:r>
            <a:r>
              <a:rPr lang="de-DE" sz="1600" i="1" dirty="0">
                <a:latin typeface="+mn-lt"/>
              </a:rPr>
              <a:t>, </a:t>
            </a:r>
            <a:r>
              <a:rPr lang="de-DE" sz="1600" i="1" dirty="0" err="1">
                <a:latin typeface="+mn-lt"/>
              </a:rPr>
              <a:t>energy</a:t>
            </a:r>
            <a:r>
              <a:rPr lang="de-DE" sz="1600" i="1" dirty="0">
                <a:latin typeface="+mn-lt"/>
              </a:rPr>
              <a:t>, </a:t>
            </a:r>
            <a:r>
              <a:rPr lang="de-DE" sz="1600" i="1" dirty="0" err="1">
                <a:latin typeface="+mn-lt"/>
              </a:rPr>
              <a:t>transformed</a:t>
            </a:r>
            <a:r>
              <a:rPr lang="de-DE" sz="1600" i="1" dirty="0">
                <a:latin typeface="+mn-lt"/>
              </a:rPr>
              <a:t>, in </a:t>
            </a:r>
            <a:r>
              <a:rPr lang="de-DE" sz="1600" i="1" dirty="0" err="1">
                <a:latin typeface="+mn-lt"/>
              </a:rPr>
              <a:t>squares</a:t>
            </a:r>
            <a:r>
              <a:rPr lang="de-DE" sz="1600" i="1" dirty="0">
                <a:latin typeface="+mn-lt"/>
              </a:rPr>
              <a:t>, potential, </a:t>
            </a:r>
            <a:r>
              <a:rPr lang="de-DE" sz="1600" i="1" dirty="0" err="1">
                <a:latin typeface="+mn-lt"/>
              </a:rPr>
              <a:t>energy</a:t>
            </a:r>
            <a:r>
              <a:rPr lang="de-DE" sz="1600" i="1" dirty="0">
                <a:latin typeface="+mn-lt"/>
              </a:rPr>
              <a:t>, </a:t>
            </a:r>
            <a:r>
              <a:rPr lang="de-DE" sz="1600" i="1" dirty="0" err="1">
                <a:latin typeface="+mn-lt"/>
              </a:rPr>
              <a:t>linearly</a:t>
            </a:r>
            <a:endParaRPr lang="de-DE" sz="1600" i="1" dirty="0">
              <a:latin typeface="+mn-lt"/>
            </a:endParaRP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49221918-4A12-4713-B339-C559D6B94629}"/>
              </a:ext>
            </a:extLst>
          </p:cNvPr>
          <p:cNvSpPr txBox="1">
            <a:spLocks/>
          </p:cNvSpPr>
          <p:nvPr/>
        </p:nvSpPr>
        <p:spPr>
          <a:xfrm>
            <a:off x="4000865" y="2492895"/>
            <a:ext cx="5772862" cy="10801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In </a:t>
            </a:r>
            <a:r>
              <a:rPr lang="de-DE" sz="2800" dirty="0" err="1">
                <a:latin typeface="+mn-lt"/>
              </a:rPr>
              <a:t>this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case</a:t>
            </a:r>
            <a:r>
              <a:rPr lang="de-DE" sz="2800" dirty="0">
                <a:latin typeface="+mn-lt"/>
              </a:rPr>
              <a:t> …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…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…, </a:t>
            </a:r>
            <a:r>
              <a:rPr lang="de-DE" sz="2800" dirty="0" err="1">
                <a:latin typeface="+mn-lt"/>
              </a:rPr>
              <a:t>yet</a:t>
            </a:r>
            <a:r>
              <a:rPr lang="de-DE" sz="2800" dirty="0">
                <a:latin typeface="+mn-lt"/>
              </a:rPr>
              <a:t> …</a:t>
            </a:r>
          </a:p>
        </p:txBody>
      </p:sp>
      <p:sp>
        <p:nvSpPr>
          <p:cNvPr id="10" name="Pfeil: nach unten gekrümmt 9">
            <a:extLst>
              <a:ext uri="{FF2B5EF4-FFF2-40B4-BE49-F238E27FC236}">
                <a16:creationId xmlns:a16="http://schemas.microsoft.com/office/drawing/2014/main" id="{CF3DA13B-63B5-4987-B04C-5FEB289946C4}"/>
              </a:ext>
            </a:extLst>
          </p:cNvPr>
          <p:cNvSpPr/>
          <p:nvPr/>
        </p:nvSpPr>
        <p:spPr>
          <a:xfrm rot="10042300" flipH="1">
            <a:off x="2467641" y="2874813"/>
            <a:ext cx="1095504" cy="572844"/>
          </a:xfrm>
          <a:prstGeom prst="curvedDownArrow">
            <a:avLst/>
          </a:prstGeom>
          <a:solidFill>
            <a:srgbClr val="EF8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6A6B6238-0E97-4B6D-AB0F-0FE626E6C173}"/>
              </a:ext>
            </a:extLst>
          </p:cNvPr>
          <p:cNvSpPr txBox="1">
            <a:spLocks/>
          </p:cNvSpPr>
          <p:nvPr/>
        </p:nvSpPr>
        <p:spPr>
          <a:xfrm>
            <a:off x="4007768" y="3861047"/>
            <a:ext cx="5772862" cy="10801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In </a:t>
            </a:r>
            <a:r>
              <a:rPr lang="de-DE" sz="2800" dirty="0" err="1">
                <a:latin typeface="+mn-lt"/>
              </a:rPr>
              <a:t>this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case</a:t>
            </a:r>
            <a:r>
              <a:rPr lang="de-DE" sz="2800" dirty="0">
                <a:latin typeface="+mn-lt"/>
              </a:rPr>
              <a:t> …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…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…, </a:t>
            </a:r>
            <a:r>
              <a:rPr lang="de-DE" sz="2800" dirty="0" err="1">
                <a:latin typeface="+mn-lt"/>
              </a:rPr>
              <a:t>yet</a:t>
            </a:r>
            <a:r>
              <a:rPr lang="de-DE" sz="2800" dirty="0">
                <a:latin typeface="+mn-lt"/>
              </a:rPr>
              <a:t> …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A374368-C338-4D6D-913C-47B277B94A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7598">
            <a:off x="167812" y="3079986"/>
            <a:ext cx="3198364" cy="4522314"/>
          </a:xfrm>
          <a:prstGeom prst="rect">
            <a:avLst/>
          </a:prstGeom>
        </p:spPr>
      </p:pic>
      <p:sp>
        <p:nvSpPr>
          <p:cNvPr id="13" name="Pfeil: nach unten gekrümmt 12">
            <a:extLst>
              <a:ext uri="{FF2B5EF4-FFF2-40B4-BE49-F238E27FC236}">
                <a16:creationId xmlns:a16="http://schemas.microsoft.com/office/drawing/2014/main" id="{9FC3E783-A28D-4213-B2FD-3C08B0009D6D}"/>
              </a:ext>
            </a:extLst>
          </p:cNvPr>
          <p:cNvSpPr/>
          <p:nvPr/>
        </p:nvSpPr>
        <p:spPr>
          <a:xfrm rot="2097833">
            <a:off x="2367267" y="4085597"/>
            <a:ext cx="1080120" cy="629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6854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8.1 Energy </a:t>
            </a:r>
            <a:r>
              <a:rPr lang="de-DE" sz="2800" dirty="0" err="1"/>
              <a:t>Compensation</a:t>
            </a:r>
            <a:r>
              <a:rPr lang="de-DE" sz="2800" dirty="0"/>
              <a:t>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52</a:t>
            </a:fld>
            <a:endParaRPr lang="de-DE"/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875C321B-B876-4F4C-8C85-B0AEFF729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888" y="1772816"/>
            <a:ext cx="3198364" cy="4522314"/>
          </a:xfrm>
          <a:prstGeom prst="rect">
            <a:avLst/>
          </a:prstGeom>
        </p:spPr>
      </p:pic>
      <p:sp>
        <p:nvSpPr>
          <p:cNvPr id="31" name="Titel 1">
            <a:extLst>
              <a:ext uri="{FF2B5EF4-FFF2-40B4-BE49-F238E27FC236}">
                <a16:creationId xmlns:a16="http://schemas.microsoft.com/office/drawing/2014/main" id="{09239685-032E-4599-AF49-ECFCD8A57B9B}"/>
              </a:ext>
            </a:extLst>
          </p:cNvPr>
          <p:cNvSpPr txBox="1">
            <a:spLocks/>
          </p:cNvSpPr>
          <p:nvPr/>
        </p:nvSpPr>
        <p:spPr>
          <a:xfrm>
            <a:off x="1120280" y="1009326"/>
            <a:ext cx="9656240" cy="1304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have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think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up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some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kind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device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that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does</a:t>
            </a:r>
            <a:r>
              <a:rPr lang="de-DE" sz="2800" dirty="0">
                <a:latin typeface="+mn-lt"/>
              </a:rPr>
              <a:t> not </a:t>
            </a:r>
            <a:r>
              <a:rPr lang="de-DE" sz="2800" dirty="0" err="1">
                <a:latin typeface="+mn-lt"/>
              </a:rPr>
              <a:t>indicate</a:t>
            </a:r>
            <a:r>
              <a:rPr lang="de-DE" sz="2800" dirty="0">
                <a:latin typeface="+mn-lt"/>
              </a:rPr>
              <a:t> a </a:t>
            </a:r>
            <a:r>
              <a:rPr lang="de-DE" sz="2800" dirty="0" err="1">
                <a:latin typeface="+mn-lt"/>
              </a:rPr>
              <a:t>climb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descent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when</a:t>
            </a:r>
            <a:r>
              <a:rPr lang="de-DE" sz="2800" dirty="0">
                <a:latin typeface="+mn-lt"/>
              </a:rPr>
              <a:t> 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transformed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kinetic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 and vice-</a:t>
            </a:r>
            <a:r>
              <a:rPr lang="de-DE" sz="2800" dirty="0" err="1">
                <a:latin typeface="+mn-lt"/>
              </a:rPr>
              <a:t>versa</a:t>
            </a:r>
            <a:r>
              <a:rPr lang="de-DE" sz="2800" dirty="0">
                <a:latin typeface="+mn-lt"/>
              </a:rPr>
              <a:t>.</a:t>
            </a:r>
          </a:p>
        </p:txBody>
      </p:sp>
      <p:sp>
        <p:nvSpPr>
          <p:cNvPr id="10" name="Pfeil: nach unten gekrümmt 9">
            <a:extLst>
              <a:ext uri="{FF2B5EF4-FFF2-40B4-BE49-F238E27FC236}">
                <a16:creationId xmlns:a16="http://schemas.microsoft.com/office/drawing/2014/main" id="{CF3DA13B-63B5-4987-B04C-5FEB289946C4}"/>
              </a:ext>
            </a:extLst>
          </p:cNvPr>
          <p:cNvSpPr/>
          <p:nvPr/>
        </p:nvSpPr>
        <p:spPr>
          <a:xfrm rot="10042300" flipH="1">
            <a:off x="5131937" y="2860623"/>
            <a:ext cx="1095504" cy="572844"/>
          </a:xfrm>
          <a:prstGeom prst="curvedDownArrow">
            <a:avLst/>
          </a:prstGeom>
          <a:solidFill>
            <a:srgbClr val="EF8D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A374368-C338-4D6D-913C-47B277B94A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7598">
            <a:off x="2832108" y="3065796"/>
            <a:ext cx="3198364" cy="4522314"/>
          </a:xfrm>
          <a:prstGeom prst="rect">
            <a:avLst/>
          </a:prstGeom>
        </p:spPr>
      </p:pic>
      <p:sp>
        <p:nvSpPr>
          <p:cNvPr id="13" name="Pfeil: nach unten gekrümmt 12">
            <a:extLst>
              <a:ext uri="{FF2B5EF4-FFF2-40B4-BE49-F238E27FC236}">
                <a16:creationId xmlns:a16="http://schemas.microsoft.com/office/drawing/2014/main" id="{9FC3E783-A28D-4213-B2FD-3C08B0009D6D}"/>
              </a:ext>
            </a:extLst>
          </p:cNvPr>
          <p:cNvSpPr/>
          <p:nvPr/>
        </p:nvSpPr>
        <p:spPr>
          <a:xfrm rot="2097833">
            <a:off x="5031563" y="4071407"/>
            <a:ext cx="1080120" cy="629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02437A-075B-444D-8A9A-798649CAC37C}"/>
              </a:ext>
            </a:extLst>
          </p:cNvPr>
          <p:cNvSpPr txBox="1">
            <a:spLocks/>
          </p:cNvSpPr>
          <p:nvPr/>
        </p:nvSpPr>
        <p:spPr>
          <a:xfrm>
            <a:off x="1127448" y="5073219"/>
            <a:ext cx="10297144" cy="1304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In </a:t>
            </a:r>
            <a:r>
              <a:rPr lang="de-DE" sz="2800" dirty="0" err="1">
                <a:latin typeface="+mn-lt"/>
              </a:rPr>
              <a:t>other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words</a:t>
            </a:r>
            <a:r>
              <a:rPr lang="de-DE" sz="2800" dirty="0">
                <a:latin typeface="+mn-lt"/>
              </a:rPr>
              <a:t>: In </a:t>
            </a:r>
            <a:r>
              <a:rPr lang="de-DE" sz="2800" dirty="0" err="1">
                <a:latin typeface="+mn-lt"/>
              </a:rPr>
              <a:t>these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situations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our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vario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must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indicate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/>
              <a:t>“</a:t>
            </a:r>
            <a:r>
              <a:rPr lang="de-DE" sz="2800" dirty="0" err="1">
                <a:latin typeface="+mn-lt"/>
              </a:rPr>
              <a:t>nothing</a:t>
            </a:r>
            <a:r>
              <a:rPr lang="de-DE" sz="2800" dirty="0">
                <a:latin typeface="+mn-lt"/>
              </a:rPr>
              <a:t>“ </a:t>
            </a:r>
            <a:r>
              <a:rPr lang="de-DE" sz="2800" dirty="0" err="1">
                <a:latin typeface="+mn-lt"/>
              </a:rPr>
              <a:t>or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0“.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can</a:t>
            </a:r>
            <a:r>
              <a:rPr lang="de-DE" sz="2800" dirty="0">
                <a:latin typeface="+mn-lt"/>
              </a:rPr>
              <a:t> also </a:t>
            </a:r>
            <a:r>
              <a:rPr lang="de-DE" sz="2800" dirty="0" err="1">
                <a:latin typeface="+mn-lt"/>
              </a:rPr>
              <a:t>say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must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COMPENSATE“ </a:t>
            </a:r>
            <a:r>
              <a:rPr lang="de-DE" sz="2800" dirty="0" err="1">
                <a:latin typeface="+mn-lt"/>
              </a:rPr>
              <a:t>what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going</a:t>
            </a:r>
            <a:r>
              <a:rPr lang="de-DE" sz="2800" dirty="0">
                <a:latin typeface="+mn-lt"/>
              </a:rPr>
              <a:t> on. </a:t>
            </a:r>
          </a:p>
        </p:txBody>
      </p:sp>
    </p:spTree>
    <p:extLst>
      <p:ext uri="{BB962C8B-B14F-4D97-AF65-F5344CB8AC3E}">
        <p14:creationId xmlns:p14="http://schemas.microsoft.com/office/powerpoint/2010/main" val="328618458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8.2 Total Energy </a:t>
            </a:r>
            <a:r>
              <a:rPr lang="de-DE" sz="2800" dirty="0" err="1"/>
              <a:t>Compensation</a:t>
            </a:r>
            <a:r>
              <a:rPr lang="de-DE" sz="2800" dirty="0"/>
              <a:t>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53</a:t>
            </a:fld>
            <a:endParaRPr lang="de-DE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02437A-075B-444D-8A9A-798649CAC37C}"/>
              </a:ext>
            </a:extLst>
          </p:cNvPr>
          <p:cNvSpPr txBox="1">
            <a:spLocks/>
          </p:cNvSpPr>
          <p:nvPr/>
        </p:nvSpPr>
        <p:spPr>
          <a:xfrm>
            <a:off x="1198240" y="3641304"/>
            <a:ext cx="10082336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Now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know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exactly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where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</a:t>
            </a:r>
            <a:r>
              <a:rPr lang="de-DE" sz="2800" b="1" dirty="0">
                <a:latin typeface="+mn-lt"/>
              </a:rPr>
              <a:t>TEK-Vario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got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its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name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from</a:t>
            </a:r>
            <a:r>
              <a:rPr lang="de-DE" sz="2800" dirty="0">
                <a:latin typeface="+mn-lt"/>
              </a:rPr>
              <a:t>…</a:t>
            </a:r>
          </a:p>
          <a:p>
            <a:endParaRPr lang="de-DE" sz="2800" dirty="0">
              <a:latin typeface="+mn-lt"/>
            </a:endParaRPr>
          </a:p>
          <a:p>
            <a:r>
              <a:rPr lang="de-DE" sz="2800" dirty="0">
                <a:latin typeface="+mn-lt"/>
              </a:rPr>
              <a:t>and time </a:t>
            </a:r>
            <a:r>
              <a:rPr lang="de-DE" sz="2800" dirty="0" err="1">
                <a:latin typeface="+mn-lt"/>
              </a:rPr>
              <a:t>has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come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change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from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words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numbers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completely</a:t>
            </a:r>
            <a:r>
              <a:rPr lang="de-DE" sz="2800" dirty="0">
                <a:latin typeface="+mn-lt"/>
              </a:rPr>
              <a:t>: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459F3C94-BE73-4A6B-8720-35A3C72851B3}"/>
              </a:ext>
            </a:extLst>
          </p:cNvPr>
          <p:cNvSpPr txBox="1">
            <a:spLocks/>
          </p:cNvSpPr>
          <p:nvPr/>
        </p:nvSpPr>
        <p:spPr>
          <a:xfrm>
            <a:off x="1197540" y="1052736"/>
            <a:ext cx="10587091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latin typeface="+mn-lt"/>
              </a:rPr>
              <a:t>In </a:t>
            </a:r>
            <a:r>
              <a:rPr lang="de-DE" sz="2800" dirty="0" err="1">
                <a:latin typeface="+mn-lt"/>
              </a:rPr>
              <a:t>fact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logic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behind</a:t>
            </a:r>
            <a:r>
              <a:rPr lang="de-DE" sz="2800" dirty="0">
                <a:latin typeface="+mn-lt"/>
              </a:rPr>
              <a:t> a TEK-Vario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:</a:t>
            </a:r>
          </a:p>
          <a:p>
            <a:endParaRPr lang="de-DE" sz="2800" dirty="0">
              <a:latin typeface="+mn-lt"/>
            </a:endParaRPr>
          </a:p>
          <a:p>
            <a:r>
              <a:rPr lang="de-DE" sz="2800" dirty="0">
                <a:solidFill>
                  <a:srgbClr val="FF0000"/>
                </a:solidFill>
                <a:latin typeface="+mn-lt"/>
              </a:rPr>
              <a:t>total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compensation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potential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+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kinetic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4222804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8.3 Total Energy </a:t>
            </a:r>
            <a:r>
              <a:rPr lang="de-DE" sz="2800" dirty="0" err="1"/>
              <a:t>Compensation</a:t>
            </a:r>
            <a:r>
              <a:rPr lang="de-DE" sz="2800" dirty="0"/>
              <a:t>	- </a:t>
            </a:r>
            <a:r>
              <a:rPr lang="de-DE" sz="2800" dirty="0" err="1"/>
              <a:t>Arithmetics</a:t>
            </a:r>
            <a:endParaRPr lang="de-DE" sz="28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54</a:t>
            </a:fld>
            <a:endParaRPr lang="de-DE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02437A-075B-444D-8A9A-798649CAC37C}"/>
              </a:ext>
            </a:extLst>
          </p:cNvPr>
          <p:cNvSpPr txBox="1">
            <a:spLocks/>
          </p:cNvSpPr>
          <p:nvPr/>
        </p:nvSpPr>
        <p:spPr>
          <a:xfrm>
            <a:off x="1197540" y="1196752"/>
            <a:ext cx="10156259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solidFill>
                  <a:srgbClr val="FF0000"/>
                </a:solidFill>
                <a:latin typeface="+mn-lt"/>
              </a:rPr>
              <a:t>total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compensation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potential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+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kinetic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0</a:t>
            </a:r>
          </a:p>
          <a:p>
            <a:endParaRPr lang="de-DE" sz="2800" dirty="0">
              <a:latin typeface="+mn-lt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1CE418F9-A9C4-4CFA-8F30-8C6A00BF52D6}"/>
              </a:ext>
            </a:extLst>
          </p:cNvPr>
          <p:cNvSpPr txBox="1">
            <a:spLocks/>
          </p:cNvSpPr>
          <p:nvPr/>
        </p:nvSpPr>
        <p:spPr>
          <a:xfrm>
            <a:off x="1197540" y="1988840"/>
            <a:ext cx="10371067" cy="4104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How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can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convert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numbers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completely</a:t>
            </a:r>
            <a:r>
              <a:rPr lang="de-DE" sz="2800" dirty="0">
                <a:latin typeface="+mn-lt"/>
              </a:rPr>
              <a:t>?</a:t>
            </a:r>
          </a:p>
          <a:p>
            <a:r>
              <a:rPr lang="de-DE" sz="2800" dirty="0">
                <a:latin typeface="+mn-lt"/>
              </a:rPr>
              <a:t> </a:t>
            </a:r>
          </a:p>
          <a:p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know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that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there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always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positive </a:t>
            </a:r>
            <a:r>
              <a:rPr lang="de-DE" sz="2800" dirty="0" err="1">
                <a:latin typeface="+mn-lt"/>
              </a:rPr>
              <a:t>value</a:t>
            </a:r>
            <a:r>
              <a:rPr lang="de-DE" sz="2800" dirty="0">
                <a:latin typeface="+mn-lt"/>
              </a:rPr>
              <a:t>. (</a:t>
            </a:r>
            <a:r>
              <a:rPr lang="de-DE" sz="2800" dirty="0" err="1">
                <a:latin typeface="+mn-lt"/>
              </a:rPr>
              <a:t>Otherwise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wouldn´t</a:t>
            </a:r>
            <a:r>
              <a:rPr lang="de-DE" sz="2800" dirty="0">
                <a:latin typeface="+mn-lt"/>
              </a:rPr>
              <a:t> roll </a:t>
            </a:r>
            <a:r>
              <a:rPr lang="de-DE" sz="2800" dirty="0" err="1">
                <a:latin typeface="+mn-lt"/>
              </a:rPr>
              <a:t>downhill</a:t>
            </a:r>
            <a:r>
              <a:rPr lang="de-DE" sz="2800" dirty="0">
                <a:latin typeface="+mn-lt"/>
              </a:rPr>
              <a:t>). </a:t>
            </a:r>
          </a:p>
          <a:p>
            <a:r>
              <a:rPr lang="de-DE" sz="2800" dirty="0" err="1">
                <a:latin typeface="+mn-lt"/>
              </a:rPr>
              <a:t>Therefore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setting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up</a:t>
            </a:r>
            <a:r>
              <a:rPr lang="de-DE" sz="2800" dirty="0">
                <a:latin typeface="+mn-lt"/>
              </a:rPr>
              <a:t> an </a:t>
            </a:r>
            <a:r>
              <a:rPr lang="de-DE" sz="2800" dirty="0" err="1">
                <a:latin typeface="+mn-lt"/>
              </a:rPr>
              <a:t>arithmetic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task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must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replace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“ </a:t>
            </a:r>
            <a:r>
              <a:rPr lang="de-DE" sz="2800" dirty="0" err="1">
                <a:latin typeface="+mn-lt"/>
              </a:rPr>
              <a:t>by</a:t>
            </a:r>
            <a:r>
              <a:rPr lang="de-DE" sz="2800" dirty="0">
                <a:latin typeface="+mn-lt"/>
              </a:rPr>
              <a:t> a </a:t>
            </a:r>
            <a:r>
              <a:rPr lang="de-DE" sz="2800" u="sng" dirty="0">
                <a:latin typeface="+mn-lt"/>
              </a:rPr>
              <a:t>positive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number</a:t>
            </a:r>
            <a:r>
              <a:rPr lang="de-DE" sz="2800" dirty="0">
                <a:latin typeface="+mn-lt"/>
              </a:rPr>
              <a:t>. </a:t>
            </a:r>
            <a:r>
              <a:rPr lang="de-DE" sz="2800" dirty="0" err="1">
                <a:latin typeface="+mn-lt"/>
              </a:rPr>
              <a:t>Let´s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take</a:t>
            </a:r>
            <a:r>
              <a:rPr lang="de-DE" sz="2800" dirty="0">
                <a:latin typeface="+mn-lt"/>
              </a:rPr>
              <a:t> a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1“.</a:t>
            </a:r>
          </a:p>
          <a:p>
            <a:endParaRPr lang="de-DE" sz="2800" dirty="0">
              <a:latin typeface="+mn-lt"/>
            </a:endParaRPr>
          </a:p>
          <a:p>
            <a:endParaRPr lang="de-DE" sz="2800" dirty="0">
              <a:latin typeface="+mn-lt"/>
            </a:endParaRPr>
          </a:p>
          <a:p>
            <a:endParaRPr lang="de-DE" sz="2800" dirty="0">
              <a:latin typeface="+mn-lt"/>
            </a:endParaRPr>
          </a:p>
          <a:p>
            <a:r>
              <a:rPr lang="de-DE" sz="2800" dirty="0">
                <a:solidFill>
                  <a:srgbClr val="FF0000"/>
                </a:solidFill>
                <a:latin typeface="+mn-lt"/>
              </a:rPr>
              <a:t>total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compensation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potential </a:t>
            </a:r>
            <a:r>
              <a:rPr lang="de-DE" sz="2800" dirty="0" err="1">
                <a:solidFill>
                  <a:srgbClr val="FFCCFF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 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+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kinetic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0</a:t>
            </a:r>
          </a:p>
          <a:p>
            <a:endParaRPr lang="de-DE" sz="2800" dirty="0">
              <a:latin typeface="+mn-lt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228B72E3-1893-4160-906E-323CC8AE43B2}"/>
              </a:ext>
            </a:extLst>
          </p:cNvPr>
          <p:cNvSpPr txBox="1"/>
          <p:nvPr/>
        </p:nvSpPr>
        <p:spPr>
          <a:xfrm>
            <a:off x="6274072" y="5157192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5260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DF451261-9AE5-4B58-AD3C-49E91457CF80}"/>
              </a:ext>
            </a:extLst>
          </p:cNvPr>
          <p:cNvSpPr txBox="1">
            <a:spLocks/>
          </p:cNvSpPr>
          <p:nvPr/>
        </p:nvSpPr>
        <p:spPr>
          <a:xfrm>
            <a:off x="1197540" y="1988840"/>
            <a:ext cx="10371067" cy="4104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How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can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convert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numbers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completely</a:t>
            </a:r>
            <a:r>
              <a:rPr lang="de-DE" sz="2800" dirty="0">
                <a:latin typeface="+mn-lt"/>
              </a:rPr>
              <a:t>?</a:t>
            </a:r>
          </a:p>
          <a:p>
            <a:r>
              <a:rPr lang="de-DE" sz="2800" dirty="0">
                <a:latin typeface="+mn-lt"/>
              </a:rPr>
              <a:t> </a:t>
            </a:r>
          </a:p>
          <a:p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know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that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there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always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positive </a:t>
            </a:r>
            <a:r>
              <a:rPr lang="de-DE" sz="2800" dirty="0" err="1">
                <a:latin typeface="+mn-lt"/>
              </a:rPr>
              <a:t>value</a:t>
            </a:r>
            <a:r>
              <a:rPr lang="de-DE" sz="2800" dirty="0">
                <a:latin typeface="+mn-lt"/>
              </a:rPr>
              <a:t>. (</a:t>
            </a:r>
            <a:r>
              <a:rPr lang="de-DE" sz="2800" dirty="0" err="1">
                <a:latin typeface="+mn-lt"/>
              </a:rPr>
              <a:t>Otherwise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wouldn´t</a:t>
            </a:r>
            <a:r>
              <a:rPr lang="de-DE" sz="2800" dirty="0">
                <a:latin typeface="+mn-lt"/>
              </a:rPr>
              <a:t> roll </a:t>
            </a:r>
            <a:r>
              <a:rPr lang="de-DE" sz="2800" dirty="0" err="1">
                <a:latin typeface="+mn-lt"/>
              </a:rPr>
              <a:t>downhill</a:t>
            </a:r>
            <a:r>
              <a:rPr lang="de-DE" sz="2800" dirty="0">
                <a:latin typeface="+mn-lt"/>
              </a:rPr>
              <a:t>). </a:t>
            </a:r>
          </a:p>
          <a:p>
            <a:r>
              <a:rPr lang="de-DE" sz="2800" dirty="0" err="1">
                <a:latin typeface="+mn-lt"/>
              </a:rPr>
              <a:t>Therefore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setting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up</a:t>
            </a:r>
            <a:r>
              <a:rPr lang="de-DE" sz="2800" dirty="0">
                <a:latin typeface="+mn-lt"/>
              </a:rPr>
              <a:t> an </a:t>
            </a:r>
            <a:r>
              <a:rPr lang="de-DE" sz="2800" dirty="0" err="1">
                <a:latin typeface="+mn-lt"/>
              </a:rPr>
              <a:t>arithmetic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task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must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replace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“ </a:t>
            </a:r>
            <a:r>
              <a:rPr lang="de-DE" sz="2800" dirty="0" err="1">
                <a:latin typeface="+mn-lt"/>
              </a:rPr>
              <a:t>by</a:t>
            </a:r>
            <a:r>
              <a:rPr lang="de-DE" sz="2800" dirty="0">
                <a:latin typeface="+mn-lt"/>
              </a:rPr>
              <a:t> a </a:t>
            </a:r>
            <a:r>
              <a:rPr lang="de-DE" sz="2800" u="sng" dirty="0">
                <a:latin typeface="+mn-lt"/>
              </a:rPr>
              <a:t>positive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number</a:t>
            </a:r>
            <a:r>
              <a:rPr lang="de-DE" sz="2800" dirty="0">
                <a:latin typeface="+mn-lt"/>
              </a:rPr>
              <a:t>. </a:t>
            </a:r>
            <a:r>
              <a:rPr lang="de-DE" sz="2800" dirty="0" err="1">
                <a:latin typeface="+mn-lt"/>
              </a:rPr>
              <a:t>Let´s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take</a:t>
            </a:r>
            <a:r>
              <a:rPr lang="de-DE" sz="2800" dirty="0">
                <a:latin typeface="+mn-lt"/>
              </a:rPr>
              <a:t> a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1“.</a:t>
            </a:r>
          </a:p>
          <a:p>
            <a:endParaRPr lang="de-DE" sz="2800" dirty="0">
              <a:latin typeface="+mn-lt"/>
            </a:endParaRPr>
          </a:p>
          <a:p>
            <a:endParaRPr lang="de-DE" sz="2800" dirty="0">
              <a:latin typeface="+mn-lt"/>
            </a:endParaRPr>
          </a:p>
          <a:p>
            <a:endParaRPr lang="de-DE" sz="2800" dirty="0">
              <a:latin typeface="+mn-lt"/>
            </a:endParaRPr>
          </a:p>
          <a:p>
            <a:r>
              <a:rPr lang="de-DE" sz="2800" dirty="0">
                <a:solidFill>
                  <a:srgbClr val="FF0000"/>
                </a:solidFill>
                <a:latin typeface="+mn-lt"/>
              </a:rPr>
              <a:t>total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compensation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potential </a:t>
            </a:r>
            <a:r>
              <a:rPr lang="de-DE" sz="2800" dirty="0" err="1">
                <a:solidFill>
                  <a:srgbClr val="FFCCFF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 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+ </a:t>
            </a:r>
            <a:r>
              <a:rPr lang="de-DE" sz="2800" dirty="0" err="1">
                <a:solidFill>
                  <a:srgbClr val="FFCCFF"/>
                </a:solidFill>
                <a:latin typeface="+mn-lt"/>
              </a:rPr>
              <a:t>kinetic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CCFF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 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= 0</a:t>
            </a:r>
          </a:p>
          <a:p>
            <a:endParaRPr lang="de-DE" sz="2800" dirty="0">
              <a:latin typeface="+mn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8.3 Total Energy </a:t>
            </a:r>
            <a:r>
              <a:rPr lang="de-DE" sz="2800" dirty="0" err="1"/>
              <a:t>Compensation</a:t>
            </a:r>
            <a:r>
              <a:rPr lang="de-DE" sz="2800" dirty="0"/>
              <a:t>	- </a:t>
            </a:r>
            <a:r>
              <a:rPr lang="de-DE" sz="2800" dirty="0" err="1"/>
              <a:t>Arithmetics</a:t>
            </a:r>
            <a:endParaRPr lang="de-DE" sz="28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55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ADF3BC9-3157-49F6-BD67-A9F9727DD3AD}"/>
              </a:ext>
            </a:extLst>
          </p:cNvPr>
          <p:cNvSpPr txBox="1"/>
          <p:nvPr/>
        </p:nvSpPr>
        <p:spPr>
          <a:xfrm>
            <a:off x="7468479" y="4381654"/>
            <a:ext cx="3710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rgbClr val="0070C0"/>
                </a:solidFill>
              </a:rPr>
              <a:t>What´s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the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missing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number</a:t>
            </a:r>
            <a:endParaRPr lang="de-DE" sz="2400" dirty="0">
              <a:solidFill>
                <a:srgbClr val="0070C0"/>
              </a:solidFill>
            </a:endParaRPr>
          </a:p>
          <a:p>
            <a:r>
              <a:rPr lang="de-DE" sz="2400" dirty="0" err="1">
                <a:solidFill>
                  <a:srgbClr val="0070C0"/>
                </a:solidFill>
              </a:rPr>
              <a:t>to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keep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this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task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true</a:t>
            </a:r>
            <a:r>
              <a:rPr lang="de-DE" sz="2400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8661415-1418-4DCA-A722-27E2EDF4F814}"/>
              </a:ext>
            </a:extLst>
          </p:cNvPr>
          <p:cNvSpPr txBox="1"/>
          <p:nvPr/>
        </p:nvSpPr>
        <p:spPr>
          <a:xfrm>
            <a:off x="8877951" y="5179839"/>
            <a:ext cx="4459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22A5456D-8C03-4360-ADB8-DF090E79DFAD}"/>
              </a:ext>
            </a:extLst>
          </p:cNvPr>
          <p:cNvSpPr txBox="1">
            <a:spLocks/>
          </p:cNvSpPr>
          <p:nvPr/>
        </p:nvSpPr>
        <p:spPr>
          <a:xfrm>
            <a:off x="1197540" y="1196752"/>
            <a:ext cx="10156259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solidFill>
                  <a:srgbClr val="FF0000"/>
                </a:solidFill>
                <a:latin typeface="+mn-lt"/>
              </a:rPr>
              <a:t>total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compensation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potential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+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kinetic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0</a:t>
            </a:r>
          </a:p>
          <a:p>
            <a:endParaRPr lang="de-DE" sz="2800" dirty="0">
              <a:latin typeface="+mn-lt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839F7F7-7336-475F-A5D7-18309EA60227}"/>
              </a:ext>
            </a:extLst>
          </p:cNvPr>
          <p:cNvSpPr txBox="1"/>
          <p:nvPr/>
        </p:nvSpPr>
        <p:spPr>
          <a:xfrm>
            <a:off x="6274072" y="5157192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685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4D366EAC-7B9D-4AE3-9C8E-217BD3380199}"/>
              </a:ext>
            </a:extLst>
          </p:cNvPr>
          <p:cNvSpPr txBox="1">
            <a:spLocks/>
          </p:cNvSpPr>
          <p:nvPr/>
        </p:nvSpPr>
        <p:spPr>
          <a:xfrm>
            <a:off x="1197540" y="1988840"/>
            <a:ext cx="10371067" cy="4104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 err="1">
                <a:latin typeface="+mn-lt"/>
              </a:rPr>
              <a:t>How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can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convert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into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numbers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completely</a:t>
            </a:r>
            <a:r>
              <a:rPr lang="de-DE" sz="2800" dirty="0">
                <a:latin typeface="+mn-lt"/>
              </a:rPr>
              <a:t>?</a:t>
            </a:r>
          </a:p>
          <a:p>
            <a:r>
              <a:rPr lang="de-DE" sz="2800" dirty="0">
                <a:latin typeface="+mn-lt"/>
              </a:rPr>
              <a:t> </a:t>
            </a:r>
          </a:p>
          <a:p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know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that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there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it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always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is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positive </a:t>
            </a:r>
            <a:r>
              <a:rPr lang="de-DE" sz="2800" dirty="0" err="1">
                <a:latin typeface="+mn-lt"/>
              </a:rPr>
              <a:t>value</a:t>
            </a:r>
            <a:r>
              <a:rPr lang="de-DE" sz="2800" dirty="0">
                <a:latin typeface="+mn-lt"/>
              </a:rPr>
              <a:t>. (</a:t>
            </a:r>
            <a:r>
              <a:rPr lang="de-DE" sz="2800" dirty="0" err="1">
                <a:latin typeface="+mn-lt"/>
              </a:rPr>
              <a:t>Otherwise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car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wouldn´t</a:t>
            </a:r>
            <a:r>
              <a:rPr lang="de-DE" sz="2800" dirty="0">
                <a:latin typeface="+mn-lt"/>
              </a:rPr>
              <a:t> roll </a:t>
            </a:r>
            <a:r>
              <a:rPr lang="de-DE" sz="2800" dirty="0" err="1">
                <a:latin typeface="+mn-lt"/>
              </a:rPr>
              <a:t>downhill</a:t>
            </a:r>
            <a:r>
              <a:rPr lang="de-DE" sz="2800" dirty="0">
                <a:latin typeface="+mn-lt"/>
              </a:rPr>
              <a:t>). </a:t>
            </a:r>
          </a:p>
          <a:p>
            <a:r>
              <a:rPr lang="de-DE" sz="2800" dirty="0" err="1">
                <a:latin typeface="+mn-lt"/>
              </a:rPr>
              <a:t>Therefore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setting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up</a:t>
            </a:r>
            <a:r>
              <a:rPr lang="de-DE" sz="2800" dirty="0">
                <a:latin typeface="+mn-lt"/>
              </a:rPr>
              <a:t> an </a:t>
            </a:r>
            <a:r>
              <a:rPr lang="de-DE" sz="2800" dirty="0" err="1">
                <a:latin typeface="+mn-lt"/>
              </a:rPr>
              <a:t>arithmetic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task</a:t>
            </a:r>
            <a:r>
              <a:rPr lang="de-DE" sz="2800" dirty="0">
                <a:latin typeface="+mn-lt"/>
              </a:rPr>
              <a:t>, </a:t>
            </a:r>
            <a:r>
              <a:rPr lang="de-DE" sz="2800" dirty="0" err="1">
                <a:latin typeface="+mn-lt"/>
              </a:rPr>
              <a:t>we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must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replace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potential </a:t>
            </a:r>
            <a:r>
              <a:rPr lang="de-DE" sz="2800" dirty="0" err="1">
                <a:latin typeface="+mn-lt"/>
              </a:rPr>
              <a:t>energy</a:t>
            </a:r>
            <a:r>
              <a:rPr lang="de-DE" sz="2800" dirty="0">
                <a:latin typeface="+mn-lt"/>
              </a:rPr>
              <a:t>“ </a:t>
            </a:r>
            <a:r>
              <a:rPr lang="de-DE" sz="2800" dirty="0" err="1">
                <a:latin typeface="+mn-lt"/>
              </a:rPr>
              <a:t>by</a:t>
            </a:r>
            <a:r>
              <a:rPr lang="de-DE" sz="2800" dirty="0">
                <a:latin typeface="+mn-lt"/>
              </a:rPr>
              <a:t> a </a:t>
            </a:r>
            <a:r>
              <a:rPr lang="de-DE" sz="2800" u="sng" dirty="0">
                <a:latin typeface="+mn-lt"/>
              </a:rPr>
              <a:t>positive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number</a:t>
            </a:r>
            <a:r>
              <a:rPr lang="de-DE" sz="2800" dirty="0">
                <a:latin typeface="+mn-lt"/>
              </a:rPr>
              <a:t>. </a:t>
            </a:r>
            <a:r>
              <a:rPr lang="de-DE" sz="2800" dirty="0" err="1">
                <a:latin typeface="+mn-lt"/>
              </a:rPr>
              <a:t>Let´s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take</a:t>
            </a:r>
            <a:r>
              <a:rPr lang="de-DE" sz="2800" dirty="0">
                <a:latin typeface="+mn-lt"/>
              </a:rPr>
              <a:t> a </a:t>
            </a:r>
            <a:r>
              <a:rPr lang="de-DE" sz="2800" dirty="0"/>
              <a:t>“</a:t>
            </a:r>
            <a:r>
              <a:rPr lang="de-DE" sz="2800" dirty="0">
                <a:latin typeface="+mn-lt"/>
              </a:rPr>
              <a:t>1“.</a:t>
            </a:r>
          </a:p>
          <a:p>
            <a:endParaRPr lang="de-DE" sz="2800" dirty="0">
              <a:latin typeface="+mn-lt"/>
            </a:endParaRPr>
          </a:p>
          <a:p>
            <a:endParaRPr lang="de-DE" sz="2800" dirty="0">
              <a:latin typeface="+mn-lt"/>
            </a:endParaRPr>
          </a:p>
          <a:p>
            <a:endParaRPr lang="de-DE" sz="2800" dirty="0">
              <a:latin typeface="+mn-lt"/>
            </a:endParaRPr>
          </a:p>
          <a:p>
            <a:r>
              <a:rPr lang="de-DE" sz="2800" dirty="0">
                <a:solidFill>
                  <a:srgbClr val="FF0000"/>
                </a:solidFill>
                <a:latin typeface="+mn-lt"/>
              </a:rPr>
              <a:t>total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compensation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potential </a:t>
            </a:r>
            <a:r>
              <a:rPr lang="de-DE" sz="2800" dirty="0" err="1">
                <a:solidFill>
                  <a:srgbClr val="FFCCFF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 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+ </a:t>
            </a:r>
            <a:r>
              <a:rPr lang="de-DE" sz="2800" dirty="0" err="1">
                <a:solidFill>
                  <a:srgbClr val="FFCCFF"/>
                </a:solidFill>
                <a:latin typeface="+mn-lt"/>
              </a:rPr>
              <a:t>kinetic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CCFF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CCFF"/>
                </a:solidFill>
                <a:latin typeface="+mn-lt"/>
              </a:rPr>
              <a:t> 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= 0</a:t>
            </a:r>
          </a:p>
          <a:p>
            <a:endParaRPr lang="de-DE" sz="2800" dirty="0">
              <a:latin typeface="+mn-lt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8.3 Total Energy </a:t>
            </a:r>
            <a:r>
              <a:rPr lang="de-DE" sz="2800" dirty="0" err="1"/>
              <a:t>Compensation</a:t>
            </a:r>
            <a:r>
              <a:rPr lang="de-DE" sz="2800" dirty="0"/>
              <a:t>	- </a:t>
            </a:r>
            <a:r>
              <a:rPr lang="de-DE" sz="2800" dirty="0" err="1"/>
              <a:t>Arithmetics</a:t>
            </a:r>
            <a:r>
              <a:rPr lang="de-DE" sz="28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56</a:t>
            </a:fld>
            <a:endParaRPr lang="de-DE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02437A-075B-444D-8A9A-798649CAC37C}"/>
              </a:ext>
            </a:extLst>
          </p:cNvPr>
          <p:cNvSpPr txBox="1">
            <a:spLocks/>
          </p:cNvSpPr>
          <p:nvPr/>
        </p:nvSpPr>
        <p:spPr>
          <a:xfrm>
            <a:off x="1197541" y="1196752"/>
            <a:ext cx="8642176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>
                <a:solidFill>
                  <a:srgbClr val="FF0000"/>
                </a:solidFill>
                <a:latin typeface="+mn-lt"/>
              </a:rPr>
              <a:t>total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potential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	+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kinetic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2800" dirty="0" err="1">
                <a:solidFill>
                  <a:srgbClr val="FF0000"/>
                </a:solidFill>
                <a:latin typeface="+mn-lt"/>
              </a:rPr>
              <a:t>energy</a:t>
            </a:r>
            <a:r>
              <a:rPr lang="de-DE" sz="2800" dirty="0">
                <a:solidFill>
                  <a:srgbClr val="FF0000"/>
                </a:solidFill>
                <a:latin typeface="+mn-lt"/>
              </a:rPr>
              <a:t> = 0</a:t>
            </a:r>
          </a:p>
          <a:p>
            <a:endParaRPr lang="de-DE" sz="2800" dirty="0">
              <a:latin typeface="+mn-lt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ADF3BC9-3157-49F6-BD67-A9F9727DD3AD}"/>
              </a:ext>
            </a:extLst>
          </p:cNvPr>
          <p:cNvSpPr txBox="1"/>
          <p:nvPr/>
        </p:nvSpPr>
        <p:spPr>
          <a:xfrm>
            <a:off x="7091654" y="4411787"/>
            <a:ext cx="3990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rgbClr val="0070C0"/>
                </a:solidFill>
              </a:rPr>
              <a:t>Yes, </a:t>
            </a:r>
            <a:r>
              <a:rPr lang="de-DE" sz="2400" dirty="0" err="1">
                <a:solidFill>
                  <a:srgbClr val="0070C0"/>
                </a:solidFill>
              </a:rPr>
              <a:t>it´s</a:t>
            </a:r>
            <a:r>
              <a:rPr lang="de-DE" sz="2400" dirty="0">
                <a:solidFill>
                  <a:srgbClr val="0070C0"/>
                </a:solidFill>
              </a:rPr>
              <a:t> a </a:t>
            </a:r>
            <a:r>
              <a:rPr lang="de-DE" sz="2400" u="sng" dirty="0">
                <a:solidFill>
                  <a:srgbClr val="0070C0"/>
                </a:solidFill>
              </a:rPr>
              <a:t>negative</a:t>
            </a:r>
            <a:r>
              <a:rPr lang="de-DE" sz="2400" dirty="0">
                <a:solidFill>
                  <a:srgbClr val="0070C0"/>
                </a:solidFill>
              </a:rPr>
              <a:t> </a:t>
            </a:r>
            <a:r>
              <a:rPr lang="de-DE" sz="2400" dirty="0" err="1">
                <a:solidFill>
                  <a:srgbClr val="0070C0"/>
                </a:solidFill>
              </a:rPr>
              <a:t>number</a:t>
            </a:r>
            <a:r>
              <a:rPr lang="de-DE" sz="2400" dirty="0">
                <a:solidFill>
                  <a:srgbClr val="0070C0"/>
                </a:solidFill>
              </a:rPr>
              <a:t> “1“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A8661415-1418-4DCA-A722-27E2EDF4F814}"/>
              </a:ext>
            </a:extLst>
          </p:cNvPr>
          <p:cNvSpPr txBox="1"/>
          <p:nvPr/>
        </p:nvSpPr>
        <p:spPr>
          <a:xfrm>
            <a:off x="8765243" y="5167139"/>
            <a:ext cx="6431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1326879-DC65-44F6-A989-725A2DA78799}"/>
              </a:ext>
            </a:extLst>
          </p:cNvPr>
          <p:cNvSpPr txBox="1"/>
          <p:nvPr/>
        </p:nvSpPr>
        <p:spPr>
          <a:xfrm>
            <a:off x="6274072" y="5157192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400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9626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8.4 Total Energy </a:t>
            </a:r>
            <a:r>
              <a:rPr lang="de-DE" sz="2800" dirty="0" err="1"/>
              <a:t>Compensation</a:t>
            </a:r>
            <a:r>
              <a:rPr lang="de-DE" sz="2800" dirty="0"/>
              <a:t>	- </a:t>
            </a:r>
            <a:r>
              <a:rPr lang="de-DE" sz="2800" dirty="0" err="1"/>
              <a:t>Arithmetics</a:t>
            </a:r>
            <a:r>
              <a:rPr lang="de-DE" sz="2800" dirty="0"/>
              <a:t> + Reality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57</a:t>
            </a:fld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029475A-2AE9-4458-9324-E64E2B89FBC0}"/>
              </a:ext>
            </a:extLst>
          </p:cNvPr>
          <p:cNvSpPr txBox="1"/>
          <p:nvPr/>
        </p:nvSpPr>
        <p:spPr>
          <a:xfrm>
            <a:off x="1127448" y="119001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total </a:t>
            </a:r>
            <a:r>
              <a:rPr lang="de-DE" sz="2800" dirty="0" err="1"/>
              <a:t>energy</a:t>
            </a:r>
            <a:r>
              <a:rPr lang="de-DE" sz="2800" dirty="0"/>
              <a:t> </a:t>
            </a:r>
            <a:r>
              <a:rPr lang="de-DE" sz="2800" dirty="0" err="1"/>
              <a:t>compensation</a:t>
            </a:r>
            <a:r>
              <a:rPr lang="de-DE" sz="2800" dirty="0"/>
              <a:t> = 1 + </a:t>
            </a:r>
            <a:r>
              <a:rPr lang="de-DE" sz="2800" dirty="0">
                <a:solidFill>
                  <a:srgbClr val="FF0000"/>
                </a:solidFill>
              </a:rPr>
              <a:t>-</a:t>
            </a:r>
            <a:r>
              <a:rPr lang="de-DE" sz="2800" dirty="0"/>
              <a:t>1 = 0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66D7B-E580-4CDE-AFC6-D2400F422C31}"/>
              </a:ext>
            </a:extLst>
          </p:cNvPr>
          <p:cNvSpPr txBox="1"/>
          <p:nvPr/>
        </p:nvSpPr>
        <p:spPr>
          <a:xfrm>
            <a:off x="1127448" y="1988840"/>
            <a:ext cx="93610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The </a:t>
            </a:r>
            <a:r>
              <a:rPr lang="de-DE" sz="2800" dirty="0" err="1"/>
              <a:t>logic</a:t>
            </a:r>
            <a:r>
              <a:rPr lang="de-DE" sz="2800" dirty="0"/>
              <a:t> </a:t>
            </a:r>
            <a:r>
              <a:rPr lang="de-DE" sz="2800" dirty="0" err="1"/>
              <a:t>involved</a:t>
            </a:r>
            <a:r>
              <a:rPr lang="de-DE" sz="2800" dirty="0"/>
              <a:t> </a:t>
            </a:r>
            <a:r>
              <a:rPr lang="de-DE" sz="2800" dirty="0" err="1"/>
              <a:t>here</a:t>
            </a:r>
            <a:r>
              <a:rPr lang="de-DE" sz="2800" dirty="0"/>
              <a:t> </a:t>
            </a:r>
            <a:r>
              <a:rPr lang="de-DE" sz="2800" dirty="0" err="1"/>
              <a:t>makes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crystal</a:t>
            </a:r>
            <a:r>
              <a:rPr lang="de-DE" sz="2800" dirty="0"/>
              <a:t> </a:t>
            </a:r>
            <a:r>
              <a:rPr lang="de-DE" sz="2800" dirty="0" err="1"/>
              <a:t>clear</a:t>
            </a:r>
            <a:r>
              <a:rPr lang="de-DE" sz="2800" dirty="0"/>
              <a:t>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kind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device</a:t>
            </a:r>
            <a:r>
              <a:rPr lang="de-DE" sz="2800" dirty="0"/>
              <a:t>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must</a:t>
            </a:r>
            <a:r>
              <a:rPr lang="de-DE" sz="2800" dirty="0"/>
              <a:t> </a:t>
            </a:r>
            <a:r>
              <a:rPr lang="de-DE" sz="2800" dirty="0" err="1"/>
              <a:t>look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: </a:t>
            </a:r>
          </a:p>
          <a:p>
            <a:endParaRPr lang="de-DE" sz="2800" u="sng" dirty="0"/>
          </a:p>
          <a:p>
            <a:r>
              <a:rPr lang="de-DE" sz="2800" u="sng" dirty="0"/>
              <a:t>The </a:t>
            </a:r>
            <a:r>
              <a:rPr lang="de-DE" sz="2800" u="sng" dirty="0" err="1"/>
              <a:t>missing</a:t>
            </a:r>
            <a:r>
              <a:rPr lang="de-DE" sz="2800" u="sng" dirty="0"/>
              <a:t> </a:t>
            </a:r>
            <a:r>
              <a:rPr lang="de-DE" sz="2800" u="sng" dirty="0" err="1"/>
              <a:t>device</a:t>
            </a:r>
            <a:r>
              <a:rPr lang="de-DE" sz="2800" u="sng" dirty="0"/>
              <a:t> </a:t>
            </a:r>
            <a:r>
              <a:rPr lang="de-DE" sz="2800" u="sng" dirty="0" err="1"/>
              <a:t>must</a:t>
            </a:r>
            <a:r>
              <a:rPr lang="de-DE" sz="2800" u="sng" dirty="0"/>
              <a:t> </a:t>
            </a:r>
            <a:r>
              <a:rPr lang="de-DE" sz="2800" u="sng" dirty="0" err="1"/>
              <a:t>deliver</a:t>
            </a:r>
            <a:r>
              <a:rPr lang="de-DE" sz="2800" u="sng" dirty="0"/>
              <a:t> </a:t>
            </a:r>
            <a:r>
              <a:rPr lang="de-DE" sz="2800" u="sng" dirty="0" err="1"/>
              <a:t>exactly</a:t>
            </a:r>
            <a:r>
              <a:rPr lang="de-DE" sz="2800" u="sng" dirty="0"/>
              <a:t> </a:t>
            </a:r>
            <a:r>
              <a:rPr lang="de-DE" sz="2800" u="sng" dirty="0" err="1"/>
              <a:t>the</a:t>
            </a:r>
            <a:r>
              <a:rPr lang="de-DE" sz="2800" u="sng" dirty="0"/>
              <a:t> </a:t>
            </a:r>
            <a:r>
              <a:rPr lang="de-DE" sz="2800" u="sng" dirty="0" err="1"/>
              <a:t>opposite</a:t>
            </a:r>
            <a:r>
              <a:rPr lang="de-DE" sz="2800" u="sng" dirty="0"/>
              <a:t> </a:t>
            </a:r>
            <a:r>
              <a:rPr lang="de-DE" sz="2800" u="sng" dirty="0" err="1"/>
              <a:t>value</a:t>
            </a:r>
            <a:r>
              <a:rPr lang="de-DE" sz="2800" u="sng" dirty="0"/>
              <a:t> </a:t>
            </a:r>
            <a:r>
              <a:rPr lang="de-DE" sz="2800" u="sng" dirty="0" err="1"/>
              <a:t>of</a:t>
            </a:r>
            <a:r>
              <a:rPr lang="de-DE" sz="2800" u="sng" dirty="0"/>
              <a:t> </a:t>
            </a:r>
            <a:r>
              <a:rPr lang="de-DE" sz="2800" u="sng" dirty="0" err="1"/>
              <a:t>our</a:t>
            </a:r>
            <a:r>
              <a:rPr lang="de-DE" sz="2800" u="sng" dirty="0"/>
              <a:t> </a:t>
            </a:r>
            <a:r>
              <a:rPr lang="de-DE" sz="2800" u="sng" dirty="0" err="1"/>
              <a:t>conventional</a:t>
            </a:r>
            <a:r>
              <a:rPr lang="de-DE" sz="2800" u="sng" dirty="0"/>
              <a:t> </a:t>
            </a:r>
            <a:r>
              <a:rPr lang="de-DE" sz="2800" u="sng" dirty="0" err="1"/>
              <a:t>vario</a:t>
            </a:r>
            <a:r>
              <a:rPr lang="de-DE" sz="2800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732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813E7-CB8F-4D72-AAB1-4888242F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8.5 Total Energy </a:t>
            </a:r>
            <a:r>
              <a:rPr lang="de-DE" sz="2800" dirty="0" err="1"/>
              <a:t>Compensation</a:t>
            </a:r>
            <a:r>
              <a:rPr lang="de-DE" sz="2800" dirty="0"/>
              <a:t> - </a:t>
            </a:r>
            <a:r>
              <a:rPr lang="de-DE" sz="2800" dirty="0" err="1"/>
              <a:t>Summing</a:t>
            </a:r>
            <a:r>
              <a:rPr lang="de-DE" sz="2800" dirty="0"/>
              <a:t> Up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FD59B9-C7A4-4466-89AE-822D5985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58</a:t>
            </a:fld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7E66D7B-E580-4CDE-AFC6-D2400F422C31}"/>
              </a:ext>
            </a:extLst>
          </p:cNvPr>
          <p:cNvSpPr txBox="1"/>
          <p:nvPr/>
        </p:nvSpPr>
        <p:spPr>
          <a:xfrm>
            <a:off x="1127448" y="1003885"/>
            <a:ext cx="99371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Let´s</a:t>
            </a:r>
            <a:r>
              <a:rPr lang="de-DE" sz="2800" dirty="0"/>
              <a:t> </a:t>
            </a:r>
            <a:r>
              <a:rPr lang="de-DE" sz="2800" dirty="0" err="1"/>
              <a:t>sum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:</a:t>
            </a:r>
          </a:p>
          <a:p>
            <a:r>
              <a:rPr lang="de-DE" sz="2800" dirty="0"/>
              <a:t>Potential </a:t>
            </a:r>
            <a:r>
              <a:rPr lang="de-DE" sz="2800" dirty="0" err="1"/>
              <a:t>energy</a:t>
            </a:r>
            <a:r>
              <a:rPr lang="de-DE" sz="2800" dirty="0"/>
              <a:t> and </a:t>
            </a:r>
            <a:r>
              <a:rPr lang="de-DE" sz="2800" dirty="0" err="1"/>
              <a:t>kinetic</a:t>
            </a:r>
            <a:r>
              <a:rPr lang="de-DE" sz="2800" dirty="0"/>
              <a:t> </a:t>
            </a:r>
            <a:r>
              <a:rPr lang="de-DE" sz="2800" dirty="0" err="1"/>
              <a:t>energy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quite</a:t>
            </a:r>
            <a:r>
              <a:rPr lang="de-DE" sz="2800" dirty="0"/>
              <a:t> different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nature</a:t>
            </a:r>
            <a:r>
              <a:rPr lang="de-DE" sz="2800" dirty="0"/>
              <a:t> and </a:t>
            </a:r>
            <a:r>
              <a:rPr lang="de-DE" sz="2800" dirty="0" err="1"/>
              <a:t>therefore</a:t>
            </a:r>
            <a:r>
              <a:rPr lang="de-DE" sz="2800" dirty="0"/>
              <a:t> not easy </a:t>
            </a:r>
            <a:r>
              <a:rPr lang="de-DE" sz="2800" dirty="0" err="1"/>
              <a:t>to</a:t>
            </a:r>
            <a:r>
              <a:rPr lang="de-DE" sz="2800" dirty="0"/>
              <a:t> match.</a:t>
            </a:r>
          </a:p>
          <a:p>
            <a:r>
              <a:rPr lang="de-DE" sz="2800" dirty="0"/>
              <a:t>In </a:t>
            </a:r>
            <a:r>
              <a:rPr lang="de-DE" sz="2800" dirty="0" err="1"/>
              <a:t>order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improve</a:t>
            </a:r>
            <a:r>
              <a:rPr lang="de-DE" sz="2800" dirty="0"/>
              <a:t> a </a:t>
            </a:r>
            <a:r>
              <a:rPr lang="de-DE" sz="2800" dirty="0" err="1"/>
              <a:t>conventional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,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add</a:t>
            </a:r>
            <a:r>
              <a:rPr lang="de-DE" sz="2800" dirty="0"/>
              <a:t> a </a:t>
            </a:r>
            <a:r>
              <a:rPr lang="de-DE" sz="2800" dirty="0" err="1"/>
              <a:t>system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delivers</a:t>
            </a:r>
            <a:r>
              <a:rPr lang="de-DE" sz="2800" dirty="0"/>
              <a:t> </a:t>
            </a:r>
            <a:r>
              <a:rPr lang="de-DE" sz="2800" dirty="0" err="1"/>
              <a:t>exactly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opposite</a:t>
            </a:r>
            <a:r>
              <a:rPr lang="de-DE" sz="2800" dirty="0"/>
              <a:t> </a:t>
            </a:r>
            <a:r>
              <a:rPr lang="de-DE" sz="2800" dirty="0" err="1"/>
              <a:t>value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our</a:t>
            </a:r>
            <a:r>
              <a:rPr lang="de-DE" sz="2800" dirty="0"/>
              <a:t> </a:t>
            </a:r>
            <a:r>
              <a:rPr lang="de-DE" sz="2800" dirty="0" err="1"/>
              <a:t>conventional</a:t>
            </a:r>
            <a:r>
              <a:rPr lang="de-DE" sz="2800" dirty="0"/>
              <a:t> </a:t>
            </a:r>
            <a:r>
              <a:rPr lang="de-DE" sz="2800" dirty="0" err="1"/>
              <a:t>vario</a:t>
            </a:r>
            <a:r>
              <a:rPr lang="de-DE" sz="2800" dirty="0"/>
              <a:t>.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more</a:t>
            </a:r>
            <a:r>
              <a:rPr lang="de-DE" sz="2800" dirty="0"/>
              <a:t>, </a:t>
            </a:r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must</a:t>
            </a:r>
            <a:r>
              <a:rPr lang="de-DE" sz="2800" dirty="0"/>
              <a:t> happen at </a:t>
            </a:r>
            <a:r>
              <a:rPr lang="de-DE" sz="2800" dirty="0" err="1"/>
              <a:t>any</a:t>
            </a:r>
            <a:r>
              <a:rPr lang="de-DE" sz="2800" dirty="0"/>
              <a:t> time and in a </a:t>
            </a:r>
            <a:r>
              <a:rPr lang="de-DE" sz="2800" dirty="0" err="1"/>
              <a:t>system</a:t>
            </a:r>
            <a:r>
              <a:rPr lang="de-DE" sz="2800" dirty="0"/>
              <a:t>, </a:t>
            </a:r>
            <a:r>
              <a:rPr lang="de-DE" sz="2800" dirty="0" err="1"/>
              <a:t>where</a:t>
            </a:r>
            <a:r>
              <a:rPr lang="de-DE" sz="2800" dirty="0"/>
              <a:t> potential </a:t>
            </a:r>
            <a:r>
              <a:rPr lang="de-DE" sz="2800" dirty="0" err="1"/>
              <a:t>energy</a:t>
            </a:r>
            <a:r>
              <a:rPr lang="de-DE" sz="2800" dirty="0"/>
              <a:t> and </a:t>
            </a:r>
            <a:r>
              <a:rPr lang="de-DE" sz="2800" dirty="0" err="1"/>
              <a:t>kinetic</a:t>
            </a:r>
            <a:r>
              <a:rPr lang="de-DE" sz="2800" dirty="0"/>
              <a:t> </a:t>
            </a:r>
            <a:r>
              <a:rPr lang="de-DE" sz="2800" dirty="0" err="1"/>
              <a:t>keep</a:t>
            </a:r>
            <a:r>
              <a:rPr lang="de-DE" sz="2800" dirty="0"/>
              <a:t> </a:t>
            </a:r>
            <a:r>
              <a:rPr lang="de-DE" sz="2800" dirty="0" err="1"/>
              <a:t>changing</a:t>
            </a:r>
            <a:r>
              <a:rPr lang="de-DE" sz="2800" dirty="0"/>
              <a:t> and </a:t>
            </a:r>
            <a:r>
              <a:rPr lang="de-DE" sz="2800" dirty="0" err="1"/>
              <a:t>interacting</a:t>
            </a:r>
            <a:r>
              <a:rPr lang="de-DE" sz="2800" dirty="0"/>
              <a:t> </a:t>
            </a:r>
            <a:r>
              <a:rPr lang="de-DE" sz="2800" dirty="0" err="1"/>
              <a:t>rapidly</a:t>
            </a:r>
            <a:r>
              <a:rPr lang="de-DE" sz="2800" dirty="0"/>
              <a:t> and </a:t>
            </a:r>
            <a:r>
              <a:rPr lang="de-DE" sz="2800" dirty="0" err="1"/>
              <a:t>throughout</a:t>
            </a:r>
            <a:r>
              <a:rPr lang="de-DE" sz="2800" dirty="0"/>
              <a:t>.</a:t>
            </a:r>
          </a:p>
          <a:p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sure</a:t>
            </a:r>
            <a:r>
              <a:rPr lang="de-DE" sz="2800" dirty="0"/>
              <a:t> a </a:t>
            </a:r>
            <a:r>
              <a:rPr lang="de-DE" sz="2800" dirty="0" err="1"/>
              <a:t>heap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mind</a:t>
            </a:r>
            <a:r>
              <a:rPr lang="de-DE" sz="2800" dirty="0"/>
              <a:t> </a:t>
            </a:r>
            <a:r>
              <a:rPr lang="de-DE" sz="2800" dirty="0" err="1"/>
              <a:t>boggling</a:t>
            </a:r>
            <a:r>
              <a:rPr lang="de-DE" sz="2800" dirty="0"/>
              <a:t> </a:t>
            </a:r>
            <a:r>
              <a:rPr lang="de-DE" sz="2800" dirty="0" err="1"/>
              <a:t>problems</a:t>
            </a:r>
            <a:r>
              <a:rPr lang="de-DE" sz="2800" dirty="0"/>
              <a:t>. </a:t>
            </a:r>
            <a:r>
              <a:rPr lang="de-DE" sz="2800" dirty="0" err="1"/>
              <a:t>Nevertheless</a:t>
            </a:r>
            <a:r>
              <a:rPr lang="de-DE" sz="2800" dirty="0"/>
              <a:t>, </a:t>
            </a:r>
            <a:r>
              <a:rPr lang="de-DE" sz="2800" dirty="0" err="1"/>
              <a:t>already</a:t>
            </a:r>
            <a:r>
              <a:rPr lang="de-DE" sz="2800" dirty="0"/>
              <a:t> </a:t>
            </a:r>
            <a:r>
              <a:rPr lang="de-DE" sz="2800" dirty="0" err="1"/>
              <a:t>decades</a:t>
            </a:r>
            <a:r>
              <a:rPr lang="de-DE" sz="2800" dirty="0"/>
              <a:t> </a:t>
            </a:r>
            <a:r>
              <a:rPr lang="de-DE" sz="2800" dirty="0" err="1"/>
              <a:t>ago</a:t>
            </a:r>
            <a:r>
              <a:rPr lang="de-DE" sz="2800" dirty="0"/>
              <a:t> </a:t>
            </a:r>
            <a:r>
              <a:rPr lang="de-DE" sz="2800" dirty="0" err="1"/>
              <a:t>engineers</a:t>
            </a:r>
            <a:r>
              <a:rPr lang="de-DE" sz="2800" dirty="0"/>
              <a:t> </a:t>
            </a:r>
            <a:r>
              <a:rPr lang="de-DE" sz="2800" dirty="0" err="1"/>
              <a:t>found</a:t>
            </a:r>
            <a:r>
              <a:rPr lang="de-DE" sz="2800" dirty="0"/>
              <a:t> a </a:t>
            </a:r>
            <a:r>
              <a:rPr lang="de-DE" sz="2800" dirty="0" err="1"/>
              <a:t>brilliant</a:t>
            </a:r>
            <a:r>
              <a:rPr lang="de-DE" sz="2800" dirty="0"/>
              <a:t> </a:t>
            </a:r>
            <a:r>
              <a:rPr lang="de-DE" sz="2800" dirty="0" err="1"/>
              <a:t>solution</a:t>
            </a:r>
            <a:r>
              <a:rPr lang="de-DE" sz="2800" dirty="0"/>
              <a:t>…</a:t>
            </a:r>
          </a:p>
          <a:p>
            <a:endParaRPr lang="de-DE" sz="2800" dirty="0"/>
          </a:p>
          <a:p>
            <a:r>
              <a:rPr lang="de-DE" sz="2800" dirty="0" err="1"/>
              <a:t>Curious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know</a:t>
            </a:r>
            <a:r>
              <a:rPr lang="de-DE" sz="2800" dirty="0"/>
              <a:t>? Just </a:t>
            </a:r>
            <a:r>
              <a:rPr lang="de-DE" sz="2800" dirty="0" err="1"/>
              <a:t>start</a:t>
            </a:r>
            <a:r>
              <a:rPr lang="de-DE" sz="2800" dirty="0"/>
              <a:t> </a:t>
            </a:r>
            <a:r>
              <a:rPr lang="de-DE" sz="2800" dirty="0" err="1"/>
              <a:t>reading</a:t>
            </a:r>
            <a:r>
              <a:rPr lang="de-DE" sz="2800" dirty="0"/>
              <a:t> Part II!</a:t>
            </a:r>
          </a:p>
        </p:txBody>
      </p:sp>
    </p:spTree>
    <p:extLst>
      <p:ext uri="{BB962C8B-B14F-4D97-AF65-F5344CB8AC3E}">
        <p14:creationId xmlns:p14="http://schemas.microsoft.com/office/powerpoint/2010/main" val="3995158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62F171C0-9362-4E54-98C5-BDD39910C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474" y="1784062"/>
            <a:ext cx="7000504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6000" b="1" dirty="0"/>
              <a:t>T</a:t>
            </a:r>
            <a:r>
              <a:rPr lang="de-DE" sz="3600" b="1" dirty="0"/>
              <a:t>OTAL</a:t>
            </a:r>
          </a:p>
          <a:p>
            <a:endParaRPr lang="de-DE" sz="3600" b="1" dirty="0"/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r>
              <a:rPr lang="de-DE" sz="6000" b="1" dirty="0"/>
              <a:t>E</a:t>
            </a:r>
            <a:r>
              <a:rPr lang="de-DE" sz="3600" b="1" dirty="0"/>
              <a:t>NERGY</a:t>
            </a:r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r>
              <a:rPr lang="de-DE" sz="6500" b="1" dirty="0"/>
              <a:t>K/C</a:t>
            </a:r>
            <a:r>
              <a:rPr lang="de-DE" sz="3600" b="1" dirty="0"/>
              <a:t>OMPENSATION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F22E2E4-E3E5-41BF-AC85-7D66EB3C9A5E}"/>
              </a:ext>
            </a:extLst>
          </p:cNvPr>
          <p:cNvSpPr txBox="1"/>
          <p:nvPr/>
        </p:nvSpPr>
        <p:spPr>
          <a:xfrm>
            <a:off x="3909951" y="3303059"/>
            <a:ext cx="72587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potential </a:t>
            </a:r>
            <a:r>
              <a:rPr lang="de-DE" sz="3200" dirty="0" err="1"/>
              <a:t>energy</a:t>
            </a:r>
            <a:r>
              <a:rPr lang="de-DE" sz="3200" dirty="0"/>
              <a:t> (</a:t>
            </a:r>
            <a:r>
              <a:rPr lang="de-DE" sz="3200" dirty="0" err="1"/>
              <a:t>Epot</a:t>
            </a:r>
            <a:r>
              <a:rPr lang="de-DE" sz="3200" dirty="0"/>
              <a:t>)</a:t>
            </a:r>
          </a:p>
          <a:p>
            <a:r>
              <a:rPr lang="de-DE" sz="3200" dirty="0" err="1"/>
              <a:t>kinetic</a:t>
            </a:r>
            <a:r>
              <a:rPr lang="de-DE" sz="3200" dirty="0"/>
              <a:t> </a:t>
            </a:r>
            <a:r>
              <a:rPr lang="de-DE" sz="3200" dirty="0" err="1"/>
              <a:t>energy</a:t>
            </a:r>
            <a:r>
              <a:rPr lang="de-DE" sz="3200" dirty="0"/>
              <a:t> (Ekin)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7898A79C-F6CE-4DE0-8387-AE26611E38C4}"/>
              </a:ext>
            </a:extLst>
          </p:cNvPr>
          <p:cNvCxnSpPr>
            <a:cxnSpLocks/>
          </p:cNvCxnSpPr>
          <p:nvPr/>
        </p:nvCxnSpPr>
        <p:spPr>
          <a:xfrm flipH="1">
            <a:off x="3325091" y="3639785"/>
            <a:ext cx="534390" cy="16031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3B4671DC-E660-436A-A26B-9397378DAC52}"/>
              </a:ext>
            </a:extLst>
          </p:cNvPr>
          <p:cNvCxnSpPr>
            <a:cxnSpLocks/>
          </p:cNvCxnSpPr>
          <p:nvPr/>
        </p:nvCxnSpPr>
        <p:spPr>
          <a:xfrm flipH="1" flipV="1">
            <a:off x="3353295" y="3948543"/>
            <a:ext cx="506186" cy="1306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A79981-C838-4253-8DF8-F242CF63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5FD52F0-EA00-42D8-BD4F-7227D4655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6</a:t>
            </a:fld>
            <a:endParaRPr lang="de-DE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D579532A-9E72-4E1A-AB55-AD1AA8530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dirty="0"/>
              <a:t>A </a:t>
            </a:r>
            <a:r>
              <a:rPr lang="de-DE" b="1" dirty="0"/>
              <a:t>TEK-VARIO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vario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: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01F8B0B-1FA2-44F6-99D4-6EB83814A4EC}"/>
              </a:ext>
            </a:extLst>
          </p:cNvPr>
          <p:cNvSpPr txBox="1"/>
          <p:nvPr/>
        </p:nvSpPr>
        <p:spPr>
          <a:xfrm>
            <a:off x="3045502" y="2794707"/>
            <a:ext cx="5426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As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energy</a:t>
            </a:r>
            <a:r>
              <a:rPr lang="de-DE" sz="2400" dirty="0"/>
              <a:t>, </a:t>
            </a:r>
            <a:r>
              <a:rPr lang="de-DE" sz="2400" dirty="0" err="1"/>
              <a:t>we</a:t>
            </a:r>
            <a:r>
              <a:rPr lang="de-DE" sz="2400" dirty="0"/>
              <a:t> will </a:t>
            </a:r>
            <a:r>
              <a:rPr lang="de-DE" sz="2400" dirty="0" err="1"/>
              <a:t>have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deal </a:t>
            </a:r>
            <a:r>
              <a:rPr lang="de-DE" sz="2400" dirty="0" err="1"/>
              <a:t>with</a:t>
            </a:r>
            <a:r>
              <a:rPr lang="de-DE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1429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62F171C0-9362-4E54-98C5-BDD39910C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474" y="1784062"/>
            <a:ext cx="7000504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6000" b="1" dirty="0"/>
              <a:t>T</a:t>
            </a:r>
            <a:r>
              <a:rPr lang="de-DE" sz="3600" b="1" dirty="0"/>
              <a:t>OTAL</a:t>
            </a:r>
          </a:p>
          <a:p>
            <a:endParaRPr lang="de-DE" sz="3600" b="1" dirty="0"/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r>
              <a:rPr lang="de-DE" sz="6000" b="1" dirty="0"/>
              <a:t>E</a:t>
            </a:r>
            <a:r>
              <a:rPr lang="de-DE" sz="3600" b="1" dirty="0"/>
              <a:t>NERGY</a:t>
            </a:r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endParaRPr lang="de-DE" sz="3600" b="1" dirty="0"/>
          </a:p>
          <a:p>
            <a:pPr marL="0" indent="0">
              <a:buNone/>
            </a:pPr>
            <a:r>
              <a:rPr lang="de-DE" sz="6500" b="1" dirty="0"/>
              <a:t>K/C</a:t>
            </a:r>
            <a:r>
              <a:rPr lang="de-DE" sz="3600" b="1" dirty="0"/>
              <a:t>OMPENSATION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7898A79C-F6CE-4DE0-8387-AE26611E38C4}"/>
              </a:ext>
            </a:extLst>
          </p:cNvPr>
          <p:cNvCxnSpPr>
            <a:cxnSpLocks/>
          </p:cNvCxnSpPr>
          <p:nvPr/>
        </p:nvCxnSpPr>
        <p:spPr>
          <a:xfrm flipH="1">
            <a:off x="3325091" y="3639785"/>
            <a:ext cx="534390" cy="16031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id="{3B4671DC-E660-436A-A26B-9397378DAC52}"/>
              </a:ext>
            </a:extLst>
          </p:cNvPr>
          <p:cNvCxnSpPr>
            <a:cxnSpLocks/>
          </p:cNvCxnSpPr>
          <p:nvPr/>
        </p:nvCxnSpPr>
        <p:spPr>
          <a:xfrm flipH="1" flipV="1">
            <a:off x="3353295" y="3948543"/>
            <a:ext cx="506186" cy="13062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A79981-C838-4253-8DF8-F242CF63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5FD52F0-EA00-42D8-BD4F-7227D4655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7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B1326CD-88C5-40AD-92BD-6CA7CC9B9B44}"/>
              </a:ext>
            </a:extLst>
          </p:cNvPr>
          <p:cNvSpPr txBox="1"/>
          <p:nvPr/>
        </p:nvSpPr>
        <p:spPr>
          <a:xfrm rot="20122299">
            <a:off x="7731796" y="2964505"/>
            <a:ext cx="380546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600" dirty="0" err="1">
                <a:solidFill>
                  <a:srgbClr val="0070C0"/>
                </a:solidFill>
              </a:rPr>
              <a:t>Let´s</a:t>
            </a:r>
            <a:r>
              <a:rPr lang="de-DE" sz="3600" dirty="0">
                <a:solidFill>
                  <a:srgbClr val="0070C0"/>
                </a:solidFill>
              </a:rPr>
              <a:t> find out </a:t>
            </a:r>
            <a:r>
              <a:rPr lang="de-DE" sz="3600" dirty="0" err="1">
                <a:solidFill>
                  <a:srgbClr val="0070C0"/>
                </a:solidFill>
              </a:rPr>
              <a:t>what</a:t>
            </a:r>
            <a:r>
              <a:rPr lang="de-DE" sz="3600" dirty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de-DE" sz="3600" dirty="0">
                <a:solidFill>
                  <a:srgbClr val="0070C0"/>
                </a:solidFill>
              </a:rPr>
              <a:t>all </a:t>
            </a:r>
            <a:r>
              <a:rPr lang="de-DE" sz="3600" dirty="0" err="1">
                <a:solidFill>
                  <a:srgbClr val="0070C0"/>
                </a:solidFill>
              </a:rPr>
              <a:t>these</a:t>
            </a:r>
            <a:r>
              <a:rPr lang="de-DE" sz="3600" dirty="0">
                <a:solidFill>
                  <a:srgbClr val="0070C0"/>
                </a:solidFill>
              </a:rPr>
              <a:t> </a:t>
            </a:r>
            <a:r>
              <a:rPr lang="de-DE" sz="3600" dirty="0" err="1">
                <a:solidFill>
                  <a:srgbClr val="0070C0"/>
                </a:solidFill>
              </a:rPr>
              <a:t>terms</a:t>
            </a:r>
            <a:r>
              <a:rPr lang="de-DE" sz="3600" dirty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de-DE" sz="3600" dirty="0" err="1">
                <a:solidFill>
                  <a:srgbClr val="0070C0"/>
                </a:solidFill>
              </a:rPr>
              <a:t>mean</a:t>
            </a:r>
            <a:r>
              <a:rPr lang="de-DE" sz="3600" dirty="0">
                <a:solidFill>
                  <a:srgbClr val="0070C0"/>
                </a:solidFill>
              </a:rPr>
              <a:t> in </a:t>
            </a:r>
            <a:r>
              <a:rPr lang="de-DE" sz="3600" dirty="0" err="1">
                <a:solidFill>
                  <a:srgbClr val="0070C0"/>
                </a:solidFill>
              </a:rPr>
              <a:t>detail</a:t>
            </a:r>
            <a:r>
              <a:rPr lang="de-DE" sz="36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61A4A8C7-62A2-4E9B-968D-ED803B3DD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dirty="0"/>
              <a:t>A </a:t>
            </a:r>
            <a:r>
              <a:rPr lang="de-DE" b="1" dirty="0"/>
              <a:t>TEK-VARIO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vario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: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0EE7F50-3894-471B-8FEF-EBE5A0C8EB5E}"/>
              </a:ext>
            </a:extLst>
          </p:cNvPr>
          <p:cNvSpPr txBox="1"/>
          <p:nvPr/>
        </p:nvSpPr>
        <p:spPr>
          <a:xfrm>
            <a:off x="3909951" y="3303059"/>
            <a:ext cx="72587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potential </a:t>
            </a:r>
            <a:r>
              <a:rPr lang="de-DE" sz="3200" dirty="0" err="1"/>
              <a:t>energy</a:t>
            </a:r>
            <a:r>
              <a:rPr lang="de-DE" sz="3200" dirty="0"/>
              <a:t> (</a:t>
            </a:r>
            <a:r>
              <a:rPr lang="de-DE" sz="3200" dirty="0" err="1"/>
              <a:t>Epot</a:t>
            </a:r>
            <a:r>
              <a:rPr lang="de-DE" sz="3200" dirty="0"/>
              <a:t>)</a:t>
            </a:r>
          </a:p>
          <a:p>
            <a:r>
              <a:rPr lang="de-DE" sz="3200" dirty="0" err="1"/>
              <a:t>kinetic</a:t>
            </a:r>
            <a:r>
              <a:rPr lang="de-DE" sz="3200" dirty="0"/>
              <a:t> </a:t>
            </a:r>
            <a:r>
              <a:rPr lang="de-DE" sz="3200" dirty="0" err="1"/>
              <a:t>energy</a:t>
            </a:r>
            <a:r>
              <a:rPr lang="de-DE" sz="3200" dirty="0"/>
              <a:t> (Ekin)</a:t>
            </a:r>
          </a:p>
        </p:txBody>
      </p:sp>
    </p:spTree>
    <p:extLst>
      <p:ext uri="{BB962C8B-B14F-4D97-AF65-F5344CB8AC3E}">
        <p14:creationId xmlns:p14="http://schemas.microsoft.com/office/powerpoint/2010/main" val="2950770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nhaltsplatzhalter 4">
            <a:extLst>
              <a:ext uri="{FF2B5EF4-FFF2-40B4-BE49-F238E27FC236}">
                <a16:creationId xmlns:a16="http://schemas.microsoft.com/office/drawing/2014/main" id="{8E4138F4-0DDA-420F-8AC1-9686BE7678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88660"/>
            <a:ext cx="4536373" cy="4351338"/>
          </a:xfrm>
        </p:spPr>
      </p:pic>
      <p:sp>
        <p:nvSpPr>
          <p:cNvPr id="11" name="Gleichschenkliges Dreieck 10">
            <a:extLst>
              <a:ext uri="{FF2B5EF4-FFF2-40B4-BE49-F238E27FC236}">
                <a16:creationId xmlns:a16="http://schemas.microsoft.com/office/drawing/2014/main" id="{BB787802-741B-4F78-B129-FFACCFEDB958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Gleichschenkliges Dreieck 11">
            <a:extLst>
              <a:ext uri="{FF2B5EF4-FFF2-40B4-BE49-F238E27FC236}">
                <a16:creationId xmlns:a16="http://schemas.microsoft.com/office/drawing/2014/main" id="{7B1F084E-5507-42FB-AA0B-5D2089FA73D4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31EB76-769E-4636-BD87-E718A6CAD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>
            <a:normAutofit/>
          </a:bodyPr>
          <a:lstStyle/>
          <a:p>
            <a:r>
              <a:rPr lang="de-DE" sz="2800" dirty="0"/>
              <a:t>1 Air </a:t>
            </a:r>
            <a:r>
              <a:rPr lang="de-DE" sz="2800" dirty="0" err="1"/>
              <a:t>Pressure</a:t>
            </a:r>
            <a:r>
              <a:rPr lang="de-DE" sz="2800" dirty="0"/>
              <a:t> and Height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5036110-77AE-42FF-B623-5CDD4FC6A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E25FB2-2160-4D28-AD07-D244724C4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8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95AEF1C-3A3F-4F8A-9AF6-09CF68ABAAE3}"/>
              </a:ext>
            </a:extLst>
          </p:cNvPr>
          <p:cNvSpPr txBox="1"/>
          <p:nvPr/>
        </p:nvSpPr>
        <p:spPr>
          <a:xfrm>
            <a:off x="3874439" y="3082990"/>
            <a:ext cx="57463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The </a:t>
            </a:r>
            <a:r>
              <a:rPr lang="de-DE" sz="2800" dirty="0" err="1"/>
              <a:t>higher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get</a:t>
            </a:r>
            <a:r>
              <a:rPr lang="de-DE" sz="2800" dirty="0"/>
              <a:t> in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atmosphere</a:t>
            </a:r>
            <a:r>
              <a:rPr lang="de-DE" sz="2800" dirty="0"/>
              <a:t>,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less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 </a:t>
            </a:r>
            <a:r>
              <a:rPr lang="de-DE" sz="2800" dirty="0" err="1"/>
              <a:t>molecules</a:t>
            </a:r>
            <a:r>
              <a:rPr lang="de-DE" sz="2800" dirty="0"/>
              <a:t>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306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nhaltsplatzhalter 4">
            <a:extLst>
              <a:ext uri="{FF2B5EF4-FFF2-40B4-BE49-F238E27FC236}">
                <a16:creationId xmlns:a16="http://schemas.microsoft.com/office/drawing/2014/main" id="{A14F65BB-AAD9-43D6-8D02-C3853A1F16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5372" y="1794598"/>
            <a:ext cx="4536373" cy="4351338"/>
          </a:xfrm>
        </p:spPr>
      </p:pic>
      <p:sp>
        <p:nvSpPr>
          <p:cNvPr id="19" name="Gleichschenkliges Dreieck 18">
            <a:extLst>
              <a:ext uri="{FF2B5EF4-FFF2-40B4-BE49-F238E27FC236}">
                <a16:creationId xmlns:a16="http://schemas.microsoft.com/office/drawing/2014/main" id="{24F2B147-6A32-4653-B0EB-6DE0699D89B0}"/>
              </a:ext>
            </a:extLst>
          </p:cNvPr>
          <p:cNvSpPr/>
          <p:nvPr/>
        </p:nvSpPr>
        <p:spPr>
          <a:xfrm rot="10800000">
            <a:off x="3158562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Gleichschenkliges Dreieck 19">
            <a:extLst>
              <a:ext uri="{FF2B5EF4-FFF2-40B4-BE49-F238E27FC236}">
                <a16:creationId xmlns:a16="http://schemas.microsoft.com/office/drawing/2014/main" id="{4046C971-62D0-4352-98E5-AFC05D6AD190}"/>
              </a:ext>
            </a:extLst>
          </p:cNvPr>
          <p:cNvSpPr/>
          <p:nvPr/>
        </p:nvSpPr>
        <p:spPr>
          <a:xfrm rot="10800000">
            <a:off x="1689013" y="1917865"/>
            <a:ext cx="1413658" cy="4238465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94361355-7FC3-4263-926B-70065C051B02}"/>
              </a:ext>
            </a:extLst>
          </p:cNvPr>
          <p:cNvSpPr txBox="1"/>
          <p:nvPr/>
        </p:nvSpPr>
        <p:spPr>
          <a:xfrm>
            <a:off x="2495600" y="5694218"/>
            <a:ext cx="127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0 m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367F5C3-E25A-4563-A9AB-F92302D70ACB}"/>
              </a:ext>
            </a:extLst>
          </p:cNvPr>
          <p:cNvSpPr txBox="1"/>
          <p:nvPr/>
        </p:nvSpPr>
        <p:spPr>
          <a:xfrm>
            <a:off x="2279576" y="1977241"/>
            <a:ext cx="1536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height</a:t>
            </a:r>
            <a:r>
              <a:rPr lang="de-DE" dirty="0"/>
              <a:t> 100 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9C09F04-74ED-4CE0-B2A4-99A3CCFB02A7}"/>
              </a:ext>
            </a:extLst>
          </p:cNvPr>
          <p:cNvSpPr txBox="1"/>
          <p:nvPr/>
        </p:nvSpPr>
        <p:spPr>
          <a:xfrm>
            <a:off x="3898077" y="5694218"/>
            <a:ext cx="537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/>
              <a:t>more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molecules</a:t>
            </a:r>
            <a:r>
              <a:rPr lang="de-DE" b="1" dirty="0"/>
              <a:t> -&gt; </a:t>
            </a:r>
            <a:r>
              <a:rPr lang="de-DE" b="1" dirty="0" err="1"/>
              <a:t>higher</a:t>
            </a:r>
            <a:r>
              <a:rPr lang="de-DE" b="1" dirty="0"/>
              <a:t> </a:t>
            </a:r>
            <a:r>
              <a:rPr lang="de-DE" b="1" dirty="0" err="1"/>
              <a:t>air</a:t>
            </a:r>
            <a:r>
              <a:rPr lang="de-DE" b="1" dirty="0"/>
              <a:t> </a:t>
            </a:r>
            <a:r>
              <a:rPr lang="de-DE" b="1" dirty="0" err="1"/>
              <a:t>pressure</a:t>
            </a:r>
            <a:endParaRPr lang="de-DE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EBD6FC3-FBBD-45A5-80FD-1AAD56AD3C26}"/>
              </a:ext>
            </a:extLst>
          </p:cNvPr>
          <p:cNvSpPr txBox="1"/>
          <p:nvPr/>
        </p:nvSpPr>
        <p:spPr>
          <a:xfrm>
            <a:off x="3833558" y="1966404"/>
            <a:ext cx="502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less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molecules</a:t>
            </a:r>
            <a:r>
              <a:rPr lang="de-DE" dirty="0"/>
              <a:t> -&gt; </a:t>
            </a:r>
            <a:r>
              <a:rPr lang="de-DE" dirty="0" err="1"/>
              <a:t>lower</a:t>
            </a:r>
            <a:r>
              <a:rPr lang="de-DE" dirty="0"/>
              <a:t> </a:t>
            </a:r>
            <a:r>
              <a:rPr lang="de-DE" dirty="0" err="1"/>
              <a:t>air</a:t>
            </a:r>
            <a:r>
              <a:rPr lang="de-DE" dirty="0"/>
              <a:t> </a:t>
            </a:r>
            <a:r>
              <a:rPr lang="de-DE" dirty="0" err="1"/>
              <a:t>pressure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48592E-046C-491A-8B3C-31CCB5967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01B796-7ACA-445F-B572-709EC4CB2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9</a:t>
            </a:fld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61B9387-EC93-4DD8-A086-5C3A16A53B9B}"/>
              </a:ext>
            </a:extLst>
          </p:cNvPr>
          <p:cNvSpPr txBox="1"/>
          <p:nvPr/>
        </p:nvSpPr>
        <p:spPr>
          <a:xfrm>
            <a:off x="5919116" y="3105388"/>
            <a:ext cx="4583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If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height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increase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is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8 m, </a:t>
            </a:r>
          </a:p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air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pressure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decreases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r>
              <a:rPr lang="de-DE" sz="2800" dirty="0" err="1">
                <a:solidFill>
                  <a:schemeClr val="accent5">
                    <a:lumMod val="75000"/>
                  </a:schemeClr>
                </a:solidFill>
              </a:rPr>
              <a:t>by</a:t>
            </a:r>
            <a:r>
              <a:rPr lang="de-DE" sz="2800" dirty="0">
                <a:solidFill>
                  <a:schemeClr val="accent5">
                    <a:lumMod val="75000"/>
                  </a:schemeClr>
                </a:solidFill>
              </a:rPr>
              <a:t> 1 mbar.   (0-5000 m ASL)</a:t>
            </a:r>
          </a:p>
        </p:txBody>
      </p:sp>
      <p:sp>
        <p:nvSpPr>
          <p:cNvPr id="17" name="Titel 1">
            <a:extLst>
              <a:ext uri="{FF2B5EF4-FFF2-40B4-BE49-F238E27FC236}">
                <a16:creationId xmlns:a16="http://schemas.microsoft.com/office/drawing/2014/main" id="{C2E68C2E-3C06-48F1-84D9-63AFF123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>
            <a:normAutofit/>
          </a:bodyPr>
          <a:lstStyle/>
          <a:p>
            <a:r>
              <a:rPr lang="de-DE" sz="2800" dirty="0"/>
              <a:t>1 Air </a:t>
            </a:r>
            <a:r>
              <a:rPr lang="de-DE" sz="2800" dirty="0" err="1"/>
              <a:t>Pressure</a:t>
            </a:r>
            <a:r>
              <a:rPr lang="de-DE" sz="2800" dirty="0"/>
              <a:t> and Height </a:t>
            </a:r>
          </a:p>
        </p:txBody>
      </p:sp>
    </p:spTree>
    <p:extLst>
      <p:ext uri="{BB962C8B-B14F-4D97-AF65-F5344CB8AC3E}">
        <p14:creationId xmlns:p14="http://schemas.microsoft.com/office/powerpoint/2010/main" val="268329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3174</Words>
  <Application>Microsoft Office PowerPoint</Application>
  <PresentationFormat>Breitbild</PresentationFormat>
  <Paragraphs>609</Paragraphs>
  <Slides>58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58</vt:i4>
      </vt:variant>
    </vt:vector>
  </HeadingPairs>
  <TitlesOfParts>
    <vt:vector size="63" baseType="lpstr">
      <vt:lpstr>Arial</vt:lpstr>
      <vt:lpstr>Calibri</vt:lpstr>
      <vt:lpstr>Calibri Light</vt:lpstr>
      <vt:lpstr>Wingdings</vt:lpstr>
      <vt:lpstr>Office</vt:lpstr>
      <vt:lpstr>Towards a Better Understanding Of the TEK-Vario Part I</vt:lpstr>
      <vt:lpstr>PowerPoint-Präsentation</vt:lpstr>
      <vt:lpstr>PowerPoint-Präsentation</vt:lpstr>
      <vt:lpstr>PowerPoint-Präsentation</vt:lpstr>
      <vt:lpstr>A TEK-VARIO* is a vario with:</vt:lpstr>
      <vt:lpstr>A TEK-VARIO is a vario with:</vt:lpstr>
      <vt:lpstr>A TEK-VARIO is a vario with:</vt:lpstr>
      <vt:lpstr>1 Air Pressure and Height</vt:lpstr>
      <vt:lpstr>1 Air Pressure and Height </vt:lpstr>
      <vt:lpstr>1.1 Static/Ambient Air Pressure</vt:lpstr>
      <vt:lpstr>1.1 Static/Ambient Air Pressure </vt:lpstr>
      <vt:lpstr>1.1 Static/Ambient Air Pressure </vt:lpstr>
      <vt:lpstr>PowerPoint-Präsentation</vt:lpstr>
      <vt:lpstr>PowerPoint-Präsentation</vt:lpstr>
      <vt:lpstr>PowerPoint-Präsentation</vt:lpstr>
      <vt:lpstr>PowerPoint-Präsentation</vt:lpstr>
      <vt:lpstr>2 What is Potential Energy?</vt:lpstr>
      <vt:lpstr>2 What is Potential Energy?</vt:lpstr>
      <vt:lpstr>2 What is Potential Energy?</vt:lpstr>
      <vt:lpstr>2 What is Potential Energy? </vt:lpstr>
      <vt:lpstr>2 What is Potential Energy? </vt:lpstr>
      <vt:lpstr>2 What is Potential Energy?</vt:lpstr>
      <vt:lpstr>2 What is Potential Energy?</vt:lpstr>
      <vt:lpstr>2 What is Potential Energy? </vt:lpstr>
      <vt:lpstr>2 What is Potential Energy?</vt:lpstr>
      <vt:lpstr>2 What is Potential Energy?</vt:lpstr>
      <vt:lpstr>2 What is Potential Energy?</vt:lpstr>
      <vt:lpstr>2 What is Potential Energy?</vt:lpstr>
      <vt:lpstr>2 What is Potential Energy?</vt:lpstr>
      <vt:lpstr>3 Your Conventional Vario and Potential Energy</vt:lpstr>
      <vt:lpstr>3 Your Conventional Vario and Potential Energy</vt:lpstr>
      <vt:lpstr>3 Your Conventional Vario and Potential Energy</vt:lpstr>
      <vt:lpstr>4 A Closer Look at Different Inflight Situations </vt:lpstr>
      <vt:lpstr>4 A Closer Look at Different Inflight Situations  </vt:lpstr>
      <vt:lpstr>4 A Closer Look at Different Inflight Situations  </vt:lpstr>
      <vt:lpstr>4 A Closer Look at Different Inflight Situations  </vt:lpstr>
      <vt:lpstr>4 A Closer Look at Different Inflight Situations </vt:lpstr>
      <vt:lpstr>4 A Closer Look at Different Inflight Situations </vt:lpstr>
      <vt:lpstr>4 A Closer Look at Different Inflight Situations  </vt:lpstr>
      <vt:lpstr>4 A Closer Look at Different Inflight Situations </vt:lpstr>
      <vt:lpstr>4 A Closer Look at Different Inflight Situations </vt:lpstr>
      <vt:lpstr>5 Quick Check </vt:lpstr>
      <vt:lpstr>6 A Closer Look at Kinetic Energy </vt:lpstr>
      <vt:lpstr>6 A Closer Look at Kinetic Energy </vt:lpstr>
      <vt:lpstr>6 A Closer Look at Kinetic Energy  </vt:lpstr>
      <vt:lpstr>6 A Closer Look at Kinetic Energy </vt:lpstr>
      <vt:lpstr>6 A Closer Look at Kinetic Energy  </vt:lpstr>
      <vt:lpstr>7 Total Energy </vt:lpstr>
      <vt:lpstr>7 Total Energy </vt:lpstr>
      <vt:lpstr>7 Total Energy  </vt:lpstr>
      <vt:lpstr>7 What we have learnt so far… </vt:lpstr>
      <vt:lpstr>8.1 Energy Compensation </vt:lpstr>
      <vt:lpstr>8.2 Total Energy Compensation </vt:lpstr>
      <vt:lpstr>8.3 Total Energy Compensation - Arithmetics</vt:lpstr>
      <vt:lpstr>8.3 Total Energy Compensation - Arithmetics</vt:lpstr>
      <vt:lpstr>8.3 Total Energy Compensation - Arithmetics </vt:lpstr>
      <vt:lpstr>8.4 Total Energy Compensation - Arithmetics + Reality</vt:lpstr>
      <vt:lpstr>8.5 Total Energy Compensation - Summing 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Rogg</dc:creator>
  <cp:lastModifiedBy>Michael Rogg</cp:lastModifiedBy>
  <cp:revision>748</cp:revision>
  <dcterms:created xsi:type="dcterms:W3CDTF">2025-02-25T15:36:45Z</dcterms:created>
  <dcterms:modified xsi:type="dcterms:W3CDTF">2025-04-26T08:25:32Z</dcterms:modified>
</cp:coreProperties>
</file>