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sldIdLst>
    <p:sldId id="256" r:id="rId2"/>
    <p:sldId id="441" r:id="rId3"/>
    <p:sldId id="434" r:id="rId4"/>
    <p:sldId id="431" r:id="rId5"/>
    <p:sldId id="439" r:id="rId6"/>
    <p:sldId id="440" r:id="rId7"/>
    <p:sldId id="435" r:id="rId8"/>
    <p:sldId id="442" r:id="rId9"/>
    <p:sldId id="416" r:id="rId10"/>
    <p:sldId id="421" r:id="rId11"/>
    <p:sldId id="426" r:id="rId12"/>
    <p:sldId id="427" r:id="rId13"/>
    <p:sldId id="422" r:id="rId14"/>
    <p:sldId id="423" r:id="rId15"/>
    <p:sldId id="424" r:id="rId16"/>
    <p:sldId id="425" r:id="rId17"/>
    <p:sldId id="428" r:id="rId18"/>
    <p:sldId id="447" r:id="rId19"/>
    <p:sldId id="448" r:id="rId20"/>
    <p:sldId id="438" r:id="rId21"/>
    <p:sldId id="429" r:id="rId22"/>
    <p:sldId id="430" r:id="rId23"/>
    <p:sldId id="340" r:id="rId24"/>
    <p:sldId id="407" r:id="rId25"/>
    <p:sldId id="406" r:id="rId26"/>
    <p:sldId id="436" r:id="rId27"/>
    <p:sldId id="346" r:id="rId28"/>
    <p:sldId id="443" r:id="rId29"/>
    <p:sldId id="445" r:id="rId30"/>
    <p:sldId id="446" r:id="rId31"/>
    <p:sldId id="444"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9"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CC00"/>
    <a:srgbClr val="4472C4"/>
    <a:srgbClr val="EF8D4B"/>
    <a:srgbClr val="F6B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3" autoAdjust="0"/>
    <p:restoredTop sz="94660"/>
  </p:normalViewPr>
  <p:slideViewPr>
    <p:cSldViewPr>
      <p:cViewPr varScale="1">
        <p:scale>
          <a:sx n="105" d="100"/>
          <a:sy n="105" d="100"/>
        </p:scale>
        <p:origin x="92"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657670-E0FB-48C8-9244-3F9B63ECAB0C}" type="datetimeFigureOut">
              <a:rPr lang="de-DE" smtClean="0"/>
              <a:t>26.04.2025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FD2B79-B983-45B2-BB57-BA55B07AE799}" type="slidenum">
              <a:rPr lang="de-DE" smtClean="0"/>
              <a:t>‹Nr.›</a:t>
            </a:fld>
            <a:endParaRPr lang="de-DE"/>
          </a:p>
        </p:txBody>
      </p:sp>
    </p:spTree>
    <p:extLst>
      <p:ext uri="{BB962C8B-B14F-4D97-AF65-F5344CB8AC3E}">
        <p14:creationId xmlns:p14="http://schemas.microsoft.com/office/powerpoint/2010/main" val="2891756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2156AF-5017-4605-9309-776F4BA7263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D955683-D734-47A4-92BE-5167DA5D81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ECEFF6B-FB0D-4969-AF33-65B6214F0CF2}"/>
              </a:ext>
            </a:extLst>
          </p:cNvPr>
          <p:cNvSpPr>
            <a:spLocks noGrp="1"/>
          </p:cNvSpPr>
          <p:nvPr>
            <p:ph type="dt" sz="half" idx="10"/>
          </p:nvPr>
        </p:nvSpPr>
        <p:spPr/>
        <p:txBody>
          <a:bodyPr/>
          <a:lstStyle/>
          <a:p>
            <a:fld id="{46D06EF7-33F1-4065-8501-92EF09AE5D4E}" type="datetime1">
              <a:rPr lang="de-DE" smtClean="0"/>
              <a:t>26.04.2025</a:t>
            </a:fld>
            <a:endParaRPr lang="de-DE"/>
          </a:p>
        </p:txBody>
      </p:sp>
      <p:sp>
        <p:nvSpPr>
          <p:cNvPr id="5" name="Fußzeilenplatzhalter 4">
            <a:extLst>
              <a:ext uri="{FF2B5EF4-FFF2-40B4-BE49-F238E27FC236}">
                <a16:creationId xmlns:a16="http://schemas.microsoft.com/office/drawing/2014/main" id="{D702B0C8-B6AE-46AE-8B44-5E1FD1D8565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B181F07-5136-470E-AFB5-22CEBAF2EA2C}"/>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779473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52A8CB-DE8E-4101-86EC-09DEE1CB8A0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82FE8981-0131-4367-8A24-0A646A1971D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ED59319-C895-4DB3-A636-91AF4E495E5E}"/>
              </a:ext>
            </a:extLst>
          </p:cNvPr>
          <p:cNvSpPr>
            <a:spLocks noGrp="1"/>
          </p:cNvSpPr>
          <p:nvPr>
            <p:ph type="dt" sz="half" idx="10"/>
          </p:nvPr>
        </p:nvSpPr>
        <p:spPr/>
        <p:txBody>
          <a:bodyPr/>
          <a:lstStyle/>
          <a:p>
            <a:fld id="{DFE501A3-236D-45AB-8D18-3429C91A2A82}" type="datetime1">
              <a:rPr lang="de-DE" smtClean="0"/>
              <a:t>26.04.2025</a:t>
            </a:fld>
            <a:endParaRPr lang="de-DE"/>
          </a:p>
        </p:txBody>
      </p:sp>
      <p:sp>
        <p:nvSpPr>
          <p:cNvPr id="5" name="Fußzeilenplatzhalter 4">
            <a:extLst>
              <a:ext uri="{FF2B5EF4-FFF2-40B4-BE49-F238E27FC236}">
                <a16:creationId xmlns:a16="http://schemas.microsoft.com/office/drawing/2014/main" id="{80F16C5A-B266-40B0-A422-C9FC6B39E61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5E7784D-5D87-4039-AE55-CDBE4F27F81F}"/>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726657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B86C9C1A-6C04-4597-AEE4-9ABB37F0D2E3}"/>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9B44240-5BC5-4124-9D5B-A5A0984C211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2615C04-7F33-464A-B37E-46B66B8E6DCF}"/>
              </a:ext>
            </a:extLst>
          </p:cNvPr>
          <p:cNvSpPr>
            <a:spLocks noGrp="1"/>
          </p:cNvSpPr>
          <p:nvPr>
            <p:ph type="dt" sz="half" idx="10"/>
          </p:nvPr>
        </p:nvSpPr>
        <p:spPr/>
        <p:txBody>
          <a:bodyPr/>
          <a:lstStyle/>
          <a:p>
            <a:fld id="{E87BFAF8-0CEE-4AB8-8E6D-2C755E338441}" type="datetime1">
              <a:rPr lang="de-DE" smtClean="0"/>
              <a:t>26.04.2025</a:t>
            </a:fld>
            <a:endParaRPr lang="de-DE"/>
          </a:p>
        </p:txBody>
      </p:sp>
      <p:sp>
        <p:nvSpPr>
          <p:cNvPr id="5" name="Fußzeilenplatzhalter 4">
            <a:extLst>
              <a:ext uri="{FF2B5EF4-FFF2-40B4-BE49-F238E27FC236}">
                <a16:creationId xmlns:a16="http://schemas.microsoft.com/office/drawing/2014/main" id="{03D8CB91-1CEF-409E-9EEE-8294233CC20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E61E323-5E32-403C-88D1-70545E19FEBE}"/>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655985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B467E6-6962-42D8-BF76-8B32EA7C1EB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B415631-BB61-4277-AE36-DF2FCEE0436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70CC13D-564F-410D-B15E-A90E21247DBE}"/>
              </a:ext>
            </a:extLst>
          </p:cNvPr>
          <p:cNvSpPr>
            <a:spLocks noGrp="1"/>
          </p:cNvSpPr>
          <p:nvPr>
            <p:ph type="dt" sz="half" idx="10"/>
          </p:nvPr>
        </p:nvSpPr>
        <p:spPr/>
        <p:txBody>
          <a:bodyPr/>
          <a:lstStyle/>
          <a:p>
            <a:fld id="{B0CA78F2-4538-4CE9-877D-6AC181A63976}" type="datetime1">
              <a:rPr lang="de-DE" smtClean="0"/>
              <a:t>26.04.2025</a:t>
            </a:fld>
            <a:endParaRPr lang="de-DE"/>
          </a:p>
        </p:txBody>
      </p:sp>
      <p:sp>
        <p:nvSpPr>
          <p:cNvPr id="5" name="Fußzeilenplatzhalter 4">
            <a:extLst>
              <a:ext uri="{FF2B5EF4-FFF2-40B4-BE49-F238E27FC236}">
                <a16:creationId xmlns:a16="http://schemas.microsoft.com/office/drawing/2014/main" id="{DE9A06D5-7F2C-44C1-A2D5-38AA0502D6F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5E12BA7-4CDB-4616-B98F-DC8F95510283}"/>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829541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FD7FC2-4EFB-4423-9DE5-EAC89B6AC72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D566DCD-C291-46B5-A75A-222DCDCB04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CD4E21DE-A615-4F4D-A038-F53079EF8871}"/>
              </a:ext>
            </a:extLst>
          </p:cNvPr>
          <p:cNvSpPr>
            <a:spLocks noGrp="1"/>
          </p:cNvSpPr>
          <p:nvPr>
            <p:ph type="dt" sz="half" idx="10"/>
          </p:nvPr>
        </p:nvSpPr>
        <p:spPr/>
        <p:txBody>
          <a:bodyPr/>
          <a:lstStyle/>
          <a:p>
            <a:fld id="{35D5F735-F95E-4B3A-A031-F586BF0A3042}" type="datetime1">
              <a:rPr lang="de-DE" smtClean="0"/>
              <a:t>26.04.2025</a:t>
            </a:fld>
            <a:endParaRPr lang="de-DE"/>
          </a:p>
        </p:txBody>
      </p:sp>
      <p:sp>
        <p:nvSpPr>
          <p:cNvPr id="5" name="Fußzeilenplatzhalter 4">
            <a:extLst>
              <a:ext uri="{FF2B5EF4-FFF2-40B4-BE49-F238E27FC236}">
                <a16:creationId xmlns:a16="http://schemas.microsoft.com/office/drawing/2014/main" id="{1BD0704B-6B61-4B99-AB7F-EE5F663261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B91C33-3192-43E4-A1EC-324799BE90A5}"/>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330274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698276-072E-44B1-A405-99ECCA0EA2D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4D64419-190B-4D43-A803-00070C6BE23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A4C1ED0-F765-4AC0-BF56-73D6188A662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667A1F6-DC8E-40A2-BD90-7F1CE4BFDF34}"/>
              </a:ext>
            </a:extLst>
          </p:cNvPr>
          <p:cNvSpPr>
            <a:spLocks noGrp="1"/>
          </p:cNvSpPr>
          <p:nvPr>
            <p:ph type="dt" sz="half" idx="10"/>
          </p:nvPr>
        </p:nvSpPr>
        <p:spPr/>
        <p:txBody>
          <a:bodyPr/>
          <a:lstStyle/>
          <a:p>
            <a:fld id="{8BA80C7C-BA72-43D0-A018-49F09E84808D}" type="datetime1">
              <a:rPr lang="de-DE" smtClean="0"/>
              <a:t>26.04.2025</a:t>
            </a:fld>
            <a:endParaRPr lang="de-DE"/>
          </a:p>
        </p:txBody>
      </p:sp>
      <p:sp>
        <p:nvSpPr>
          <p:cNvPr id="6" name="Fußzeilenplatzhalter 5">
            <a:extLst>
              <a:ext uri="{FF2B5EF4-FFF2-40B4-BE49-F238E27FC236}">
                <a16:creationId xmlns:a16="http://schemas.microsoft.com/office/drawing/2014/main" id="{DFA2DB96-A5A8-4AD3-ADFD-63CBD541CFB0}"/>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F6D403D-E004-4F2F-B408-CDF4B56FF768}"/>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668931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8E8649-F5DB-430C-AB02-F832D3807E0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EAD6303-AB3F-4D55-BAED-35E76DAB85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94B40D23-F866-492A-91EC-E40AECE9FB4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FC7A5CC-6653-4DED-A961-1B6659A7A5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8C3E0EE-BAA4-449B-9455-4D2D06456234}"/>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AE72118-28A9-4A6C-B9BD-E177970DA1EC}"/>
              </a:ext>
            </a:extLst>
          </p:cNvPr>
          <p:cNvSpPr>
            <a:spLocks noGrp="1"/>
          </p:cNvSpPr>
          <p:nvPr>
            <p:ph type="dt" sz="half" idx="10"/>
          </p:nvPr>
        </p:nvSpPr>
        <p:spPr/>
        <p:txBody>
          <a:bodyPr/>
          <a:lstStyle/>
          <a:p>
            <a:fld id="{9339B043-0926-4500-A16A-EBD27641C5A6}" type="datetime1">
              <a:rPr lang="de-DE" smtClean="0"/>
              <a:t>26.04.2025</a:t>
            </a:fld>
            <a:endParaRPr lang="de-DE"/>
          </a:p>
        </p:txBody>
      </p:sp>
      <p:sp>
        <p:nvSpPr>
          <p:cNvPr id="8" name="Fußzeilenplatzhalter 7">
            <a:extLst>
              <a:ext uri="{FF2B5EF4-FFF2-40B4-BE49-F238E27FC236}">
                <a16:creationId xmlns:a16="http://schemas.microsoft.com/office/drawing/2014/main" id="{FC122D90-D329-4A2A-A929-620C80E6965B}"/>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5E41ED07-215B-4E26-8E87-7B94D95B808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122577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8D8FB9-6ABD-4AE0-9C62-09880CB5C92E}"/>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8D9A8EA5-E168-449E-8D9E-0BFD5DF0882C}"/>
              </a:ext>
            </a:extLst>
          </p:cNvPr>
          <p:cNvSpPr>
            <a:spLocks noGrp="1"/>
          </p:cNvSpPr>
          <p:nvPr>
            <p:ph type="dt" sz="half" idx="10"/>
          </p:nvPr>
        </p:nvSpPr>
        <p:spPr/>
        <p:txBody>
          <a:bodyPr/>
          <a:lstStyle/>
          <a:p>
            <a:fld id="{2315B1E1-4370-4558-AC33-5D9FB66CBF49}" type="datetime1">
              <a:rPr lang="de-DE" smtClean="0"/>
              <a:t>26.04.2025</a:t>
            </a:fld>
            <a:endParaRPr lang="de-DE"/>
          </a:p>
        </p:txBody>
      </p:sp>
      <p:sp>
        <p:nvSpPr>
          <p:cNvPr id="4" name="Fußzeilenplatzhalter 3">
            <a:extLst>
              <a:ext uri="{FF2B5EF4-FFF2-40B4-BE49-F238E27FC236}">
                <a16:creationId xmlns:a16="http://schemas.microsoft.com/office/drawing/2014/main" id="{BA67E76F-4D42-4106-BFCA-EAA3ABB9189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1A04F11E-5E59-400F-A54D-D70D4D932F0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2168875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427F56E-1A1C-4BAF-94F8-73EC942716B7}"/>
              </a:ext>
            </a:extLst>
          </p:cNvPr>
          <p:cNvSpPr>
            <a:spLocks noGrp="1"/>
          </p:cNvSpPr>
          <p:nvPr>
            <p:ph type="dt" sz="half" idx="10"/>
          </p:nvPr>
        </p:nvSpPr>
        <p:spPr/>
        <p:txBody>
          <a:bodyPr/>
          <a:lstStyle/>
          <a:p>
            <a:fld id="{412501EB-43F2-4ABA-A643-0D88B6A8A193}" type="datetime1">
              <a:rPr lang="de-DE" smtClean="0"/>
              <a:t>26.04.2025</a:t>
            </a:fld>
            <a:endParaRPr lang="de-DE"/>
          </a:p>
        </p:txBody>
      </p:sp>
      <p:sp>
        <p:nvSpPr>
          <p:cNvPr id="3" name="Fußzeilenplatzhalter 2">
            <a:extLst>
              <a:ext uri="{FF2B5EF4-FFF2-40B4-BE49-F238E27FC236}">
                <a16:creationId xmlns:a16="http://schemas.microsoft.com/office/drawing/2014/main" id="{BBACB51F-C1CF-4051-9A5B-4C1FE4D89DB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93B5B459-E192-4CE9-BD73-F9E92C901507}"/>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338275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B8D0E5-CFD0-419F-96C6-8FC8033C98F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257B9100-0DE5-4C8F-AC07-D60FF07CEC8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FB87B52-AB3B-4322-99A3-1FCB6B6BD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40F1620-0D36-404F-82D9-991C99FA1F0F}"/>
              </a:ext>
            </a:extLst>
          </p:cNvPr>
          <p:cNvSpPr>
            <a:spLocks noGrp="1"/>
          </p:cNvSpPr>
          <p:nvPr>
            <p:ph type="dt" sz="half" idx="10"/>
          </p:nvPr>
        </p:nvSpPr>
        <p:spPr/>
        <p:txBody>
          <a:bodyPr/>
          <a:lstStyle/>
          <a:p>
            <a:fld id="{C811B1EE-389F-4583-BD1E-FA4FB97FE6C7}" type="datetime1">
              <a:rPr lang="de-DE" smtClean="0"/>
              <a:t>26.04.2025</a:t>
            </a:fld>
            <a:endParaRPr lang="de-DE"/>
          </a:p>
        </p:txBody>
      </p:sp>
      <p:sp>
        <p:nvSpPr>
          <p:cNvPr id="6" name="Fußzeilenplatzhalter 5">
            <a:extLst>
              <a:ext uri="{FF2B5EF4-FFF2-40B4-BE49-F238E27FC236}">
                <a16:creationId xmlns:a16="http://schemas.microsoft.com/office/drawing/2014/main" id="{110F562D-CF4C-4B68-B185-EFC56911C29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1BA331C-BD40-46A9-8828-56069FE0D676}"/>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942631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69B95B-EDB9-4905-8946-77568B52885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C1989BC-A69A-4AED-90C5-0B59FAB0BC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AAFA356-20E9-403F-A2FD-DAA685C8A8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8970894-6555-43E5-BD0C-4E92228D0D44}"/>
              </a:ext>
            </a:extLst>
          </p:cNvPr>
          <p:cNvSpPr>
            <a:spLocks noGrp="1"/>
          </p:cNvSpPr>
          <p:nvPr>
            <p:ph type="dt" sz="half" idx="10"/>
          </p:nvPr>
        </p:nvSpPr>
        <p:spPr/>
        <p:txBody>
          <a:bodyPr/>
          <a:lstStyle/>
          <a:p>
            <a:fld id="{EA45F998-5283-4D4A-8C78-58DCD29AE47E}" type="datetime1">
              <a:rPr lang="de-DE" smtClean="0"/>
              <a:t>26.04.2025</a:t>
            </a:fld>
            <a:endParaRPr lang="de-DE"/>
          </a:p>
        </p:txBody>
      </p:sp>
      <p:sp>
        <p:nvSpPr>
          <p:cNvPr id="6" name="Fußzeilenplatzhalter 5">
            <a:extLst>
              <a:ext uri="{FF2B5EF4-FFF2-40B4-BE49-F238E27FC236}">
                <a16:creationId xmlns:a16="http://schemas.microsoft.com/office/drawing/2014/main" id="{900DD836-1E43-4EE0-8B24-8FBDAE0794B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324946F-0486-431A-88C5-96AD35DEDEB6}"/>
              </a:ext>
            </a:extLst>
          </p:cNvPr>
          <p:cNvSpPr>
            <a:spLocks noGrp="1"/>
          </p:cNvSpPr>
          <p:nvPr>
            <p:ph type="sldNum" sz="quarter" idx="12"/>
          </p:nvPr>
        </p:nvSpPr>
        <p:spPr/>
        <p:txBody>
          <a:bodyPr/>
          <a:lstStyle/>
          <a:p>
            <a:fld id="{F44E9EF7-D31C-4365-9088-79B42878EAD7}" type="slidenum">
              <a:rPr lang="de-DE" smtClean="0"/>
              <a:t>‹Nr.›</a:t>
            </a:fld>
            <a:endParaRPr lang="de-DE"/>
          </a:p>
        </p:txBody>
      </p:sp>
    </p:spTree>
    <p:extLst>
      <p:ext uri="{BB962C8B-B14F-4D97-AF65-F5344CB8AC3E}">
        <p14:creationId xmlns:p14="http://schemas.microsoft.com/office/powerpoint/2010/main" val="91773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3922AF7-E11E-4BAE-965C-BFD5F72EFB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395CC74-9C8F-4E81-8E6D-E7A03F0442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ED83E8A-5A7F-4076-AAD6-15872496A1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B0807-1CE0-4D5C-99F6-79C3A2E27176}" type="datetime1">
              <a:rPr lang="de-DE" smtClean="0"/>
              <a:t>26.04.2025</a:t>
            </a:fld>
            <a:endParaRPr lang="de-DE"/>
          </a:p>
        </p:txBody>
      </p:sp>
      <p:sp>
        <p:nvSpPr>
          <p:cNvPr id="5" name="Fußzeilenplatzhalter 4">
            <a:extLst>
              <a:ext uri="{FF2B5EF4-FFF2-40B4-BE49-F238E27FC236}">
                <a16:creationId xmlns:a16="http://schemas.microsoft.com/office/drawing/2014/main" id="{C005B3CB-870B-4D91-80F2-0248CA991E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45C0DAB-5B8E-4A34-96D1-191F183A2B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4E9EF7-D31C-4365-9088-79B42878EAD7}" type="slidenum">
              <a:rPr lang="de-DE" smtClean="0"/>
              <a:t>‹Nr.›</a:t>
            </a:fld>
            <a:endParaRPr lang="de-DE"/>
          </a:p>
        </p:txBody>
      </p:sp>
    </p:spTree>
    <p:extLst>
      <p:ext uri="{BB962C8B-B14F-4D97-AF65-F5344CB8AC3E}">
        <p14:creationId xmlns:p14="http://schemas.microsoft.com/office/powerpoint/2010/main" val="3047492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D3A400-A8C7-400A-B160-2632B0295E13}"/>
              </a:ext>
            </a:extLst>
          </p:cNvPr>
          <p:cNvSpPr>
            <a:spLocks noGrp="1"/>
          </p:cNvSpPr>
          <p:nvPr>
            <p:ph type="ctrTitle"/>
          </p:nvPr>
        </p:nvSpPr>
        <p:spPr>
          <a:xfrm>
            <a:off x="263352" y="1122363"/>
            <a:ext cx="11377263" cy="2387600"/>
          </a:xfrm>
        </p:spPr>
        <p:txBody>
          <a:bodyPr>
            <a:normAutofit/>
          </a:bodyPr>
          <a:lstStyle/>
          <a:p>
            <a:r>
              <a:rPr lang="de-DE" sz="6600" b="1" dirty="0"/>
              <a:t>Das TEK-Vario besser verstehen</a:t>
            </a:r>
            <a:br>
              <a:rPr lang="de-DE" sz="6600" b="1" dirty="0"/>
            </a:br>
            <a:r>
              <a:rPr lang="de-DE" sz="6600" b="1" dirty="0"/>
              <a:t>Teil IV</a:t>
            </a:r>
          </a:p>
        </p:txBody>
      </p:sp>
    </p:spTree>
    <p:extLst>
      <p:ext uri="{BB962C8B-B14F-4D97-AF65-F5344CB8AC3E}">
        <p14:creationId xmlns:p14="http://schemas.microsoft.com/office/powerpoint/2010/main" val="38665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10</a:t>
            </a:fld>
            <a:endParaRPr lang="de-DE" dirty="0"/>
          </a:p>
        </p:txBody>
      </p:sp>
      <p:sp>
        <p:nvSpPr>
          <p:cNvPr id="7" name="Textfeld 6">
            <a:extLst>
              <a:ext uri="{FF2B5EF4-FFF2-40B4-BE49-F238E27FC236}">
                <a16:creationId xmlns:a16="http://schemas.microsoft.com/office/drawing/2014/main" id="{29BB3463-8156-4FA4-8A2B-77B6B6B1FA48}"/>
              </a:ext>
            </a:extLst>
          </p:cNvPr>
          <p:cNvSpPr txBox="1"/>
          <p:nvPr/>
        </p:nvSpPr>
        <p:spPr>
          <a:xfrm>
            <a:off x="983431" y="1340768"/>
            <a:ext cx="10398569" cy="4832092"/>
          </a:xfrm>
          <a:prstGeom prst="rect">
            <a:avLst/>
          </a:prstGeom>
          <a:noFill/>
        </p:spPr>
        <p:txBody>
          <a:bodyPr wrap="square">
            <a:spAutoFit/>
          </a:bodyPr>
          <a:lstStyle/>
          <a:p>
            <a:pPr marL="514350" indent="-514350">
              <a:buAutoNum type="arabicParenR"/>
            </a:pPr>
            <a:r>
              <a:rPr lang="de-DE" sz="2800" dirty="0"/>
              <a:t>Das TEK-Vario scheint überhaupt nicht zu funktionieren</a:t>
            </a:r>
          </a:p>
          <a:p>
            <a:r>
              <a:rPr lang="de-DE" sz="2800" dirty="0"/>
              <a:t>Wenn man ein mechanisches Problem vermutet, sollte man alle Teile der Reihe nach einzeln überprüfen. Nimm das Vario aus dem Rumpf. Zerre nicht einfach wild am Silikonschlauch, um ihn abzunehmen.</a:t>
            </a:r>
          </a:p>
          <a:p>
            <a:r>
              <a:rPr lang="de-DE" sz="2800" dirty="0"/>
              <a:t>Du könntest den zierlichen Anschlussstutzen zerstören. Es ist besser, den Silikonschlauch leicht zusammen zu drücken und den Schlauch dann sanft abzuziehen.</a:t>
            </a:r>
          </a:p>
          <a:p>
            <a:r>
              <a:rPr lang="de-DE" sz="2800" dirty="0"/>
              <a:t>Stecke den Anschlussstutzen niemals zwischen die Lippen und blase hinein. So könntest du den sensiblen Drucksensor beschädigen. </a:t>
            </a:r>
          </a:p>
          <a:p>
            <a:r>
              <a:rPr lang="de-DE" sz="2800" dirty="0"/>
              <a:t>Nehmen einen Haartrockner (kalt!) und blase damit aus etwas Abstand auf den Sensor. </a:t>
            </a:r>
          </a:p>
        </p:txBody>
      </p:sp>
      <p:sp>
        <p:nvSpPr>
          <p:cNvPr id="8" name="Titel 1">
            <a:extLst>
              <a:ext uri="{FF2B5EF4-FFF2-40B4-BE49-F238E27FC236}">
                <a16:creationId xmlns:a16="http://schemas.microsoft.com/office/drawing/2014/main" id="{ACD7FCE1-1E26-48CE-8900-6502DDA8BE98}"/>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Tree>
    <p:extLst>
      <p:ext uri="{BB962C8B-B14F-4D97-AF65-F5344CB8AC3E}">
        <p14:creationId xmlns:p14="http://schemas.microsoft.com/office/powerpoint/2010/main" val="16656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11</a:t>
            </a:fld>
            <a:endParaRPr lang="de-DE" dirty="0"/>
          </a:p>
        </p:txBody>
      </p:sp>
      <p:sp>
        <p:nvSpPr>
          <p:cNvPr id="7" name="Textfeld 6">
            <a:extLst>
              <a:ext uri="{FF2B5EF4-FFF2-40B4-BE49-F238E27FC236}">
                <a16:creationId xmlns:a16="http://schemas.microsoft.com/office/drawing/2014/main" id="{29BB3463-8156-4FA4-8A2B-77B6B6B1FA48}"/>
              </a:ext>
            </a:extLst>
          </p:cNvPr>
          <p:cNvSpPr txBox="1"/>
          <p:nvPr/>
        </p:nvSpPr>
        <p:spPr>
          <a:xfrm>
            <a:off x="983431" y="1340768"/>
            <a:ext cx="10515599" cy="5262979"/>
          </a:xfrm>
          <a:prstGeom prst="rect">
            <a:avLst/>
          </a:prstGeom>
          <a:noFill/>
        </p:spPr>
        <p:txBody>
          <a:bodyPr wrap="square">
            <a:spAutoFit/>
          </a:bodyPr>
          <a:lstStyle/>
          <a:p>
            <a:pPr marL="514350" indent="-514350">
              <a:buFont typeface="+mj-lt"/>
              <a:buAutoNum type="arabicParenR"/>
            </a:pPr>
            <a:r>
              <a:rPr lang="de-DE" sz="2800" dirty="0"/>
              <a:t>Das TEK-Vario scheint überhaupt nicht zu funktionieren (Forts.)</a:t>
            </a:r>
            <a:endParaRPr lang="de-DE" sz="2800" i="1" dirty="0"/>
          </a:p>
          <a:p>
            <a:r>
              <a:rPr lang="de-DE" sz="2800" dirty="0"/>
              <a:t>Um herauszufinden, ob das PTFE-Rohr luftdicht ist, mache den „Zungenspitzentest“: Verschließe ein Rohrende mit einer Fingerspitze. Sauge ein bisschen Luft aus dem anderen Rohrende und verschließe es sofort mit deiner </a:t>
            </a:r>
            <a:r>
              <a:rPr lang="de-DE" sz="2800" dirty="0" err="1"/>
              <a:t>Zungespitze</a:t>
            </a:r>
            <a:r>
              <a:rPr lang="de-DE" sz="2800" dirty="0"/>
              <a:t>, die vom Rohr etwas „angesaugt“ wird. Warte in paar Sekunden. Wenn alles gut ist, wirst du die Zungenspitze mit einem leichten Ploppen abziehen müssen, das natürlich durch den Unterdruck im Rohr bedingt ist. Mache diesen Test auch mit der Braunschweiger Düse und allen anderen Komponenten.</a:t>
            </a:r>
          </a:p>
          <a:p>
            <a:r>
              <a:rPr lang="de-DE" sz="2800" dirty="0"/>
              <a:t>Übrigens: Blase niemals in irgendetwas hinein. Wir wollen nicht, dass es irgendwelche Rückstände gibt, die früher oder später Sorgen machen.</a:t>
            </a:r>
          </a:p>
        </p:txBody>
      </p:sp>
      <p:sp>
        <p:nvSpPr>
          <p:cNvPr id="8" name="Titel 1">
            <a:extLst>
              <a:ext uri="{FF2B5EF4-FFF2-40B4-BE49-F238E27FC236}">
                <a16:creationId xmlns:a16="http://schemas.microsoft.com/office/drawing/2014/main" id="{25AA6BBA-9684-4462-8958-2D182CFC40B7}"/>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Tree>
    <p:extLst>
      <p:ext uri="{BB962C8B-B14F-4D97-AF65-F5344CB8AC3E}">
        <p14:creationId xmlns:p14="http://schemas.microsoft.com/office/powerpoint/2010/main" val="2978495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12</a:t>
            </a:fld>
            <a:endParaRPr lang="de-DE"/>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2246769"/>
          </a:xfrm>
          <a:prstGeom prst="rect">
            <a:avLst/>
          </a:prstGeom>
          <a:noFill/>
        </p:spPr>
        <p:txBody>
          <a:bodyPr wrap="square">
            <a:spAutoFit/>
          </a:bodyPr>
          <a:lstStyle/>
          <a:p>
            <a:r>
              <a:rPr lang="de-DE" sz="2800" dirty="0"/>
              <a:t>2) – 4) Ist die Kompensation in Ordnung oder nicht?</a:t>
            </a:r>
          </a:p>
          <a:p>
            <a:endParaRPr lang="de-DE" sz="2800" dirty="0"/>
          </a:p>
          <a:p>
            <a:r>
              <a:rPr lang="de-DE" sz="2800" dirty="0"/>
              <a:t>Sehen wir uns einfach eine Graphik an, die man für manntragende Segelflugzeuge gezeichnet hat, und schauen wir, was wir daraus lernen können:</a:t>
            </a:r>
          </a:p>
        </p:txBody>
      </p:sp>
      <p:sp>
        <p:nvSpPr>
          <p:cNvPr id="6" name="Titel 1">
            <a:extLst>
              <a:ext uri="{FF2B5EF4-FFF2-40B4-BE49-F238E27FC236}">
                <a16:creationId xmlns:a16="http://schemas.microsoft.com/office/drawing/2014/main" id="{52353F89-0D6F-4E75-908D-5BF91F4532C1}"/>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Tree>
    <p:extLst>
      <p:ext uri="{BB962C8B-B14F-4D97-AF65-F5344CB8AC3E}">
        <p14:creationId xmlns:p14="http://schemas.microsoft.com/office/powerpoint/2010/main" val="1077691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feld 19">
            <a:extLst>
              <a:ext uri="{FF2B5EF4-FFF2-40B4-BE49-F238E27FC236}">
                <a16:creationId xmlns:a16="http://schemas.microsoft.com/office/drawing/2014/main" id="{7669C130-1899-4BFE-828B-0FFA95772E35}"/>
              </a:ext>
            </a:extLst>
          </p:cNvPr>
          <p:cNvSpPr txBox="1"/>
          <p:nvPr/>
        </p:nvSpPr>
        <p:spPr>
          <a:xfrm>
            <a:off x="1055440" y="745540"/>
            <a:ext cx="2088232" cy="523220"/>
          </a:xfrm>
          <a:prstGeom prst="rect">
            <a:avLst/>
          </a:prstGeom>
          <a:noFill/>
        </p:spPr>
        <p:txBody>
          <a:bodyPr wrap="square" rtlCol="0">
            <a:spAutoFit/>
          </a:bodyPr>
          <a:lstStyle/>
          <a:p>
            <a:r>
              <a:rPr lang="de-DE" sz="2800" dirty="0">
                <a:solidFill>
                  <a:schemeClr val="accent5">
                    <a:lumMod val="75000"/>
                  </a:schemeClr>
                </a:solidFill>
              </a:rPr>
              <a:t>Flugbahn</a:t>
            </a:r>
          </a:p>
        </p:txBody>
      </p:sp>
      <p:pic>
        <p:nvPicPr>
          <p:cNvPr id="19" name="Grafik 18">
            <a:extLst>
              <a:ext uri="{FF2B5EF4-FFF2-40B4-BE49-F238E27FC236}">
                <a16:creationId xmlns:a16="http://schemas.microsoft.com/office/drawing/2014/main" id="{AB4AF99F-E42D-43EB-8D6A-63F9B50D9D41}"/>
              </a:ext>
            </a:extLst>
          </p:cNvPr>
          <p:cNvPicPr>
            <a:picLocks noChangeAspect="1"/>
          </p:cNvPicPr>
          <p:nvPr/>
        </p:nvPicPr>
        <p:blipFill>
          <a:blip r:embed="rId2"/>
          <a:stretch>
            <a:fillRect/>
          </a:stretch>
        </p:blipFill>
        <p:spPr>
          <a:xfrm>
            <a:off x="2711624" y="44624"/>
            <a:ext cx="6815176" cy="6858000"/>
          </a:xfrm>
          <a:prstGeom prst="rect">
            <a:avLst/>
          </a:prstGeom>
        </p:spPr>
      </p:pic>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sz="2800"/>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13</a:t>
            </a:fld>
            <a:endParaRPr lang="de-DE" dirty="0"/>
          </a:p>
        </p:txBody>
      </p:sp>
      <p:cxnSp>
        <p:nvCxnSpPr>
          <p:cNvPr id="13" name="Gerade Verbindung mit Pfeil 12">
            <a:extLst>
              <a:ext uri="{FF2B5EF4-FFF2-40B4-BE49-F238E27FC236}">
                <a16:creationId xmlns:a16="http://schemas.microsoft.com/office/drawing/2014/main" id="{4BF59F60-2785-49F7-9837-DCE6761D1467}"/>
              </a:ext>
            </a:extLst>
          </p:cNvPr>
          <p:cNvCxnSpPr>
            <a:cxnSpLocks/>
          </p:cNvCxnSpPr>
          <p:nvPr/>
        </p:nvCxnSpPr>
        <p:spPr>
          <a:xfrm>
            <a:off x="2758232" y="1052736"/>
            <a:ext cx="360040" cy="0"/>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DFD3F5EA-635E-4AD2-A47C-96B5ED3B77E0}"/>
              </a:ext>
            </a:extLst>
          </p:cNvPr>
          <p:cNvCxnSpPr>
            <a:cxnSpLocks/>
          </p:cNvCxnSpPr>
          <p:nvPr/>
        </p:nvCxnSpPr>
        <p:spPr>
          <a:xfrm>
            <a:off x="4004358" y="1340768"/>
            <a:ext cx="288032" cy="216024"/>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6649BE1-80E3-4F1D-9FD7-B2979F39D1E1}"/>
              </a:ext>
            </a:extLst>
          </p:cNvPr>
          <p:cNvCxnSpPr>
            <a:cxnSpLocks/>
          </p:cNvCxnSpPr>
          <p:nvPr/>
        </p:nvCxnSpPr>
        <p:spPr>
          <a:xfrm rot="180000">
            <a:off x="5091460" y="2191135"/>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24E866E4-9200-4E7E-BDBF-43175C2BBE2E}"/>
              </a:ext>
            </a:extLst>
          </p:cNvPr>
          <p:cNvCxnSpPr/>
          <p:nvPr/>
        </p:nvCxnSpPr>
        <p:spPr>
          <a:xfrm>
            <a:off x="1199456" y="692696"/>
            <a:ext cx="819672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C3CD778A-FA87-4A14-9579-49927E01B878}"/>
              </a:ext>
            </a:extLst>
          </p:cNvPr>
          <p:cNvCxnSpPr>
            <a:cxnSpLocks/>
          </p:cNvCxnSpPr>
          <p:nvPr/>
        </p:nvCxnSpPr>
        <p:spPr>
          <a:xfrm rot="-1320000">
            <a:off x="6095717" y="2500334"/>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7F14C8EA-E59B-450F-B927-2ECBE0FA039C}"/>
              </a:ext>
            </a:extLst>
          </p:cNvPr>
          <p:cNvCxnSpPr>
            <a:cxnSpLocks/>
          </p:cNvCxnSpPr>
          <p:nvPr/>
        </p:nvCxnSpPr>
        <p:spPr>
          <a:xfrm rot="-3480000">
            <a:off x="7264616" y="2144839"/>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EA3D77C4-B8F6-4FA4-9D79-316BEB533F3F}"/>
              </a:ext>
            </a:extLst>
          </p:cNvPr>
          <p:cNvCxnSpPr>
            <a:cxnSpLocks/>
          </p:cNvCxnSpPr>
          <p:nvPr/>
        </p:nvCxnSpPr>
        <p:spPr>
          <a:xfrm rot="-2160000">
            <a:off x="8466583" y="1624708"/>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8484E2B5-FAF5-4320-8878-806A91185D21}"/>
              </a:ext>
            </a:extLst>
          </p:cNvPr>
          <p:cNvSpPr txBox="1"/>
          <p:nvPr/>
        </p:nvSpPr>
        <p:spPr>
          <a:xfrm>
            <a:off x="9336361" y="725116"/>
            <a:ext cx="2736304" cy="2246769"/>
          </a:xfrm>
          <a:prstGeom prst="rect">
            <a:avLst/>
          </a:prstGeom>
          <a:noFill/>
        </p:spPr>
        <p:txBody>
          <a:bodyPr wrap="square" rtlCol="0">
            <a:spAutoFit/>
          </a:bodyPr>
          <a:lstStyle/>
          <a:p>
            <a:r>
              <a:rPr lang="de-DE" sz="2800" dirty="0"/>
              <a:t>Es ist eindeutig von Vorteil, bei Testflügen die </a:t>
            </a:r>
          </a:p>
          <a:p>
            <a:r>
              <a:rPr lang="de-DE" sz="2800" dirty="0">
                <a:solidFill>
                  <a:schemeClr val="accent4">
                    <a:lumMod val="75000"/>
                  </a:schemeClr>
                </a:solidFill>
              </a:rPr>
              <a:t>G-Kraft</a:t>
            </a:r>
            <a:r>
              <a:rPr lang="de-DE" sz="2800" dirty="0"/>
              <a:t> gering zu halten.</a:t>
            </a:r>
          </a:p>
        </p:txBody>
      </p:sp>
      <p:sp>
        <p:nvSpPr>
          <p:cNvPr id="15" name="Textfeld 14">
            <a:extLst>
              <a:ext uri="{FF2B5EF4-FFF2-40B4-BE49-F238E27FC236}">
                <a16:creationId xmlns:a16="http://schemas.microsoft.com/office/drawing/2014/main" id="{66A09597-DD65-42F5-ACAB-78B04997F671}"/>
              </a:ext>
            </a:extLst>
          </p:cNvPr>
          <p:cNvSpPr txBox="1"/>
          <p:nvPr/>
        </p:nvSpPr>
        <p:spPr>
          <a:xfrm>
            <a:off x="9336360" y="3356992"/>
            <a:ext cx="2592288" cy="1815882"/>
          </a:xfrm>
          <a:prstGeom prst="rect">
            <a:avLst/>
          </a:prstGeom>
          <a:noFill/>
        </p:spPr>
        <p:txBody>
          <a:bodyPr wrap="square" rtlCol="0">
            <a:spAutoFit/>
          </a:bodyPr>
          <a:lstStyle/>
          <a:p>
            <a:r>
              <a:rPr lang="de-DE" sz="2800" dirty="0"/>
              <a:t>Fliege also in ruhiger Luft und steige/sinke mit max. 20° - 25°.</a:t>
            </a:r>
          </a:p>
        </p:txBody>
      </p:sp>
      <p:sp>
        <p:nvSpPr>
          <p:cNvPr id="17" name="Textfeld 16">
            <a:extLst>
              <a:ext uri="{FF2B5EF4-FFF2-40B4-BE49-F238E27FC236}">
                <a16:creationId xmlns:a16="http://schemas.microsoft.com/office/drawing/2014/main" id="{BBE5122B-B387-40D8-B070-87D2C3309A79}"/>
              </a:ext>
            </a:extLst>
          </p:cNvPr>
          <p:cNvSpPr txBox="1"/>
          <p:nvPr/>
        </p:nvSpPr>
        <p:spPr>
          <a:xfrm>
            <a:off x="0" y="5763303"/>
            <a:ext cx="3143672" cy="830997"/>
          </a:xfrm>
          <a:prstGeom prst="rect">
            <a:avLst/>
          </a:prstGeom>
          <a:noFill/>
        </p:spPr>
        <p:txBody>
          <a:bodyPr wrap="square" rtlCol="0">
            <a:spAutoFit/>
          </a:bodyPr>
          <a:lstStyle/>
          <a:p>
            <a:r>
              <a:rPr lang="de-DE" sz="1600" i="1" dirty="0"/>
              <a:t>Graphik: Totalenergiekompensation</a:t>
            </a:r>
          </a:p>
          <a:p>
            <a:r>
              <a:rPr lang="de-DE" sz="1600" i="1" dirty="0"/>
              <a:t> von Variometern, p. 26, Volker </a:t>
            </a:r>
            <a:r>
              <a:rPr lang="de-DE" sz="1600" i="1" dirty="0" err="1"/>
              <a:t>Cseke</a:t>
            </a:r>
            <a:r>
              <a:rPr lang="de-DE" sz="1600" i="1" dirty="0"/>
              <a:t>, Hannover 1986 </a:t>
            </a:r>
          </a:p>
        </p:txBody>
      </p:sp>
      <p:sp>
        <p:nvSpPr>
          <p:cNvPr id="21" name="Textfeld 20">
            <a:extLst>
              <a:ext uri="{FF2B5EF4-FFF2-40B4-BE49-F238E27FC236}">
                <a16:creationId xmlns:a16="http://schemas.microsoft.com/office/drawing/2014/main" id="{3434C70D-2A45-44B3-B737-4521DB80A088}"/>
              </a:ext>
            </a:extLst>
          </p:cNvPr>
          <p:cNvSpPr txBox="1"/>
          <p:nvPr/>
        </p:nvSpPr>
        <p:spPr>
          <a:xfrm>
            <a:off x="1097380" y="222320"/>
            <a:ext cx="2088232" cy="523220"/>
          </a:xfrm>
          <a:prstGeom prst="rect">
            <a:avLst/>
          </a:prstGeom>
          <a:noFill/>
        </p:spPr>
        <p:txBody>
          <a:bodyPr wrap="square" rtlCol="0">
            <a:spAutoFit/>
          </a:bodyPr>
          <a:lstStyle/>
          <a:p>
            <a:r>
              <a:rPr lang="de-DE" sz="2800" dirty="0">
                <a:solidFill>
                  <a:schemeClr val="accent4">
                    <a:lumMod val="75000"/>
                  </a:schemeClr>
                </a:solidFill>
              </a:rPr>
              <a:t>G-Kraft</a:t>
            </a:r>
          </a:p>
        </p:txBody>
      </p:sp>
    </p:spTree>
    <p:extLst>
      <p:ext uri="{BB962C8B-B14F-4D97-AF65-F5344CB8AC3E}">
        <p14:creationId xmlns:p14="http://schemas.microsoft.com/office/powerpoint/2010/main" val="272552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5" grpId="0"/>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35">
            <a:extLst>
              <a:ext uri="{FF2B5EF4-FFF2-40B4-BE49-F238E27FC236}">
                <a16:creationId xmlns:a16="http://schemas.microsoft.com/office/drawing/2014/main" id="{AE783027-57CE-4DA7-B4CC-CDD9F34865AB}"/>
              </a:ext>
            </a:extLst>
          </p:cNvPr>
          <p:cNvPicPr>
            <a:picLocks noChangeAspect="1"/>
          </p:cNvPicPr>
          <p:nvPr/>
        </p:nvPicPr>
        <p:blipFill>
          <a:blip r:embed="rId2"/>
          <a:stretch>
            <a:fillRect/>
          </a:stretch>
        </p:blipFill>
        <p:spPr>
          <a:xfrm>
            <a:off x="2710630" y="41045"/>
            <a:ext cx="6815176" cy="6858000"/>
          </a:xfrm>
          <a:prstGeom prst="rect">
            <a:avLst/>
          </a:prstGeom>
        </p:spPr>
      </p:pic>
      <p:sp>
        <p:nvSpPr>
          <p:cNvPr id="35" name="Textfeld 34">
            <a:extLst>
              <a:ext uri="{FF2B5EF4-FFF2-40B4-BE49-F238E27FC236}">
                <a16:creationId xmlns:a16="http://schemas.microsoft.com/office/drawing/2014/main" id="{FA7864DE-6CE6-41CF-823D-0A052950878F}"/>
              </a:ext>
            </a:extLst>
          </p:cNvPr>
          <p:cNvSpPr txBox="1"/>
          <p:nvPr/>
        </p:nvSpPr>
        <p:spPr>
          <a:xfrm>
            <a:off x="9480376" y="3185673"/>
            <a:ext cx="2758048" cy="1569660"/>
          </a:xfrm>
          <a:prstGeom prst="rect">
            <a:avLst/>
          </a:prstGeom>
          <a:noFill/>
        </p:spPr>
        <p:txBody>
          <a:bodyPr wrap="square" rtlCol="0">
            <a:spAutoFit/>
          </a:bodyPr>
          <a:lstStyle/>
          <a:p>
            <a:r>
              <a:rPr lang="de-DE" sz="2400" dirty="0"/>
              <a:t>und geringes Steigen</a:t>
            </a:r>
          </a:p>
          <a:p>
            <a:r>
              <a:rPr lang="de-DE" sz="2400" dirty="0"/>
              <a:t>anzeigen, solange</a:t>
            </a:r>
          </a:p>
          <a:p>
            <a:r>
              <a:rPr lang="de-DE" sz="2400" dirty="0"/>
              <a:t>die Geschwindigkeit</a:t>
            </a:r>
          </a:p>
          <a:p>
            <a:r>
              <a:rPr lang="de-DE" sz="2400" dirty="0"/>
              <a:t>abnimmt </a:t>
            </a:r>
          </a:p>
        </p:txBody>
      </p:sp>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sz="2800"/>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14</a:t>
            </a:fld>
            <a:endParaRPr lang="de-DE" dirty="0"/>
          </a:p>
        </p:txBody>
      </p:sp>
      <p:sp>
        <p:nvSpPr>
          <p:cNvPr id="11" name="Textfeld 10">
            <a:extLst>
              <a:ext uri="{FF2B5EF4-FFF2-40B4-BE49-F238E27FC236}">
                <a16:creationId xmlns:a16="http://schemas.microsoft.com/office/drawing/2014/main" id="{7A1C72EF-4D36-4E8E-A46D-777934E6F224}"/>
              </a:ext>
            </a:extLst>
          </p:cNvPr>
          <p:cNvSpPr txBox="1"/>
          <p:nvPr/>
        </p:nvSpPr>
        <p:spPr>
          <a:xfrm>
            <a:off x="1055440" y="745540"/>
            <a:ext cx="2088232" cy="523220"/>
          </a:xfrm>
          <a:prstGeom prst="rect">
            <a:avLst/>
          </a:prstGeom>
          <a:noFill/>
        </p:spPr>
        <p:txBody>
          <a:bodyPr wrap="square" rtlCol="0">
            <a:spAutoFit/>
          </a:bodyPr>
          <a:lstStyle/>
          <a:p>
            <a:r>
              <a:rPr lang="de-DE" sz="2800" dirty="0">
                <a:solidFill>
                  <a:schemeClr val="accent5">
                    <a:lumMod val="75000"/>
                  </a:schemeClr>
                </a:solidFill>
              </a:rPr>
              <a:t>Flugbahn</a:t>
            </a:r>
          </a:p>
        </p:txBody>
      </p:sp>
      <p:cxnSp>
        <p:nvCxnSpPr>
          <p:cNvPr id="13" name="Gerade Verbindung mit Pfeil 12">
            <a:extLst>
              <a:ext uri="{FF2B5EF4-FFF2-40B4-BE49-F238E27FC236}">
                <a16:creationId xmlns:a16="http://schemas.microsoft.com/office/drawing/2014/main" id="{4BF59F60-2785-49F7-9837-DCE6761D1467}"/>
              </a:ext>
            </a:extLst>
          </p:cNvPr>
          <p:cNvCxnSpPr>
            <a:cxnSpLocks/>
          </p:cNvCxnSpPr>
          <p:nvPr/>
        </p:nvCxnSpPr>
        <p:spPr>
          <a:xfrm>
            <a:off x="2753352" y="1052736"/>
            <a:ext cx="360040" cy="0"/>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DFD3F5EA-635E-4AD2-A47C-96B5ED3B77E0}"/>
              </a:ext>
            </a:extLst>
          </p:cNvPr>
          <p:cNvCxnSpPr>
            <a:cxnSpLocks/>
          </p:cNvCxnSpPr>
          <p:nvPr/>
        </p:nvCxnSpPr>
        <p:spPr>
          <a:xfrm>
            <a:off x="4007768" y="1340768"/>
            <a:ext cx="288032" cy="216024"/>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6649BE1-80E3-4F1D-9FD7-B2979F39D1E1}"/>
              </a:ext>
            </a:extLst>
          </p:cNvPr>
          <p:cNvCxnSpPr>
            <a:cxnSpLocks/>
          </p:cNvCxnSpPr>
          <p:nvPr/>
        </p:nvCxnSpPr>
        <p:spPr>
          <a:xfrm rot="180000">
            <a:off x="5091460" y="2180493"/>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0E5A0DCF-9476-44A8-B412-9F4E5237444A}"/>
              </a:ext>
            </a:extLst>
          </p:cNvPr>
          <p:cNvSpPr txBox="1"/>
          <p:nvPr/>
        </p:nvSpPr>
        <p:spPr>
          <a:xfrm>
            <a:off x="1097380" y="222320"/>
            <a:ext cx="2088232" cy="523220"/>
          </a:xfrm>
          <a:prstGeom prst="rect">
            <a:avLst/>
          </a:prstGeom>
          <a:noFill/>
        </p:spPr>
        <p:txBody>
          <a:bodyPr wrap="square" rtlCol="0">
            <a:spAutoFit/>
          </a:bodyPr>
          <a:lstStyle/>
          <a:p>
            <a:r>
              <a:rPr lang="de-DE" sz="2800" dirty="0">
                <a:solidFill>
                  <a:schemeClr val="accent4">
                    <a:lumMod val="75000"/>
                  </a:schemeClr>
                </a:solidFill>
              </a:rPr>
              <a:t>G-Kraft</a:t>
            </a:r>
          </a:p>
        </p:txBody>
      </p:sp>
      <p:cxnSp>
        <p:nvCxnSpPr>
          <p:cNvPr id="24" name="Gerader Verbinder 23">
            <a:extLst>
              <a:ext uri="{FF2B5EF4-FFF2-40B4-BE49-F238E27FC236}">
                <a16:creationId xmlns:a16="http://schemas.microsoft.com/office/drawing/2014/main" id="{24E866E4-9200-4E7E-BDBF-43175C2BBE2E}"/>
              </a:ext>
            </a:extLst>
          </p:cNvPr>
          <p:cNvCxnSpPr/>
          <p:nvPr/>
        </p:nvCxnSpPr>
        <p:spPr>
          <a:xfrm>
            <a:off x="1199456" y="692696"/>
            <a:ext cx="819672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C3CD778A-FA87-4A14-9579-49927E01B878}"/>
              </a:ext>
            </a:extLst>
          </p:cNvPr>
          <p:cNvCxnSpPr>
            <a:cxnSpLocks/>
          </p:cNvCxnSpPr>
          <p:nvPr/>
        </p:nvCxnSpPr>
        <p:spPr>
          <a:xfrm rot="-1320000">
            <a:off x="6095717" y="2500334"/>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7F14C8EA-E59B-450F-B927-2ECBE0FA039C}"/>
              </a:ext>
            </a:extLst>
          </p:cNvPr>
          <p:cNvCxnSpPr>
            <a:cxnSpLocks/>
          </p:cNvCxnSpPr>
          <p:nvPr/>
        </p:nvCxnSpPr>
        <p:spPr>
          <a:xfrm rot="-3480000">
            <a:off x="7264616" y="2149131"/>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EA3D77C4-B8F6-4FA4-9D79-316BEB533F3F}"/>
              </a:ext>
            </a:extLst>
          </p:cNvPr>
          <p:cNvCxnSpPr>
            <a:cxnSpLocks/>
          </p:cNvCxnSpPr>
          <p:nvPr/>
        </p:nvCxnSpPr>
        <p:spPr>
          <a:xfrm rot="-2160000">
            <a:off x="8466583" y="1636820"/>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8484E2B5-FAF5-4320-8878-806A91185D21}"/>
              </a:ext>
            </a:extLst>
          </p:cNvPr>
          <p:cNvSpPr txBox="1"/>
          <p:nvPr/>
        </p:nvSpPr>
        <p:spPr>
          <a:xfrm>
            <a:off x="9480376" y="522831"/>
            <a:ext cx="2682914" cy="2677656"/>
          </a:xfrm>
          <a:prstGeom prst="rect">
            <a:avLst/>
          </a:prstGeom>
          <a:noFill/>
        </p:spPr>
        <p:txBody>
          <a:bodyPr wrap="none" rtlCol="0">
            <a:spAutoFit/>
          </a:bodyPr>
          <a:lstStyle/>
          <a:p>
            <a:r>
              <a:rPr lang="de-DE" sz="2400" dirty="0">
                <a:solidFill>
                  <a:srgbClr val="00B050"/>
                </a:solidFill>
              </a:rPr>
              <a:t>Wenn es gut </a:t>
            </a:r>
            <a:r>
              <a:rPr lang="de-DE" sz="2400" dirty="0" err="1">
                <a:solidFill>
                  <a:srgbClr val="00B050"/>
                </a:solidFill>
              </a:rPr>
              <a:t>kom</a:t>
            </a:r>
            <a:r>
              <a:rPr lang="de-DE" sz="2400" dirty="0">
                <a:solidFill>
                  <a:srgbClr val="00B050"/>
                </a:solidFill>
              </a:rPr>
              <a:t>-</a:t>
            </a:r>
          </a:p>
          <a:p>
            <a:r>
              <a:rPr lang="de-DE" sz="2400" dirty="0" err="1">
                <a:solidFill>
                  <a:srgbClr val="00B050"/>
                </a:solidFill>
              </a:rPr>
              <a:t>pensiert</a:t>
            </a:r>
            <a:r>
              <a:rPr lang="de-DE" sz="2400" dirty="0">
                <a:solidFill>
                  <a:srgbClr val="00B050"/>
                </a:solidFill>
              </a:rPr>
              <a:t>, </a:t>
            </a:r>
            <a:r>
              <a:rPr lang="de-DE" sz="2400" dirty="0"/>
              <a:t>wird dein </a:t>
            </a:r>
          </a:p>
          <a:p>
            <a:r>
              <a:rPr lang="de-DE" sz="2400" dirty="0"/>
              <a:t>TEK-Vario</a:t>
            </a:r>
          </a:p>
          <a:p>
            <a:r>
              <a:rPr lang="de-DE" sz="2400" dirty="0"/>
              <a:t>geringes Sinken</a:t>
            </a:r>
          </a:p>
          <a:p>
            <a:r>
              <a:rPr lang="de-DE" sz="2400" dirty="0"/>
              <a:t>anzeigen, solange</a:t>
            </a:r>
          </a:p>
          <a:p>
            <a:r>
              <a:rPr lang="de-DE" sz="2400" dirty="0"/>
              <a:t>die Geschwindigkeit</a:t>
            </a:r>
          </a:p>
          <a:p>
            <a:r>
              <a:rPr lang="de-DE" sz="2400" dirty="0"/>
              <a:t>zunimmt </a:t>
            </a:r>
          </a:p>
        </p:txBody>
      </p:sp>
      <p:sp>
        <p:nvSpPr>
          <p:cNvPr id="15" name="Textfeld 14">
            <a:extLst>
              <a:ext uri="{FF2B5EF4-FFF2-40B4-BE49-F238E27FC236}">
                <a16:creationId xmlns:a16="http://schemas.microsoft.com/office/drawing/2014/main" id="{9E167BD9-CDAB-4E5D-9C85-41E034E0EDB8}"/>
              </a:ext>
            </a:extLst>
          </p:cNvPr>
          <p:cNvSpPr txBox="1"/>
          <p:nvPr/>
        </p:nvSpPr>
        <p:spPr>
          <a:xfrm>
            <a:off x="695400" y="3789040"/>
            <a:ext cx="2403344" cy="954107"/>
          </a:xfrm>
          <a:prstGeom prst="rect">
            <a:avLst/>
          </a:prstGeom>
          <a:noFill/>
        </p:spPr>
        <p:txBody>
          <a:bodyPr wrap="square" rtlCol="0">
            <a:spAutoFit/>
          </a:bodyPr>
          <a:lstStyle/>
          <a:p>
            <a:pPr algn="ctr"/>
            <a:r>
              <a:rPr lang="de-DE" sz="2800" dirty="0">
                <a:solidFill>
                  <a:srgbClr val="00B050"/>
                </a:solidFill>
              </a:rPr>
              <a:t> 1 = gute</a:t>
            </a:r>
          </a:p>
          <a:p>
            <a:pPr algn="ctr"/>
            <a:r>
              <a:rPr lang="de-DE" sz="2800" dirty="0">
                <a:solidFill>
                  <a:srgbClr val="00B050"/>
                </a:solidFill>
              </a:rPr>
              <a:t>Kompensation</a:t>
            </a:r>
          </a:p>
        </p:txBody>
      </p:sp>
      <p:cxnSp>
        <p:nvCxnSpPr>
          <p:cNvPr id="17" name="Gerade Verbindung mit Pfeil 16">
            <a:extLst>
              <a:ext uri="{FF2B5EF4-FFF2-40B4-BE49-F238E27FC236}">
                <a16:creationId xmlns:a16="http://schemas.microsoft.com/office/drawing/2014/main" id="{0E8914D0-C56C-4CBA-93FF-F9C8F7473661}"/>
              </a:ext>
            </a:extLst>
          </p:cNvPr>
          <p:cNvCxnSpPr>
            <a:cxnSpLocks/>
          </p:cNvCxnSpPr>
          <p:nvPr/>
        </p:nvCxnSpPr>
        <p:spPr>
          <a:xfrm>
            <a:off x="3098744" y="4302831"/>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981B47A7-8438-4643-8BF7-1562BF28DFB8}"/>
              </a:ext>
            </a:extLst>
          </p:cNvPr>
          <p:cNvCxnSpPr>
            <a:cxnSpLocks/>
          </p:cNvCxnSpPr>
          <p:nvPr/>
        </p:nvCxnSpPr>
        <p:spPr>
          <a:xfrm rot="1500000">
            <a:off x="4655840" y="4667955"/>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F3B5811E-B00B-462D-AA92-9FE1BEBCE513}"/>
              </a:ext>
            </a:extLst>
          </p:cNvPr>
          <p:cNvCxnSpPr>
            <a:cxnSpLocks/>
          </p:cNvCxnSpPr>
          <p:nvPr/>
        </p:nvCxnSpPr>
        <p:spPr>
          <a:xfrm rot="1020000">
            <a:off x="5575077" y="5086079"/>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3798F199-2F0C-4442-BD98-628A3CF3E0BB}"/>
              </a:ext>
            </a:extLst>
          </p:cNvPr>
          <p:cNvCxnSpPr>
            <a:cxnSpLocks/>
          </p:cNvCxnSpPr>
          <p:nvPr/>
        </p:nvCxnSpPr>
        <p:spPr>
          <a:xfrm rot="-1200000">
            <a:off x="6918950" y="4990174"/>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C853F61F-8334-4771-938C-FD2596200014}"/>
              </a:ext>
            </a:extLst>
          </p:cNvPr>
          <p:cNvCxnSpPr>
            <a:cxnSpLocks/>
          </p:cNvCxnSpPr>
          <p:nvPr/>
        </p:nvCxnSpPr>
        <p:spPr>
          <a:xfrm rot="-1080000">
            <a:off x="8245383" y="4433027"/>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CA632C95-DE5E-416E-96CB-6BCB704386F8}"/>
              </a:ext>
            </a:extLst>
          </p:cNvPr>
          <p:cNvSpPr txBox="1"/>
          <p:nvPr/>
        </p:nvSpPr>
        <p:spPr>
          <a:xfrm>
            <a:off x="9499298" y="4797152"/>
            <a:ext cx="2422622" cy="1569660"/>
          </a:xfrm>
          <a:prstGeom prst="rect">
            <a:avLst/>
          </a:prstGeom>
          <a:noFill/>
        </p:spPr>
        <p:txBody>
          <a:bodyPr wrap="square">
            <a:spAutoFit/>
          </a:bodyPr>
          <a:lstStyle/>
          <a:p>
            <a:r>
              <a:rPr lang="de-DE" sz="2400" dirty="0"/>
              <a:t>und den Höhenverlust durch das </a:t>
            </a:r>
            <a:r>
              <a:rPr lang="de-DE" sz="2400" dirty="0" err="1"/>
              <a:t>Manö</a:t>
            </a:r>
            <a:r>
              <a:rPr lang="de-DE" sz="2400" dirty="0"/>
              <a:t>- </a:t>
            </a:r>
            <a:r>
              <a:rPr lang="de-DE" sz="2400" dirty="0" err="1"/>
              <a:t>ver</a:t>
            </a:r>
            <a:r>
              <a:rPr lang="de-DE" sz="2400" dirty="0"/>
              <a:t> anzeigen.</a:t>
            </a:r>
          </a:p>
        </p:txBody>
      </p:sp>
      <p:sp>
        <p:nvSpPr>
          <p:cNvPr id="3" name="Rechteck 2">
            <a:extLst>
              <a:ext uri="{FF2B5EF4-FFF2-40B4-BE49-F238E27FC236}">
                <a16:creationId xmlns:a16="http://schemas.microsoft.com/office/drawing/2014/main" id="{057382E4-44F9-4587-9AA7-A399A8E3355B}"/>
              </a:ext>
            </a:extLst>
          </p:cNvPr>
          <p:cNvSpPr/>
          <p:nvPr/>
        </p:nvSpPr>
        <p:spPr>
          <a:xfrm>
            <a:off x="3458784" y="908720"/>
            <a:ext cx="1193972" cy="3808378"/>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Rechteck 29">
            <a:extLst>
              <a:ext uri="{FF2B5EF4-FFF2-40B4-BE49-F238E27FC236}">
                <a16:creationId xmlns:a16="http://schemas.microsoft.com/office/drawing/2014/main" id="{F3D638CA-9DC8-4C89-9C93-04BD436304D3}"/>
              </a:ext>
            </a:extLst>
          </p:cNvPr>
          <p:cNvSpPr/>
          <p:nvPr/>
        </p:nvSpPr>
        <p:spPr>
          <a:xfrm>
            <a:off x="9469009" y="1693689"/>
            <a:ext cx="2682914" cy="1447279"/>
          </a:xfrm>
          <a:prstGeom prst="rect">
            <a:avLst/>
          </a:pr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Rechteck 30">
            <a:extLst>
              <a:ext uri="{FF2B5EF4-FFF2-40B4-BE49-F238E27FC236}">
                <a16:creationId xmlns:a16="http://schemas.microsoft.com/office/drawing/2014/main" id="{F12088D1-9B54-4F52-A87F-91C8E6AAAECC}"/>
              </a:ext>
            </a:extLst>
          </p:cNvPr>
          <p:cNvSpPr/>
          <p:nvPr/>
        </p:nvSpPr>
        <p:spPr>
          <a:xfrm>
            <a:off x="6756738" y="908720"/>
            <a:ext cx="1355124" cy="431398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accent2">
                  <a:lumMod val="75000"/>
                </a:schemeClr>
              </a:solidFill>
            </a:endParaRPr>
          </a:p>
        </p:txBody>
      </p:sp>
      <p:sp>
        <p:nvSpPr>
          <p:cNvPr id="32" name="Rechteck 31">
            <a:extLst>
              <a:ext uri="{FF2B5EF4-FFF2-40B4-BE49-F238E27FC236}">
                <a16:creationId xmlns:a16="http://schemas.microsoft.com/office/drawing/2014/main" id="{6DF4BCFC-A595-4CB9-9723-86097A9F332E}"/>
              </a:ext>
            </a:extLst>
          </p:cNvPr>
          <p:cNvSpPr/>
          <p:nvPr/>
        </p:nvSpPr>
        <p:spPr>
          <a:xfrm>
            <a:off x="9480376" y="3231844"/>
            <a:ext cx="2671547" cy="1492132"/>
          </a:xfrm>
          <a:prstGeom prst="rect">
            <a:avLst/>
          </a:prstGeom>
          <a:noFill/>
          <a:ln w="28575">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Textfeld 32">
            <a:extLst>
              <a:ext uri="{FF2B5EF4-FFF2-40B4-BE49-F238E27FC236}">
                <a16:creationId xmlns:a16="http://schemas.microsoft.com/office/drawing/2014/main" id="{82DA6945-1B1B-41D1-B995-9B463526A572}"/>
              </a:ext>
            </a:extLst>
          </p:cNvPr>
          <p:cNvSpPr txBox="1"/>
          <p:nvPr/>
        </p:nvSpPr>
        <p:spPr>
          <a:xfrm>
            <a:off x="0" y="5763303"/>
            <a:ext cx="3215680" cy="830997"/>
          </a:xfrm>
          <a:prstGeom prst="rect">
            <a:avLst/>
          </a:prstGeom>
          <a:noFill/>
        </p:spPr>
        <p:txBody>
          <a:bodyPr wrap="square" rtlCol="0">
            <a:spAutoFit/>
          </a:bodyPr>
          <a:lstStyle/>
          <a:p>
            <a:r>
              <a:rPr lang="de-DE" sz="1600" i="1" dirty="0"/>
              <a:t>Graphik: Totalenergiekompensation</a:t>
            </a:r>
          </a:p>
          <a:p>
            <a:r>
              <a:rPr lang="de-DE" sz="1600" i="1" dirty="0"/>
              <a:t> von Variometern, p. 26, Volker </a:t>
            </a:r>
            <a:r>
              <a:rPr lang="de-DE" sz="1600" i="1" dirty="0" err="1"/>
              <a:t>Cseke</a:t>
            </a:r>
            <a:r>
              <a:rPr lang="de-DE" sz="1600" i="1" dirty="0"/>
              <a:t>, Hannover 1986 </a:t>
            </a:r>
          </a:p>
        </p:txBody>
      </p:sp>
    </p:spTree>
    <p:extLst>
      <p:ext uri="{BB962C8B-B14F-4D97-AF65-F5344CB8AC3E}">
        <p14:creationId xmlns:p14="http://schemas.microsoft.com/office/powerpoint/2010/main" val="377168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28" grpId="0"/>
      <p:bldP spid="29" grpId="0"/>
      <p:bldP spid="3" grpId="0" animBg="1"/>
      <p:bldP spid="30" grpId="0" animBg="1"/>
      <p:bldP spid="31" grpId="0" animBg="1"/>
      <p:bldP spid="3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29">
            <a:extLst>
              <a:ext uri="{FF2B5EF4-FFF2-40B4-BE49-F238E27FC236}">
                <a16:creationId xmlns:a16="http://schemas.microsoft.com/office/drawing/2014/main" id="{AD628505-357D-4885-91FF-2EF7D8809021}"/>
              </a:ext>
            </a:extLst>
          </p:cNvPr>
          <p:cNvPicPr>
            <a:picLocks noChangeAspect="1"/>
          </p:cNvPicPr>
          <p:nvPr/>
        </p:nvPicPr>
        <p:blipFill>
          <a:blip r:embed="rId2"/>
          <a:stretch>
            <a:fillRect/>
          </a:stretch>
        </p:blipFill>
        <p:spPr>
          <a:xfrm>
            <a:off x="2711624" y="44624"/>
            <a:ext cx="6815176" cy="6858000"/>
          </a:xfrm>
          <a:prstGeom prst="rect">
            <a:avLst/>
          </a:prstGeom>
        </p:spPr>
      </p:pic>
      <p:sp>
        <p:nvSpPr>
          <p:cNvPr id="41" name="Textfeld 40">
            <a:extLst>
              <a:ext uri="{FF2B5EF4-FFF2-40B4-BE49-F238E27FC236}">
                <a16:creationId xmlns:a16="http://schemas.microsoft.com/office/drawing/2014/main" id="{96BF1D70-D0FB-4BB7-BDD6-7FC22D315325}"/>
              </a:ext>
            </a:extLst>
          </p:cNvPr>
          <p:cNvSpPr txBox="1"/>
          <p:nvPr/>
        </p:nvSpPr>
        <p:spPr>
          <a:xfrm>
            <a:off x="9318064" y="3282919"/>
            <a:ext cx="2782365" cy="1815882"/>
          </a:xfrm>
          <a:prstGeom prst="rect">
            <a:avLst/>
          </a:prstGeom>
          <a:noFill/>
        </p:spPr>
        <p:txBody>
          <a:bodyPr wrap="none" rtlCol="0">
            <a:spAutoFit/>
          </a:bodyPr>
          <a:lstStyle/>
          <a:p>
            <a:r>
              <a:rPr lang="de-DE" sz="2800" dirty="0"/>
              <a:t>                während</a:t>
            </a:r>
          </a:p>
          <a:p>
            <a:r>
              <a:rPr lang="de-DE" sz="2800" dirty="0"/>
              <a:t>des </a:t>
            </a:r>
            <a:r>
              <a:rPr lang="de-DE" sz="2800" dirty="0" err="1"/>
              <a:t>Geschwindig</a:t>
            </a:r>
            <a:r>
              <a:rPr lang="de-DE" sz="2800" dirty="0"/>
              <a:t>-</a:t>
            </a:r>
          </a:p>
          <a:p>
            <a:r>
              <a:rPr lang="de-DE" sz="2800" dirty="0" err="1"/>
              <a:t>keitswechsels</a:t>
            </a:r>
            <a:endParaRPr lang="de-DE" sz="2800" dirty="0"/>
          </a:p>
          <a:p>
            <a:r>
              <a:rPr lang="de-DE" sz="2800" dirty="0"/>
              <a:t>anzeigen.</a:t>
            </a:r>
          </a:p>
        </p:txBody>
      </p:sp>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sz="2800"/>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a:xfrm>
            <a:off x="8596613" y="6356350"/>
            <a:ext cx="2743200" cy="365125"/>
          </a:xfrm>
        </p:spPr>
        <p:txBody>
          <a:bodyPr/>
          <a:lstStyle/>
          <a:p>
            <a:fld id="{F44E9EF7-D31C-4365-9088-79B42878EAD7}" type="slidenum">
              <a:rPr lang="de-DE" smtClean="0"/>
              <a:t>15</a:t>
            </a:fld>
            <a:endParaRPr lang="de-DE" dirty="0"/>
          </a:p>
        </p:txBody>
      </p:sp>
      <p:sp>
        <p:nvSpPr>
          <p:cNvPr id="11" name="Textfeld 10">
            <a:extLst>
              <a:ext uri="{FF2B5EF4-FFF2-40B4-BE49-F238E27FC236}">
                <a16:creationId xmlns:a16="http://schemas.microsoft.com/office/drawing/2014/main" id="{7A1C72EF-4D36-4E8E-A46D-777934E6F224}"/>
              </a:ext>
            </a:extLst>
          </p:cNvPr>
          <p:cNvSpPr txBox="1"/>
          <p:nvPr/>
        </p:nvSpPr>
        <p:spPr>
          <a:xfrm>
            <a:off x="1055440" y="745540"/>
            <a:ext cx="2088232" cy="523220"/>
          </a:xfrm>
          <a:prstGeom prst="rect">
            <a:avLst/>
          </a:prstGeom>
          <a:noFill/>
        </p:spPr>
        <p:txBody>
          <a:bodyPr wrap="square" rtlCol="0">
            <a:spAutoFit/>
          </a:bodyPr>
          <a:lstStyle/>
          <a:p>
            <a:r>
              <a:rPr lang="de-DE" sz="2800" dirty="0">
                <a:solidFill>
                  <a:schemeClr val="accent5">
                    <a:lumMod val="75000"/>
                  </a:schemeClr>
                </a:solidFill>
              </a:rPr>
              <a:t>Flugbahn</a:t>
            </a:r>
          </a:p>
        </p:txBody>
      </p:sp>
      <p:cxnSp>
        <p:nvCxnSpPr>
          <p:cNvPr id="13" name="Gerade Verbindung mit Pfeil 12">
            <a:extLst>
              <a:ext uri="{FF2B5EF4-FFF2-40B4-BE49-F238E27FC236}">
                <a16:creationId xmlns:a16="http://schemas.microsoft.com/office/drawing/2014/main" id="{4BF59F60-2785-49F7-9837-DCE6761D1467}"/>
              </a:ext>
            </a:extLst>
          </p:cNvPr>
          <p:cNvCxnSpPr>
            <a:cxnSpLocks/>
          </p:cNvCxnSpPr>
          <p:nvPr/>
        </p:nvCxnSpPr>
        <p:spPr>
          <a:xfrm>
            <a:off x="2688412" y="1052736"/>
            <a:ext cx="360040" cy="0"/>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DFD3F5EA-635E-4AD2-A47C-96B5ED3B77E0}"/>
              </a:ext>
            </a:extLst>
          </p:cNvPr>
          <p:cNvCxnSpPr>
            <a:cxnSpLocks/>
          </p:cNvCxnSpPr>
          <p:nvPr/>
        </p:nvCxnSpPr>
        <p:spPr>
          <a:xfrm>
            <a:off x="4007768" y="1340768"/>
            <a:ext cx="288032" cy="216024"/>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6649BE1-80E3-4F1D-9FD7-B2979F39D1E1}"/>
              </a:ext>
            </a:extLst>
          </p:cNvPr>
          <p:cNvCxnSpPr>
            <a:cxnSpLocks/>
          </p:cNvCxnSpPr>
          <p:nvPr/>
        </p:nvCxnSpPr>
        <p:spPr>
          <a:xfrm rot="180000">
            <a:off x="5091460" y="2180493"/>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0E5A0DCF-9476-44A8-B412-9F4E5237444A}"/>
              </a:ext>
            </a:extLst>
          </p:cNvPr>
          <p:cNvSpPr txBox="1"/>
          <p:nvPr/>
        </p:nvSpPr>
        <p:spPr>
          <a:xfrm>
            <a:off x="1097380" y="222320"/>
            <a:ext cx="2088232" cy="523220"/>
          </a:xfrm>
          <a:prstGeom prst="rect">
            <a:avLst/>
          </a:prstGeom>
          <a:noFill/>
        </p:spPr>
        <p:txBody>
          <a:bodyPr wrap="square" rtlCol="0">
            <a:spAutoFit/>
          </a:bodyPr>
          <a:lstStyle/>
          <a:p>
            <a:r>
              <a:rPr lang="de-DE" sz="2800" dirty="0">
                <a:solidFill>
                  <a:schemeClr val="accent4">
                    <a:lumMod val="75000"/>
                  </a:schemeClr>
                </a:solidFill>
              </a:rPr>
              <a:t>G-Kraft</a:t>
            </a:r>
          </a:p>
        </p:txBody>
      </p:sp>
      <p:cxnSp>
        <p:nvCxnSpPr>
          <p:cNvPr id="24" name="Gerader Verbinder 23">
            <a:extLst>
              <a:ext uri="{FF2B5EF4-FFF2-40B4-BE49-F238E27FC236}">
                <a16:creationId xmlns:a16="http://schemas.microsoft.com/office/drawing/2014/main" id="{24E866E4-9200-4E7E-BDBF-43175C2BBE2E}"/>
              </a:ext>
            </a:extLst>
          </p:cNvPr>
          <p:cNvCxnSpPr/>
          <p:nvPr/>
        </p:nvCxnSpPr>
        <p:spPr>
          <a:xfrm>
            <a:off x="1199456" y="692696"/>
            <a:ext cx="819672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C3CD778A-FA87-4A14-9579-49927E01B878}"/>
              </a:ext>
            </a:extLst>
          </p:cNvPr>
          <p:cNvCxnSpPr>
            <a:cxnSpLocks/>
          </p:cNvCxnSpPr>
          <p:nvPr/>
        </p:nvCxnSpPr>
        <p:spPr>
          <a:xfrm rot="-1320000">
            <a:off x="6095717" y="2500334"/>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7F14C8EA-E59B-450F-B927-2ECBE0FA039C}"/>
              </a:ext>
            </a:extLst>
          </p:cNvPr>
          <p:cNvCxnSpPr>
            <a:cxnSpLocks/>
          </p:cNvCxnSpPr>
          <p:nvPr/>
        </p:nvCxnSpPr>
        <p:spPr>
          <a:xfrm rot="-3480000">
            <a:off x="7264616" y="2149131"/>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EA3D77C4-B8F6-4FA4-9D79-316BEB533F3F}"/>
              </a:ext>
            </a:extLst>
          </p:cNvPr>
          <p:cNvCxnSpPr>
            <a:cxnSpLocks/>
          </p:cNvCxnSpPr>
          <p:nvPr/>
        </p:nvCxnSpPr>
        <p:spPr>
          <a:xfrm rot="-2160000">
            <a:off x="8466583" y="1636820"/>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8484E2B5-FAF5-4320-8878-806A91185D21}"/>
              </a:ext>
            </a:extLst>
          </p:cNvPr>
          <p:cNvSpPr txBox="1"/>
          <p:nvPr/>
        </p:nvSpPr>
        <p:spPr>
          <a:xfrm>
            <a:off x="9323600" y="758561"/>
            <a:ext cx="2833404" cy="2246769"/>
          </a:xfrm>
          <a:prstGeom prst="rect">
            <a:avLst/>
          </a:prstGeom>
          <a:noFill/>
        </p:spPr>
        <p:txBody>
          <a:bodyPr wrap="none" rtlCol="0">
            <a:spAutoFit/>
          </a:bodyPr>
          <a:lstStyle/>
          <a:p>
            <a:r>
              <a:rPr lang="de-DE" sz="2800" dirty="0">
                <a:solidFill>
                  <a:srgbClr val="FF00FF"/>
                </a:solidFill>
              </a:rPr>
              <a:t>Wenn es unter-</a:t>
            </a:r>
          </a:p>
          <a:p>
            <a:r>
              <a:rPr lang="de-DE" sz="2800" dirty="0">
                <a:solidFill>
                  <a:srgbClr val="FF00FF"/>
                </a:solidFill>
              </a:rPr>
              <a:t>kompensiert</a:t>
            </a:r>
            <a:r>
              <a:rPr lang="de-DE" sz="2800" dirty="0"/>
              <a:t>, wird</a:t>
            </a:r>
          </a:p>
          <a:p>
            <a:r>
              <a:rPr lang="de-DE" sz="2800" dirty="0"/>
              <a:t>dein TEK-Vario</a:t>
            </a:r>
          </a:p>
          <a:p>
            <a:r>
              <a:rPr lang="de-DE" sz="2800" dirty="0"/>
              <a:t>wesentlich</a:t>
            </a:r>
          </a:p>
          <a:p>
            <a:r>
              <a:rPr lang="de-DE" sz="2800" dirty="0"/>
              <a:t>stärkeres</a:t>
            </a:r>
          </a:p>
        </p:txBody>
      </p:sp>
      <p:sp>
        <p:nvSpPr>
          <p:cNvPr id="15" name="Textfeld 14">
            <a:extLst>
              <a:ext uri="{FF2B5EF4-FFF2-40B4-BE49-F238E27FC236}">
                <a16:creationId xmlns:a16="http://schemas.microsoft.com/office/drawing/2014/main" id="{9E167BD9-CDAB-4E5D-9C85-41E034E0EDB8}"/>
              </a:ext>
            </a:extLst>
          </p:cNvPr>
          <p:cNvSpPr txBox="1"/>
          <p:nvPr/>
        </p:nvSpPr>
        <p:spPr>
          <a:xfrm>
            <a:off x="516871" y="4375073"/>
            <a:ext cx="2547360" cy="954107"/>
          </a:xfrm>
          <a:prstGeom prst="rect">
            <a:avLst/>
          </a:prstGeom>
          <a:noFill/>
        </p:spPr>
        <p:txBody>
          <a:bodyPr wrap="square" rtlCol="0">
            <a:spAutoFit/>
          </a:bodyPr>
          <a:lstStyle/>
          <a:p>
            <a:pPr algn="ctr"/>
            <a:r>
              <a:rPr lang="de-DE" sz="2800" dirty="0">
                <a:solidFill>
                  <a:srgbClr val="FF00FF"/>
                </a:solidFill>
              </a:rPr>
              <a:t> 2 = Unter-kompensation</a:t>
            </a:r>
          </a:p>
        </p:txBody>
      </p:sp>
      <p:cxnSp>
        <p:nvCxnSpPr>
          <p:cNvPr id="17" name="Gerade Verbindung mit Pfeil 16">
            <a:extLst>
              <a:ext uri="{FF2B5EF4-FFF2-40B4-BE49-F238E27FC236}">
                <a16:creationId xmlns:a16="http://schemas.microsoft.com/office/drawing/2014/main" id="{0E8914D0-C56C-4CBA-93FF-F9C8F7473661}"/>
              </a:ext>
            </a:extLst>
          </p:cNvPr>
          <p:cNvCxnSpPr>
            <a:cxnSpLocks/>
          </p:cNvCxnSpPr>
          <p:nvPr/>
        </p:nvCxnSpPr>
        <p:spPr>
          <a:xfrm>
            <a:off x="3098744" y="4302831"/>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981B47A7-8438-4643-8BF7-1562BF28DFB8}"/>
              </a:ext>
            </a:extLst>
          </p:cNvPr>
          <p:cNvCxnSpPr>
            <a:cxnSpLocks/>
          </p:cNvCxnSpPr>
          <p:nvPr/>
        </p:nvCxnSpPr>
        <p:spPr>
          <a:xfrm rot="1500000">
            <a:off x="4655840" y="4667955"/>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F3B5811E-B00B-462D-AA92-9FE1BEBCE513}"/>
              </a:ext>
            </a:extLst>
          </p:cNvPr>
          <p:cNvCxnSpPr>
            <a:cxnSpLocks/>
          </p:cNvCxnSpPr>
          <p:nvPr/>
        </p:nvCxnSpPr>
        <p:spPr>
          <a:xfrm rot="1020000">
            <a:off x="5575077" y="5086079"/>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3798F199-2F0C-4442-BD98-628A3CF3E0BB}"/>
              </a:ext>
            </a:extLst>
          </p:cNvPr>
          <p:cNvCxnSpPr>
            <a:cxnSpLocks/>
          </p:cNvCxnSpPr>
          <p:nvPr/>
        </p:nvCxnSpPr>
        <p:spPr>
          <a:xfrm rot="-1200000">
            <a:off x="6918950" y="4990174"/>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C853F61F-8334-4771-938C-FD2596200014}"/>
              </a:ext>
            </a:extLst>
          </p:cNvPr>
          <p:cNvCxnSpPr>
            <a:cxnSpLocks/>
          </p:cNvCxnSpPr>
          <p:nvPr/>
        </p:nvCxnSpPr>
        <p:spPr>
          <a:xfrm rot="-1080000">
            <a:off x="8245383" y="4433027"/>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2F400B6F-C79E-471B-BA4A-5187E9BDB00F}"/>
              </a:ext>
            </a:extLst>
          </p:cNvPr>
          <p:cNvCxnSpPr>
            <a:cxnSpLocks/>
          </p:cNvCxnSpPr>
          <p:nvPr/>
        </p:nvCxnSpPr>
        <p:spPr>
          <a:xfrm rot="2820000">
            <a:off x="3458784" y="4449469"/>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34" name="Gerade Verbindung mit Pfeil 33">
            <a:extLst>
              <a:ext uri="{FF2B5EF4-FFF2-40B4-BE49-F238E27FC236}">
                <a16:creationId xmlns:a16="http://schemas.microsoft.com/office/drawing/2014/main" id="{5E65E2BD-EC15-40E9-B2C3-5D9CA22F1372}"/>
              </a:ext>
            </a:extLst>
          </p:cNvPr>
          <p:cNvCxnSpPr>
            <a:cxnSpLocks/>
          </p:cNvCxnSpPr>
          <p:nvPr/>
        </p:nvCxnSpPr>
        <p:spPr>
          <a:xfrm rot="4080000">
            <a:off x="3822850" y="5125529"/>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35" name="Gerade Verbindung mit Pfeil 34">
            <a:extLst>
              <a:ext uri="{FF2B5EF4-FFF2-40B4-BE49-F238E27FC236}">
                <a16:creationId xmlns:a16="http://schemas.microsoft.com/office/drawing/2014/main" id="{87426BCE-B680-4CD1-B31A-4FF562AAB0AF}"/>
              </a:ext>
            </a:extLst>
          </p:cNvPr>
          <p:cNvCxnSpPr>
            <a:cxnSpLocks/>
          </p:cNvCxnSpPr>
          <p:nvPr/>
        </p:nvCxnSpPr>
        <p:spPr>
          <a:xfrm rot="-2160000">
            <a:off x="5297110" y="5568456"/>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0815B0BB-C856-4714-B3E3-CAD257F24678}"/>
              </a:ext>
            </a:extLst>
          </p:cNvPr>
          <p:cNvCxnSpPr>
            <a:cxnSpLocks/>
          </p:cNvCxnSpPr>
          <p:nvPr/>
        </p:nvCxnSpPr>
        <p:spPr>
          <a:xfrm rot="-2160000">
            <a:off x="6255690" y="5051745"/>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37" name="Gerade Verbindung mit Pfeil 36">
            <a:extLst>
              <a:ext uri="{FF2B5EF4-FFF2-40B4-BE49-F238E27FC236}">
                <a16:creationId xmlns:a16="http://schemas.microsoft.com/office/drawing/2014/main" id="{167F382E-206D-4B0D-B2D5-3E6011E4A999}"/>
              </a:ext>
            </a:extLst>
          </p:cNvPr>
          <p:cNvCxnSpPr>
            <a:cxnSpLocks/>
          </p:cNvCxnSpPr>
          <p:nvPr/>
        </p:nvCxnSpPr>
        <p:spPr>
          <a:xfrm rot="-4380000">
            <a:off x="6600281" y="4388927"/>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38" name="Gerade Verbindung mit Pfeil 37">
            <a:extLst>
              <a:ext uri="{FF2B5EF4-FFF2-40B4-BE49-F238E27FC236}">
                <a16:creationId xmlns:a16="http://schemas.microsoft.com/office/drawing/2014/main" id="{2FEDBAB3-64D3-4DD8-BD88-1B629EFDDEE5}"/>
              </a:ext>
            </a:extLst>
          </p:cNvPr>
          <p:cNvCxnSpPr>
            <a:cxnSpLocks/>
          </p:cNvCxnSpPr>
          <p:nvPr/>
        </p:nvCxnSpPr>
        <p:spPr>
          <a:xfrm rot="-1320000">
            <a:off x="7228611" y="3540303"/>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39" name="Gerade Verbindung mit Pfeil 38">
            <a:extLst>
              <a:ext uri="{FF2B5EF4-FFF2-40B4-BE49-F238E27FC236}">
                <a16:creationId xmlns:a16="http://schemas.microsoft.com/office/drawing/2014/main" id="{15AFA6BE-DADC-4DB1-928A-2D21B39EA103}"/>
              </a:ext>
            </a:extLst>
          </p:cNvPr>
          <p:cNvCxnSpPr>
            <a:cxnSpLocks/>
          </p:cNvCxnSpPr>
          <p:nvPr/>
        </p:nvCxnSpPr>
        <p:spPr>
          <a:xfrm rot="2640000">
            <a:off x="8145373" y="3863841"/>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sp>
        <p:nvSpPr>
          <p:cNvPr id="29" name="Textfeld 28">
            <a:extLst>
              <a:ext uri="{FF2B5EF4-FFF2-40B4-BE49-F238E27FC236}">
                <a16:creationId xmlns:a16="http://schemas.microsoft.com/office/drawing/2014/main" id="{4288EABC-A0C2-495F-806E-B97AA7A5B78C}"/>
              </a:ext>
            </a:extLst>
          </p:cNvPr>
          <p:cNvSpPr txBox="1"/>
          <p:nvPr/>
        </p:nvSpPr>
        <p:spPr>
          <a:xfrm>
            <a:off x="0" y="5763303"/>
            <a:ext cx="3143672" cy="830997"/>
          </a:xfrm>
          <a:prstGeom prst="rect">
            <a:avLst/>
          </a:prstGeom>
          <a:noFill/>
        </p:spPr>
        <p:txBody>
          <a:bodyPr wrap="square" rtlCol="0">
            <a:spAutoFit/>
          </a:bodyPr>
          <a:lstStyle/>
          <a:p>
            <a:r>
              <a:rPr lang="de-DE" sz="1600" i="1" dirty="0"/>
              <a:t>Graphik: Totalenergiekompensation</a:t>
            </a:r>
          </a:p>
          <a:p>
            <a:r>
              <a:rPr lang="de-DE" sz="1600" i="1" dirty="0"/>
              <a:t> von Variometern, p. 26, Volker </a:t>
            </a:r>
            <a:r>
              <a:rPr lang="de-DE" sz="1600" i="1" dirty="0" err="1"/>
              <a:t>Cseke</a:t>
            </a:r>
            <a:r>
              <a:rPr lang="de-DE" sz="1600" i="1" dirty="0"/>
              <a:t>, Hannover 1986 </a:t>
            </a:r>
          </a:p>
        </p:txBody>
      </p:sp>
      <p:sp>
        <p:nvSpPr>
          <p:cNvPr id="31" name="Textfeld 30">
            <a:extLst>
              <a:ext uri="{FF2B5EF4-FFF2-40B4-BE49-F238E27FC236}">
                <a16:creationId xmlns:a16="http://schemas.microsoft.com/office/drawing/2014/main" id="{25033BF7-8983-4FDD-BFBC-2C07FECD85B0}"/>
              </a:ext>
            </a:extLst>
          </p:cNvPr>
          <p:cNvSpPr txBox="1"/>
          <p:nvPr/>
        </p:nvSpPr>
        <p:spPr>
          <a:xfrm>
            <a:off x="9305303" y="4990174"/>
            <a:ext cx="2572564" cy="1384995"/>
          </a:xfrm>
          <a:prstGeom prst="rect">
            <a:avLst/>
          </a:prstGeom>
          <a:noFill/>
        </p:spPr>
        <p:txBody>
          <a:bodyPr wrap="none" rtlCol="0">
            <a:spAutoFit/>
          </a:bodyPr>
          <a:lstStyle/>
          <a:p>
            <a:r>
              <a:rPr lang="de-DE" sz="2800" dirty="0"/>
              <a:t>Du hörst das 1-2</a:t>
            </a:r>
          </a:p>
          <a:p>
            <a:r>
              <a:rPr lang="de-DE" sz="2800" dirty="0"/>
              <a:t>Sekunden nach </a:t>
            </a:r>
          </a:p>
          <a:p>
            <a:r>
              <a:rPr lang="de-DE" sz="2800" dirty="0"/>
              <a:t>dem Einleiten.</a:t>
            </a:r>
          </a:p>
        </p:txBody>
      </p:sp>
      <p:sp>
        <p:nvSpPr>
          <p:cNvPr id="32" name="Textfeld 31">
            <a:extLst>
              <a:ext uri="{FF2B5EF4-FFF2-40B4-BE49-F238E27FC236}">
                <a16:creationId xmlns:a16="http://schemas.microsoft.com/office/drawing/2014/main" id="{02CD5980-043E-4292-9DED-246F025D2621}"/>
              </a:ext>
            </a:extLst>
          </p:cNvPr>
          <p:cNvSpPr txBox="1"/>
          <p:nvPr/>
        </p:nvSpPr>
        <p:spPr>
          <a:xfrm>
            <a:off x="9356953" y="2859483"/>
            <a:ext cx="1902765" cy="523220"/>
          </a:xfrm>
          <a:prstGeom prst="rect">
            <a:avLst/>
          </a:prstGeom>
          <a:noFill/>
        </p:spPr>
        <p:txBody>
          <a:bodyPr wrap="none" rtlCol="0">
            <a:spAutoFit/>
          </a:bodyPr>
          <a:lstStyle/>
          <a:p>
            <a:r>
              <a:rPr lang="de-DE" sz="2800" dirty="0">
                <a:solidFill>
                  <a:srgbClr val="FF00FF"/>
                </a:solidFill>
              </a:rPr>
              <a:t>Sinken oder</a:t>
            </a:r>
          </a:p>
        </p:txBody>
      </p:sp>
      <p:sp>
        <p:nvSpPr>
          <p:cNvPr id="40" name="Textfeld 39">
            <a:extLst>
              <a:ext uri="{FF2B5EF4-FFF2-40B4-BE49-F238E27FC236}">
                <a16:creationId xmlns:a16="http://schemas.microsoft.com/office/drawing/2014/main" id="{820B95C6-933B-4448-BCD1-641AC2735D0B}"/>
              </a:ext>
            </a:extLst>
          </p:cNvPr>
          <p:cNvSpPr txBox="1"/>
          <p:nvPr/>
        </p:nvSpPr>
        <p:spPr>
          <a:xfrm>
            <a:off x="9356953" y="3282919"/>
            <a:ext cx="1258293" cy="523220"/>
          </a:xfrm>
          <a:prstGeom prst="rect">
            <a:avLst/>
          </a:prstGeom>
          <a:noFill/>
        </p:spPr>
        <p:txBody>
          <a:bodyPr wrap="none" rtlCol="0">
            <a:spAutoFit/>
          </a:bodyPr>
          <a:lstStyle/>
          <a:p>
            <a:r>
              <a:rPr lang="de-DE" sz="2800" dirty="0">
                <a:solidFill>
                  <a:srgbClr val="FF00FF"/>
                </a:solidFill>
              </a:rPr>
              <a:t>Steigen</a:t>
            </a:r>
          </a:p>
        </p:txBody>
      </p:sp>
      <p:cxnSp>
        <p:nvCxnSpPr>
          <p:cNvPr id="42" name="Gerade Verbindung mit Pfeil 41">
            <a:extLst>
              <a:ext uri="{FF2B5EF4-FFF2-40B4-BE49-F238E27FC236}">
                <a16:creationId xmlns:a16="http://schemas.microsoft.com/office/drawing/2014/main" id="{6883E339-AA5B-4048-83FC-B588D9231DD5}"/>
              </a:ext>
            </a:extLst>
          </p:cNvPr>
          <p:cNvCxnSpPr>
            <a:cxnSpLocks/>
          </p:cNvCxnSpPr>
          <p:nvPr/>
        </p:nvCxnSpPr>
        <p:spPr>
          <a:xfrm rot="3180000">
            <a:off x="4007870" y="5472951"/>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cxnSp>
        <p:nvCxnSpPr>
          <p:cNvPr id="43" name="Gerade Verbindung mit Pfeil 42">
            <a:extLst>
              <a:ext uri="{FF2B5EF4-FFF2-40B4-BE49-F238E27FC236}">
                <a16:creationId xmlns:a16="http://schemas.microsoft.com/office/drawing/2014/main" id="{41CEEB36-3C7E-449D-9F97-711F1E9C8A6E}"/>
              </a:ext>
            </a:extLst>
          </p:cNvPr>
          <p:cNvCxnSpPr>
            <a:cxnSpLocks/>
          </p:cNvCxnSpPr>
          <p:nvPr/>
        </p:nvCxnSpPr>
        <p:spPr>
          <a:xfrm rot="-3960000">
            <a:off x="6739253" y="3970596"/>
            <a:ext cx="360040" cy="0"/>
          </a:xfrm>
          <a:prstGeom prst="straightConnector1">
            <a:avLst/>
          </a:prstGeom>
          <a:ln w="38100">
            <a:solidFill>
              <a:srgbClr val="FF00FF"/>
            </a:solidFill>
            <a:tailEnd type="triangle"/>
          </a:ln>
        </p:spPr>
        <p:style>
          <a:lnRef idx="1">
            <a:schemeClr val="accent1"/>
          </a:lnRef>
          <a:fillRef idx="0">
            <a:schemeClr val="accent1"/>
          </a:fillRef>
          <a:effectRef idx="0">
            <a:schemeClr val="accent1"/>
          </a:effectRef>
          <a:fontRef idx="minor">
            <a:schemeClr val="tx1"/>
          </a:fontRef>
        </p:style>
      </p:cxnSp>
      <p:sp>
        <p:nvSpPr>
          <p:cNvPr id="2" name="Rechteck 1">
            <a:extLst>
              <a:ext uri="{FF2B5EF4-FFF2-40B4-BE49-F238E27FC236}">
                <a16:creationId xmlns:a16="http://schemas.microsoft.com/office/drawing/2014/main" id="{BF241D75-AC04-466B-ACC2-5D95CAF94F46}"/>
              </a:ext>
            </a:extLst>
          </p:cNvPr>
          <p:cNvSpPr/>
          <p:nvPr/>
        </p:nvSpPr>
        <p:spPr>
          <a:xfrm>
            <a:off x="3863752" y="1052736"/>
            <a:ext cx="515788" cy="4752528"/>
          </a:xfrm>
          <a:prstGeom prst="rect">
            <a:avLst/>
          </a:prstGeom>
          <a:noFill/>
          <a:ln w="381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Rechteck 43">
            <a:extLst>
              <a:ext uri="{FF2B5EF4-FFF2-40B4-BE49-F238E27FC236}">
                <a16:creationId xmlns:a16="http://schemas.microsoft.com/office/drawing/2014/main" id="{CBCDD009-70A2-4394-92CB-9F7C464BDBBB}"/>
              </a:ext>
            </a:extLst>
          </p:cNvPr>
          <p:cNvSpPr/>
          <p:nvPr/>
        </p:nvSpPr>
        <p:spPr>
          <a:xfrm>
            <a:off x="6613048" y="2060847"/>
            <a:ext cx="515788" cy="2990897"/>
          </a:xfrm>
          <a:prstGeom prst="rect">
            <a:avLst/>
          </a:prstGeom>
          <a:noFill/>
          <a:ln w="381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5" name="Gerade Verbindung mit Pfeil 44">
            <a:extLst>
              <a:ext uri="{FF2B5EF4-FFF2-40B4-BE49-F238E27FC236}">
                <a16:creationId xmlns:a16="http://schemas.microsoft.com/office/drawing/2014/main" id="{09D65A3A-7938-41E3-A89C-9657DB18B008}"/>
              </a:ext>
            </a:extLst>
          </p:cNvPr>
          <p:cNvCxnSpPr>
            <a:cxnSpLocks/>
          </p:cNvCxnSpPr>
          <p:nvPr/>
        </p:nvCxnSpPr>
        <p:spPr>
          <a:xfrm rot="-2760000">
            <a:off x="6726926" y="2417396"/>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443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28" grpId="0"/>
      <p:bldP spid="31" grpId="0"/>
      <p:bldP spid="32" grpId="0"/>
      <p:bldP spid="40" grpId="0"/>
      <p:bldP spid="2" grpId="0" animBg="1"/>
      <p:bldP spid="4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FC2E88E6-BDD3-4BDE-A19F-A7E32A24BDA7}"/>
              </a:ext>
            </a:extLst>
          </p:cNvPr>
          <p:cNvPicPr>
            <a:picLocks noChangeAspect="1"/>
          </p:cNvPicPr>
          <p:nvPr/>
        </p:nvPicPr>
        <p:blipFill>
          <a:blip r:embed="rId2"/>
          <a:stretch>
            <a:fillRect/>
          </a:stretch>
        </p:blipFill>
        <p:spPr>
          <a:xfrm>
            <a:off x="2711624" y="44624"/>
            <a:ext cx="6815176" cy="6858000"/>
          </a:xfrm>
          <a:prstGeom prst="rect">
            <a:avLst/>
          </a:prstGeom>
        </p:spPr>
      </p:pic>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sz="2800"/>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a:xfrm>
            <a:off x="8596613" y="6356350"/>
            <a:ext cx="2743200" cy="365125"/>
          </a:xfrm>
        </p:spPr>
        <p:txBody>
          <a:bodyPr/>
          <a:lstStyle/>
          <a:p>
            <a:fld id="{F44E9EF7-D31C-4365-9088-79B42878EAD7}" type="slidenum">
              <a:rPr lang="de-DE" smtClean="0"/>
              <a:t>16</a:t>
            </a:fld>
            <a:endParaRPr lang="de-DE" dirty="0"/>
          </a:p>
        </p:txBody>
      </p:sp>
      <p:sp>
        <p:nvSpPr>
          <p:cNvPr id="11" name="Textfeld 10">
            <a:extLst>
              <a:ext uri="{FF2B5EF4-FFF2-40B4-BE49-F238E27FC236}">
                <a16:creationId xmlns:a16="http://schemas.microsoft.com/office/drawing/2014/main" id="{7A1C72EF-4D36-4E8E-A46D-777934E6F224}"/>
              </a:ext>
            </a:extLst>
          </p:cNvPr>
          <p:cNvSpPr txBox="1"/>
          <p:nvPr/>
        </p:nvSpPr>
        <p:spPr>
          <a:xfrm>
            <a:off x="1055440" y="745540"/>
            <a:ext cx="2088232" cy="523220"/>
          </a:xfrm>
          <a:prstGeom prst="rect">
            <a:avLst/>
          </a:prstGeom>
          <a:noFill/>
        </p:spPr>
        <p:txBody>
          <a:bodyPr wrap="square" rtlCol="0">
            <a:spAutoFit/>
          </a:bodyPr>
          <a:lstStyle/>
          <a:p>
            <a:r>
              <a:rPr lang="de-DE" sz="2800" dirty="0">
                <a:solidFill>
                  <a:schemeClr val="accent5">
                    <a:lumMod val="75000"/>
                  </a:schemeClr>
                </a:solidFill>
              </a:rPr>
              <a:t>Flugbahn</a:t>
            </a:r>
          </a:p>
        </p:txBody>
      </p:sp>
      <p:cxnSp>
        <p:nvCxnSpPr>
          <p:cNvPr id="13" name="Gerade Verbindung mit Pfeil 12">
            <a:extLst>
              <a:ext uri="{FF2B5EF4-FFF2-40B4-BE49-F238E27FC236}">
                <a16:creationId xmlns:a16="http://schemas.microsoft.com/office/drawing/2014/main" id="{4BF59F60-2785-49F7-9837-DCE6761D1467}"/>
              </a:ext>
            </a:extLst>
          </p:cNvPr>
          <p:cNvCxnSpPr>
            <a:cxnSpLocks/>
          </p:cNvCxnSpPr>
          <p:nvPr/>
        </p:nvCxnSpPr>
        <p:spPr>
          <a:xfrm>
            <a:off x="2688412" y="1052736"/>
            <a:ext cx="360040" cy="0"/>
          </a:xfrm>
          <a:prstGeom prst="straightConnector1">
            <a:avLst/>
          </a:prstGeom>
          <a:ln w="381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DFD3F5EA-635E-4AD2-A47C-96B5ED3B77E0}"/>
              </a:ext>
            </a:extLst>
          </p:cNvPr>
          <p:cNvCxnSpPr>
            <a:cxnSpLocks/>
          </p:cNvCxnSpPr>
          <p:nvPr/>
        </p:nvCxnSpPr>
        <p:spPr>
          <a:xfrm>
            <a:off x="4007768" y="1340768"/>
            <a:ext cx="288032" cy="216024"/>
          </a:xfrm>
          <a:prstGeom prst="straightConnector1">
            <a:avLst/>
          </a:prstGeom>
          <a:ln w="7620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A6649BE1-80E3-4F1D-9FD7-B2979F39D1E1}"/>
              </a:ext>
            </a:extLst>
          </p:cNvPr>
          <p:cNvCxnSpPr>
            <a:cxnSpLocks/>
          </p:cNvCxnSpPr>
          <p:nvPr/>
        </p:nvCxnSpPr>
        <p:spPr>
          <a:xfrm rot="180000">
            <a:off x="5091460" y="2180493"/>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0E5A0DCF-9476-44A8-B412-9F4E5237444A}"/>
              </a:ext>
            </a:extLst>
          </p:cNvPr>
          <p:cNvSpPr txBox="1"/>
          <p:nvPr/>
        </p:nvSpPr>
        <p:spPr>
          <a:xfrm>
            <a:off x="1097380" y="222320"/>
            <a:ext cx="2088232" cy="523220"/>
          </a:xfrm>
          <a:prstGeom prst="rect">
            <a:avLst/>
          </a:prstGeom>
          <a:noFill/>
        </p:spPr>
        <p:txBody>
          <a:bodyPr wrap="square" rtlCol="0">
            <a:spAutoFit/>
          </a:bodyPr>
          <a:lstStyle/>
          <a:p>
            <a:r>
              <a:rPr lang="de-DE" sz="2800" dirty="0">
                <a:solidFill>
                  <a:schemeClr val="accent4">
                    <a:lumMod val="75000"/>
                  </a:schemeClr>
                </a:solidFill>
              </a:rPr>
              <a:t>G-Kraft</a:t>
            </a:r>
          </a:p>
        </p:txBody>
      </p:sp>
      <p:cxnSp>
        <p:nvCxnSpPr>
          <p:cNvPr id="24" name="Gerader Verbinder 23">
            <a:extLst>
              <a:ext uri="{FF2B5EF4-FFF2-40B4-BE49-F238E27FC236}">
                <a16:creationId xmlns:a16="http://schemas.microsoft.com/office/drawing/2014/main" id="{24E866E4-9200-4E7E-BDBF-43175C2BBE2E}"/>
              </a:ext>
            </a:extLst>
          </p:cNvPr>
          <p:cNvCxnSpPr/>
          <p:nvPr/>
        </p:nvCxnSpPr>
        <p:spPr>
          <a:xfrm>
            <a:off x="1199456" y="692696"/>
            <a:ext cx="8196728"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C3CD778A-FA87-4A14-9579-49927E01B878}"/>
              </a:ext>
            </a:extLst>
          </p:cNvPr>
          <p:cNvCxnSpPr>
            <a:cxnSpLocks/>
          </p:cNvCxnSpPr>
          <p:nvPr/>
        </p:nvCxnSpPr>
        <p:spPr>
          <a:xfrm rot="-1320000">
            <a:off x="6095717" y="2500334"/>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7F14C8EA-E59B-450F-B927-2ECBE0FA039C}"/>
              </a:ext>
            </a:extLst>
          </p:cNvPr>
          <p:cNvCxnSpPr>
            <a:cxnSpLocks/>
          </p:cNvCxnSpPr>
          <p:nvPr/>
        </p:nvCxnSpPr>
        <p:spPr>
          <a:xfrm rot="-3480000">
            <a:off x="6986734" y="2304174"/>
            <a:ext cx="288032" cy="144016"/>
          </a:xfrm>
          <a:prstGeom prst="straightConnector1">
            <a:avLst/>
          </a:prstGeom>
          <a:ln w="762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27" name="Gerade Verbindung mit Pfeil 26">
            <a:extLst>
              <a:ext uri="{FF2B5EF4-FFF2-40B4-BE49-F238E27FC236}">
                <a16:creationId xmlns:a16="http://schemas.microsoft.com/office/drawing/2014/main" id="{EA3D77C4-B8F6-4FA4-9D79-316BEB533F3F}"/>
              </a:ext>
            </a:extLst>
          </p:cNvPr>
          <p:cNvCxnSpPr>
            <a:cxnSpLocks/>
          </p:cNvCxnSpPr>
          <p:nvPr/>
        </p:nvCxnSpPr>
        <p:spPr>
          <a:xfrm rot="-2160000">
            <a:off x="8466583" y="1636820"/>
            <a:ext cx="288032" cy="144016"/>
          </a:xfrm>
          <a:prstGeom prst="straightConnector1">
            <a:avLst/>
          </a:prstGeom>
          <a:ln w="38100">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8484E2B5-FAF5-4320-8878-806A91185D21}"/>
              </a:ext>
            </a:extLst>
          </p:cNvPr>
          <p:cNvSpPr txBox="1"/>
          <p:nvPr/>
        </p:nvSpPr>
        <p:spPr>
          <a:xfrm>
            <a:off x="9336360" y="831478"/>
            <a:ext cx="2833404" cy="1384995"/>
          </a:xfrm>
          <a:prstGeom prst="rect">
            <a:avLst/>
          </a:prstGeom>
          <a:noFill/>
        </p:spPr>
        <p:txBody>
          <a:bodyPr wrap="none" rtlCol="0">
            <a:spAutoFit/>
          </a:bodyPr>
          <a:lstStyle/>
          <a:p>
            <a:r>
              <a:rPr lang="de-DE" sz="2800" dirty="0">
                <a:solidFill>
                  <a:srgbClr val="FF0000"/>
                </a:solidFill>
              </a:rPr>
              <a:t>Wenn es über-</a:t>
            </a:r>
          </a:p>
          <a:p>
            <a:r>
              <a:rPr lang="de-DE" sz="2800" dirty="0">
                <a:solidFill>
                  <a:srgbClr val="FF0000"/>
                </a:solidFill>
              </a:rPr>
              <a:t>kompensiert</a:t>
            </a:r>
            <a:r>
              <a:rPr lang="de-DE" sz="2800" dirty="0"/>
              <a:t>, wird</a:t>
            </a:r>
          </a:p>
          <a:p>
            <a:r>
              <a:rPr lang="de-DE" sz="2800" dirty="0"/>
              <a:t>dein TEK-Vario</a:t>
            </a:r>
          </a:p>
        </p:txBody>
      </p:sp>
      <p:sp>
        <p:nvSpPr>
          <p:cNvPr id="15" name="Textfeld 14">
            <a:extLst>
              <a:ext uri="{FF2B5EF4-FFF2-40B4-BE49-F238E27FC236}">
                <a16:creationId xmlns:a16="http://schemas.microsoft.com/office/drawing/2014/main" id="{9E167BD9-CDAB-4E5D-9C85-41E034E0EDB8}"/>
              </a:ext>
            </a:extLst>
          </p:cNvPr>
          <p:cNvSpPr txBox="1"/>
          <p:nvPr/>
        </p:nvSpPr>
        <p:spPr>
          <a:xfrm>
            <a:off x="479376" y="3378545"/>
            <a:ext cx="2613744" cy="954107"/>
          </a:xfrm>
          <a:prstGeom prst="rect">
            <a:avLst/>
          </a:prstGeom>
          <a:noFill/>
        </p:spPr>
        <p:txBody>
          <a:bodyPr wrap="square" rtlCol="0">
            <a:spAutoFit/>
          </a:bodyPr>
          <a:lstStyle/>
          <a:p>
            <a:pPr algn="ctr"/>
            <a:r>
              <a:rPr lang="de-DE" sz="2800" dirty="0">
                <a:solidFill>
                  <a:srgbClr val="FF0000"/>
                </a:solidFill>
              </a:rPr>
              <a:t> 3 = Über- </a:t>
            </a:r>
            <a:r>
              <a:rPr lang="de-DE" sz="2800" dirty="0" err="1">
                <a:solidFill>
                  <a:srgbClr val="FF0000"/>
                </a:solidFill>
              </a:rPr>
              <a:t>kompensation</a:t>
            </a:r>
            <a:endParaRPr lang="de-DE" sz="2800" dirty="0">
              <a:solidFill>
                <a:srgbClr val="FF0000"/>
              </a:solidFill>
            </a:endParaRPr>
          </a:p>
        </p:txBody>
      </p:sp>
      <p:cxnSp>
        <p:nvCxnSpPr>
          <p:cNvPr id="17" name="Gerade Verbindung mit Pfeil 16">
            <a:extLst>
              <a:ext uri="{FF2B5EF4-FFF2-40B4-BE49-F238E27FC236}">
                <a16:creationId xmlns:a16="http://schemas.microsoft.com/office/drawing/2014/main" id="{0E8914D0-C56C-4CBA-93FF-F9C8F7473661}"/>
              </a:ext>
            </a:extLst>
          </p:cNvPr>
          <p:cNvCxnSpPr>
            <a:cxnSpLocks/>
          </p:cNvCxnSpPr>
          <p:nvPr/>
        </p:nvCxnSpPr>
        <p:spPr>
          <a:xfrm>
            <a:off x="3098744" y="4302831"/>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981B47A7-8438-4643-8BF7-1562BF28DFB8}"/>
              </a:ext>
            </a:extLst>
          </p:cNvPr>
          <p:cNvCxnSpPr>
            <a:cxnSpLocks/>
          </p:cNvCxnSpPr>
          <p:nvPr/>
        </p:nvCxnSpPr>
        <p:spPr>
          <a:xfrm rot="1500000">
            <a:off x="4655840" y="4667955"/>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F3B5811E-B00B-462D-AA92-9FE1BEBCE513}"/>
              </a:ext>
            </a:extLst>
          </p:cNvPr>
          <p:cNvCxnSpPr>
            <a:cxnSpLocks/>
          </p:cNvCxnSpPr>
          <p:nvPr/>
        </p:nvCxnSpPr>
        <p:spPr>
          <a:xfrm rot="1020000">
            <a:off x="5575077" y="5086079"/>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3798F199-2F0C-4442-BD98-628A3CF3E0BB}"/>
              </a:ext>
            </a:extLst>
          </p:cNvPr>
          <p:cNvCxnSpPr>
            <a:cxnSpLocks/>
          </p:cNvCxnSpPr>
          <p:nvPr/>
        </p:nvCxnSpPr>
        <p:spPr>
          <a:xfrm rot="-1200000">
            <a:off x="6918950" y="4990174"/>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C853F61F-8334-4771-938C-FD2596200014}"/>
              </a:ext>
            </a:extLst>
          </p:cNvPr>
          <p:cNvCxnSpPr>
            <a:cxnSpLocks/>
          </p:cNvCxnSpPr>
          <p:nvPr/>
        </p:nvCxnSpPr>
        <p:spPr>
          <a:xfrm rot="-1080000">
            <a:off x="8245383" y="4433027"/>
            <a:ext cx="360040" cy="0"/>
          </a:xfrm>
          <a:prstGeom prst="straightConnector1">
            <a:avLst/>
          </a:prstGeom>
          <a:ln w="381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C635A9A3-D598-4553-B102-95C71D14C98B}"/>
              </a:ext>
            </a:extLst>
          </p:cNvPr>
          <p:cNvCxnSpPr>
            <a:cxnSpLocks/>
          </p:cNvCxnSpPr>
          <p:nvPr/>
        </p:nvCxnSpPr>
        <p:spPr>
          <a:xfrm rot="-2160000">
            <a:off x="3904324" y="3994872"/>
            <a:ext cx="36004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Gerade Verbindung mit Pfeil 29">
            <a:extLst>
              <a:ext uri="{FF2B5EF4-FFF2-40B4-BE49-F238E27FC236}">
                <a16:creationId xmlns:a16="http://schemas.microsoft.com/office/drawing/2014/main" id="{40618E8C-8543-4F2B-A318-51E668E2564B}"/>
              </a:ext>
            </a:extLst>
          </p:cNvPr>
          <p:cNvCxnSpPr>
            <a:cxnSpLocks/>
          </p:cNvCxnSpPr>
          <p:nvPr/>
        </p:nvCxnSpPr>
        <p:spPr>
          <a:xfrm rot="60000">
            <a:off x="4586794" y="3640570"/>
            <a:ext cx="36004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9325C207-714D-4D4A-AEAA-F55C730E3614}"/>
              </a:ext>
            </a:extLst>
          </p:cNvPr>
          <p:cNvCxnSpPr>
            <a:cxnSpLocks/>
          </p:cNvCxnSpPr>
          <p:nvPr/>
        </p:nvCxnSpPr>
        <p:spPr>
          <a:xfrm rot="4080000">
            <a:off x="5216727" y="4386224"/>
            <a:ext cx="36004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Gerade Verbindung mit Pfeil 31">
            <a:extLst>
              <a:ext uri="{FF2B5EF4-FFF2-40B4-BE49-F238E27FC236}">
                <a16:creationId xmlns:a16="http://schemas.microsoft.com/office/drawing/2014/main" id="{FA3B9746-D998-4E04-B47B-1EDE2164D1EC}"/>
              </a:ext>
            </a:extLst>
          </p:cNvPr>
          <p:cNvCxnSpPr>
            <a:cxnSpLocks/>
          </p:cNvCxnSpPr>
          <p:nvPr/>
        </p:nvCxnSpPr>
        <p:spPr>
          <a:xfrm rot="1140000">
            <a:off x="6035315" y="5168805"/>
            <a:ext cx="36004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91FC2007-4087-4992-A6B8-868B55D134C8}"/>
              </a:ext>
            </a:extLst>
          </p:cNvPr>
          <p:cNvCxnSpPr>
            <a:cxnSpLocks/>
          </p:cNvCxnSpPr>
          <p:nvPr/>
        </p:nvCxnSpPr>
        <p:spPr>
          <a:xfrm rot="1920000">
            <a:off x="6847137" y="5581942"/>
            <a:ext cx="36004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43E41832-DE14-4324-98A2-FAC6205CB049}"/>
              </a:ext>
            </a:extLst>
          </p:cNvPr>
          <p:cNvCxnSpPr>
            <a:cxnSpLocks/>
          </p:cNvCxnSpPr>
          <p:nvPr/>
        </p:nvCxnSpPr>
        <p:spPr>
          <a:xfrm rot="-3720000">
            <a:off x="8000106" y="5102494"/>
            <a:ext cx="36004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Gerade Verbindung mit Pfeil 41">
            <a:extLst>
              <a:ext uri="{FF2B5EF4-FFF2-40B4-BE49-F238E27FC236}">
                <a16:creationId xmlns:a16="http://schemas.microsoft.com/office/drawing/2014/main" id="{C6F4EEB4-82C9-498D-B509-0869D7079707}"/>
              </a:ext>
            </a:extLst>
          </p:cNvPr>
          <p:cNvCxnSpPr>
            <a:cxnSpLocks/>
          </p:cNvCxnSpPr>
          <p:nvPr/>
        </p:nvCxnSpPr>
        <p:spPr>
          <a:xfrm rot="-1620000">
            <a:off x="8627241" y="4414380"/>
            <a:ext cx="36004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extfeld 32">
            <a:extLst>
              <a:ext uri="{FF2B5EF4-FFF2-40B4-BE49-F238E27FC236}">
                <a16:creationId xmlns:a16="http://schemas.microsoft.com/office/drawing/2014/main" id="{E95B8B0E-4047-4AC0-AE17-10B62E0E9BD8}"/>
              </a:ext>
            </a:extLst>
          </p:cNvPr>
          <p:cNvSpPr txBox="1"/>
          <p:nvPr/>
        </p:nvSpPr>
        <p:spPr>
          <a:xfrm>
            <a:off x="0" y="5763303"/>
            <a:ext cx="3185612" cy="830997"/>
          </a:xfrm>
          <a:prstGeom prst="rect">
            <a:avLst/>
          </a:prstGeom>
          <a:noFill/>
        </p:spPr>
        <p:txBody>
          <a:bodyPr wrap="square" rtlCol="0">
            <a:spAutoFit/>
          </a:bodyPr>
          <a:lstStyle/>
          <a:p>
            <a:r>
              <a:rPr lang="de-DE" sz="1600" i="1" dirty="0"/>
              <a:t>Graphik: Totalenergiekompensation</a:t>
            </a:r>
          </a:p>
          <a:p>
            <a:r>
              <a:rPr lang="de-DE" sz="1600" i="1" dirty="0"/>
              <a:t> von Variometern, p. 26, Volker </a:t>
            </a:r>
            <a:r>
              <a:rPr lang="de-DE" sz="1600" i="1" dirty="0" err="1"/>
              <a:t>Cseke</a:t>
            </a:r>
            <a:r>
              <a:rPr lang="de-DE" sz="1600" i="1" dirty="0"/>
              <a:t>, Hannover 1986 </a:t>
            </a:r>
          </a:p>
        </p:txBody>
      </p:sp>
      <p:sp>
        <p:nvSpPr>
          <p:cNvPr id="34" name="Textfeld 33">
            <a:extLst>
              <a:ext uri="{FF2B5EF4-FFF2-40B4-BE49-F238E27FC236}">
                <a16:creationId xmlns:a16="http://schemas.microsoft.com/office/drawing/2014/main" id="{0887890F-2FA0-4CEE-A7F8-8609B6EA4F68}"/>
              </a:ext>
            </a:extLst>
          </p:cNvPr>
          <p:cNvSpPr txBox="1"/>
          <p:nvPr/>
        </p:nvSpPr>
        <p:spPr>
          <a:xfrm>
            <a:off x="9376548" y="2075885"/>
            <a:ext cx="2436180" cy="954107"/>
          </a:xfrm>
          <a:prstGeom prst="rect">
            <a:avLst/>
          </a:prstGeom>
          <a:noFill/>
        </p:spPr>
        <p:txBody>
          <a:bodyPr wrap="none" rtlCol="0">
            <a:spAutoFit/>
          </a:bodyPr>
          <a:lstStyle/>
          <a:p>
            <a:r>
              <a:rPr lang="de-DE" sz="2800" dirty="0">
                <a:solidFill>
                  <a:srgbClr val="FF0000"/>
                </a:solidFill>
              </a:rPr>
              <a:t>während des</a:t>
            </a:r>
          </a:p>
          <a:p>
            <a:r>
              <a:rPr lang="de-DE" sz="2800" dirty="0">
                <a:solidFill>
                  <a:srgbClr val="FF0000"/>
                </a:solidFill>
              </a:rPr>
              <a:t>Sinkens Steigen</a:t>
            </a:r>
          </a:p>
        </p:txBody>
      </p:sp>
      <p:sp>
        <p:nvSpPr>
          <p:cNvPr id="35" name="Textfeld 34">
            <a:extLst>
              <a:ext uri="{FF2B5EF4-FFF2-40B4-BE49-F238E27FC236}">
                <a16:creationId xmlns:a16="http://schemas.microsoft.com/office/drawing/2014/main" id="{94AFBF40-4881-4B2E-847F-F02889D23519}"/>
              </a:ext>
            </a:extLst>
          </p:cNvPr>
          <p:cNvSpPr txBox="1"/>
          <p:nvPr/>
        </p:nvSpPr>
        <p:spPr>
          <a:xfrm>
            <a:off x="9376548" y="2903721"/>
            <a:ext cx="2598660" cy="1384995"/>
          </a:xfrm>
          <a:prstGeom prst="rect">
            <a:avLst/>
          </a:prstGeom>
          <a:noFill/>
        </p:spPr>
        <p:txBody>
          <a:bodyPr wrap="none" rtlCol="0">
            <a:spAutoFit/>
          </a:bodyPr>
          <a:lstStyle/>
          <a:p>
            <a:r>
              <a:rPr lang="de-DE" sz="2800" dirty="0">
                <a:solidFill>
                  <a:srgbClr val="FF0000"/>
                </a:solidFill>
              </a:rPr>
              <a:t>und während</a:t>
            </a:r>
          </a:p>
          <a:p>
            <a:r>
              <a:rPr lang="de-DE" sz="2800" dirty="0">
                <a:solidFill>
                  <a:srgbClr val="FF0000"/>
                </a:solidFill>
              </a:rPr>
              <a:t>des Steigens</a:t>
            </a:r>
          </a:p>
          <a:p>
            <a:r>
              <a:rPr lang="de-DE" sz="2800" dirty="0">
                <a:solidFill>
                  <a:srgbClr val="FF0000"/>
                </a:solidFill>
              </a:rPr>
              <a:t>Sinken anzeigen.</a:t>
            </a:r>
          </a:p>
        </p:txBody>
      </p:sp>
      <p:sp>
        <p:nvSpPr>
          <p:cNvPr id="2" name="Rechteck 1">
            <a:extLst>
              <a:ext uri="{FF2B5EF4-FFF2-40B4-BE49-F238E27FC236}">
                <a16:creationId xmlns:a16="http://schemas.microsoft.com/office/drawing/2014/main" id="{88020C78-B193-48EE-A2FD-A0F2F655758F}"/>
              </a:ext>
            </a:extLst>
          </p:cNvPr>
          <p:cNvSpPr/>
          <p:nvPr/>
        </p:nvSpPr>
        <p:spPr>
          <a:xfrm>
            <a:off x="3676079" y="1007150"/>
            <a:ext cx="961294" cy="34752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Rechteck 36">
            <a:extLst>
              <a:ext uri="{FF2B5EF4-FFF2-40B4-BE49-F238E27FC236}">
                <a16:creationId xmlns:a16="http://schemas.microsoft.com/office/drawing/2014/main" id="{EC8BD24E-9633-4302-83F7-89E611CCA917}"/>
              </a:ext>
            </a:extLst>
          </p:cNvPr>
          <p:cNvSpPr/>
          <p:nvPr/>
        </p:nvSpPr>
        <p:spPr>
          <a:xfrm>
            <a:off x="6613262" y="2173054"/>
            <a:ext cx="961294" cy="36916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Textfeld 37">
            <a:extLst>
              <a:ext uri="{FF2B5EF4-FFF2-40B4-BE49-F238E27FC236}">
                <a16:creationId xmlns:a16="http://schemas.microsoft.com/office/drawing/2014/main" id="{25D592C4-78E9-458A-9D8A-9DCCC1BC12E2}"/>
              </a:ext>
            </a:extLst>
          </p:cNvPr>
          <p:cNvSpPr txBox="1"/>
          <p:nvPr/>
        </p:nvSpPr>
        <p:spPr>
          <a:xfrm>
            <a:off x="9419079" y="4594994"/>
            <a:ext cx="2639120" cy="1815882"/>
          </a:xfrm>
          <a:prstGeom prst="rect">
            <a:avLst/>
          </a:prstGeom>
          <a:noFill/>
        </p:spPr>
        <p:txBody>
          <a:bodyPr wrap="none" rtlCol="0">
            <a:spAutoFit/>
          </a:bodyPr>
          <a:lstStyle/>
          <a:p>
            <a:r>
              <a:rPr lang="de-DE" sz="2800" dirty="0"/>
              <a:t>Auch das hörst</a:t>
            </a:r>
          </a:p>
          <a:p>
            <a:r>
              <a:rPr lang="de-DE" sz="2800" dirty="0"/>
              <a:t>du 1-2 Sekunden</a:t>
            </a:r>
          </a:p>
          <a:p>
            <a:r>
              <a:rPr lang="de-DE" sz="2800" dirty="0"/>
              <a:t>nach dem </a:t>
            </a:r>
          </a:p>
          <a:p>
            <a:r>
              <a:rPr lang="de-DE" sz="2800" dirty="0"/>
              <a:t>Einleiten.</a:t>
            </a:r>
          </a:p>
        </p:txBody>
      </p:sp>
    </p:spTree>
    <p:extLst>
      <p:ext uri="{BB962C8B-B14F-4D97-AF65-F5344CB8AC3E}">
        <p14:creationId xmlns:p14="http://schemas.microsoft.com/office/powerpoint/2010/main" val="4042845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p:bldP spid="35" grpId="0"/>
      <p:bldP spid="2" grpId="0" animBg="1"/>
      <p:bldP spid="37" grpId="0" animBg="1"/>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17</a:t>
            </a:fld>
            <a:endParaRPr lang="de-DE"/>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523220"/>
          </a:xfrm>
          <a:prstGeom prst="rect">
            <a:avLst/>
          </a:prstGeom>
          <a:noFill/>
        </p:spPr>
        <p:txBody>
          <a:bodyPr wrap="square">
            <a:spAutoFit/>
          </a:bodyPr>
          <a:lstStyle/>
          <a:p>
            <a:r>
              <a:rPr lang="de-DE" sz="2800" dirty="0"/>
              <a:t>Und was ist die Konsequenz?</a:t>
            </a:r>
          </a:p>
        </p:txBody>
      </p:sp>
      <p:sp>
        <p:nvSpPr>
          <p:cNvPr id="6" name="Titel 1">
            <a:extLst>
              <a:ext uri="{FF2B5EF4-FFF2-40B4-BE49-F238E27FC236}">
                <a16:creationId xmlns:a16="http://schemas.microsoft.com/office/drawing/2014/main" id="{A509BD42-F24E-48A9-809D-0D3A1410ABF8}"/>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Tree>
    <p:extLst>
      <p:ext uri="{BB962C8B-B14F-4D97-AF65-F5344CB8AC3E}">
        <p14:creationId xmlns:p14="http://schemas.microsoft.com/office/powerpoint/2010/main" val="4231745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18</a:t>
            </a:fld>
            <a:endParaRPr lang="de-DE"/>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2677656"/>
          </a:xfrm>
          <a:prstGeom prst="rect">
            <a:avLst/>
          </a:prstGeom>
          <a:noFill/>
        </p:spPr>
        <p:txBody>
          <a:bodyPr wrap="square">
            <a:spAutoFit/>
          </a:bodyPr>
          <a:lstStyle/>
          <a:p>
            <a:r>
              <a:rPr lang="de-DE" sz="2800" dirty="0"/>
              <a:t>Und was ist die Konsequenz?</a:t>
            </a:r>
          </a:p>
          <a:p>
            <a:r>
              <a:rPr lang="de-DE" sz="2800" dirty="0">
                <a:solidFill>
                  <a:srgbClr val="FF00FF"/>
                </a:solidFill>
              </a:rPr>
              <a:t>Wenn dein TEK-Vario unterkompensiert</a:t>
            </a:r>
            <a:r>
              <a:rPr lang="de-DE" sz="2800" dirty="0"/>
              <a:t>, macht es Sinn </a:t>
            </a:r>
            <a:r>
              <a:rPr lang="de-DE" sz="2800" dirty="0">
                <a:solidFill>
                  <a:srgbClr val="FF00FF"/>
                </a:solidFill>
              </a:rPr>
              <a:t>das Saugen zu verstärken </a:t>
            </a:r>
            <a:r>
              <a:rPr lang="de-DE" sz="2800" dirty="0"/>
              <a:t>(siehe Teil II, Seiten 8 ff), indem man z. B. eine </a:t>
            </a:r>
            <a:r>
              <a:rPr lang="de-DE" sz="2800" dirty="0" err="1"/>
              <a:t>Beilagscheibe</a:t>
            </a:r>
            <a:r>
              <a:rPr lang="de-DE" sz="2800" dirty="0"/>
              <a:t> an den Flansch der Braunschweiger Düse klebt. Natürlich muss die mittlere Bohrung mit der Bohrung der Düse identisch sein. Der Außendurchmesser sollte etwas größer sein, als der der Düse.</a:t>
            </a:r>
          </a:p>
        </p:txBody>
      </p:sp>
      <p:sp>
        <p:nvSpPr>
          <p:cNvPr id="6" name="Titel 1">
            <a:extLst>
              <a:ext uri="{FF2B5EF4-FFF2-40B4-BE49-F238E27FC236}">
                <a16:creationId xmlns:a16="http://schemas.microsoft.com/office/drawing/2014/main" id="{C7406898-5F8E-42D0-A817-ABF05AA45B50}"/>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Tree>
    <p:extLst>
      <p:ext uri="{BB962C8B-B14F-4D97-AF65-F5344CB8AC3E}">
        <p14:creationId xmlns:p14="http://schemas.microsoft.com/office/powerpoint/2010/main" val="42495144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19</a:t>
            </a:fld>
            <a:endParaRPr lang="de-DE"/>
          </a:p>
        </p:txBody>
      </p:sp>
      <p:sp>
        <p:nvSpPr>
          <p:cNvPr id="6" name="Titel 1">
            <a:extLst>
              <a:ext uri="{FF2B5EF4-FFF2-40B4-BE49-F238E27FC236}">
                <a16:creationId xmlns:a16="http://schemas.microsoft.com/office/drawing/2014/main" id="{F3314885-44F2-4BF9-885B-7EF7C2125E54}"/>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
        <p:nvSpPr>
          <p:cNvPr id="7" name="Textfeld 6">
            <a:extLst>
              <a:ext uri="{FF2B5EF4-FFF2-40B4-BE49-F238E27FC236}">
                <a16:creationId xmlns:a16="http://schemas.microsoft.com/office/drawing/2014/main" id="{D3C68B3F-5CBA-4AFF-977A-F1B2236E4E55}"/>
              </a:ext>
            </a:extLst>
          </p:cNvPr>
          <p:cNvSpPr txBox="1"/>
          <p:nvPr/>
        </p:nvSpPr>
        <p:spPr>
          <a:xfrm>
            <a:off x="983431" y="1340768"/>
            <a:ext cx="10515599" cy="4832092"/>
          </a:xfrm>
          <a:prstGeom prst="rect">
            <a:avLst/>
          </a:prstGeom>
          <a:noFill/>
        </p:spPr>
        <p:txBody>
          <a:bodyPr wrap="square">
            <a:spAutoFit/>
          </a:bodyPr>
          <a:lstStyle/>
          <a:p>
            <a:r>
              <a:rPr lang="de-DE" sz="2800" dirty="0"/>
              <a:t>Und was ist die Konsequenz?</a:t>
            </a:r>
          </a:p>
          <a:p>
            <a:r>
              <a:rPr lang="de-DE" sz="2800" dirty="0">
                <a:solidFill>
                  <a:srgbClr val="FF00FF"/>
                </a:solidFill>
              </a:rPr>
              <a:t>Wenn dein TEK-Vario unterkompensiert</a:t>
            </a:r>
            <a:r>
              <a:rPr lang="de-DE" sz="2800" dirty="0"/>
              <a:t>, macht es Sinn </a:t>
            </a:r>
            <a:r>
              <a:rPr lang="de-DE" sz="2800" dirty="0">
                <a:solidFill>
                  <a:srgbClr val="FF00FF"/>
                </a:solidFill>
              </a:rPr>
              <a:t>das Saugen zu verstärken </a:t>
            </a:r>
            <a:r>
              <a:rPr lang="de-DE" sz="2800" dirty="0"/>
              <a:t>(siehe Teil II, Seiten 8 ff), indem man z. B. eine </a:t>
            </a:r>
            <a:r>
              <a:rPr lang="de-DE" sz="2800" dirty="0" err="1"/>
              <a:t>Beilagscheibe</a:t>
            </a:r>
            <a:r>
              <a:rPr lang="de-DE" sz="2800" dirty="0"/>
              <a:t> an den Flansch der Braunschweiger Düse klebt. Natürlich muss die mittlere Bohrung mit der Bohrung der Düse identisch sein. Der Außendurchmesser sollte etwas größer sein, als der der Düse.</a:t>
            </a:r>
          </a:p>
          <a:p>
            <a:endParaRPr lang="de-DE" sz="2800" dirty="0"/>
          </a:p>
          <a:p>
            <a:r>
              <a:rPr lang="de-DE" sz="2800" dirty="0">
                <a:solidFill>
                  <a:srgbClr val="FF0000"/>
                </a:solidFill>
              </a:rPr>
              <a:t>Wenn dein TEK-Vario überkompensiert</a:t>
            </a:r>
            <a:r>
              <a:rPr lang="de-DE" sz="2800" dirty="0"/>
              <a:t>, ist es einen Versuch wert, das </a:t>
            </a:r>
            <a:r>
              <a:rPr lang="de-DE" sz="2800" dirty="0">
                <a:solidFill>
                  <a:srgbClr val="FF0000"/>
                </a:solidFill>
              </a:rPr>
              <a:t>Saugen zu reduzieren</a:t>
            </a:r>
            <a:r>
              <a:rPr lang="de-DE" sz="2800" dirty="0"/>
              <a:t>, indem man den Flansch mit etwas Klebeband abklebt und dabei die Mittelbohrung verkleinert. Schneide das Klebeband am Rand sauber ab. Viel Glück! </a:t>
            </a:r>
            <a:r>
              <a:rPr lang="de-DE" sz="2800" dirty="0">
                <a:sym typeface="Wingdings" panose="05000000000000000000" pitchFamily="2" charset="2"/>
              </a:rPr>
              <a:t></a:t>
            </a:r>
            <a:endParaRPr lang="de-DE" sz="2800" dirty="0"/>
          </a:p>
        </p:txBody>
      </p:sp>
    </p:spTree>
    <p:extLst>
      <p:ext uri="{BB962C8B-B14F-4D97-AF65-F5344CB8AC3E}">
        <p14:creationId xmlns:p14="http://schemas.microsoft.com/office/powerpoint/2010/main" val="433218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2</a:t>
            </a:fld>
            <a:endParaRPr lang="de-DE"/>
          </a:p>
        </p:txBody>
      </p:sp>
      <p:sp>
        <p:nvSpPr>
          <p:cNvPr id="8" name="Titel 1">
            <a:extLst>
              <a:ext uri="{FF2B5EF4-FFF2-40B4-BE49-F238E27FC236}">
                <a16:creationId xmlns:a16="http://schemas.microsoft.com/office/drawing/2014/main" id="{E30134DB-FAFE-49AE-9BE8-CBEFE9AC832F}"/>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10.3 FAQs: Welche Grundeinstellung empfehlt ihr für das TEK-Vario?</a:t>
            </a:r>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523220"/>
          </a:xfrm>
          <a:prstGeom prst="rect">
            <a:avLst/>
          </a:prstGeom>
          <a:noFill/>
        </p:spPr>
        <p:txBody>
          <a:bodyPr wrap="square">
            <a:spAutoFit/>
          </a:bodyPr>
          <a:lstStyle/>
          <a:p>
            <a:pPr marL="514350" indent="-514350">
              <a:buAutoNum type="arabicParenR"/>
            </a:pPr>
            <a:r>
              <a:rPr lang="de-DE" sz="2800" dirty="0"/>
              <a:t>„Bitte, bitte, bitte lest die </a:t>
            </a:r>
            <a:r>
              <a:rPr lang="de-DE" sz="2800" dirty="0" err="1"/>
              <a:t>sch</a:t>
            </a:r>
            <a:r>
              <a:rPr lang="de-DE" sz="2800" dirty="0"/>
              <a:t>*** Handbücher!!!“ </a:t>
            </a:r>
          </a:p>
        </p:txBody>
      </p:sp>
      <p:sp>
        <p:nvSpPr>
          <p:cNvPr id="6" name="Textfeld 5">
            <a:extLst>
              <a:ext uri="{FF2B5EF4-FFF2-40B4-BE49-F238E27FC236}">
                <a16:creationId xmlns:a16="http://schemas.microsoft.com/office/drawing/2014/main" id="{CF8FC95A-9BC4-47A0-A5AE-F6BC2FFF542C}"/>
              </a:ext>
            </a:extLst>
          </p:cNvPr>
          <p:cNvSpPr txBox="1"/>
          <p:nvPr/>
        </p:nvSpPr>
        <p:spPr>
          <a:xfrm>
            <a:off x="764977" y="3240266"/>
            <a:ext cx="10515599" cy="769441"/>
          </a:xfrm>
          <a:prstGeom prst="rect">
            <a:avLst/>
          </a:prstGeom>
          <a:noFill/>
        </p:spPr>
        <p:txBody>
          <a:bodyPr wrap="square">
            <a:spAutoFit/>
          </a:bodyPr>
          <a:lstStyle/>
          <a:p>
            <a:r>
              <a:rPr lang="de-DE" sz="4400" dirty="0">
                <a:solidFill>
                  <a:srgbClr val="FF0000"/>
                </a:solidFill>
              </a:rPr>
              <a:t>                            KEIN TEXT!!!</a:t>
            </a:r>
          </a:p>
        </p:txBody>
      </p:sp>
      <p:sp>
        <p:nvSpPr>
          <p:cNvPr id="2" name="Textfeld 1">
            <a:extLst>
              <a:ext uri="{FF2B5EF4-FFF2-40B4-BE49-F238E27FC236}">
                <a16:creationId xmlns:a16="http://schemas.microsoft.com/office/drawing/2014/main" id="{21E4AD6D-316A-4A13-8FD5-4A810A184579}"/>
              </a:ext>
            </a:extLst>
          </p:cNvPr>
          <p:cNvSpPr txBox="1"/>
          <p:nvPr/>
        </p:nvSpPr>
        <p:spPr>
          <a:xfrm>
            <a:off x="5519936" y="5434244"/>
            <a:ext cx="6264696" cy="523220"/>
          </a:xfrm>
          <a:prstGeom prst="rect">
            <a:avLst/>
          </a:prstGeom>
          <a:noFill/>
        </p:spPr>
        <p:txBody>
          <a:bodyPr wrap="square" rtlCol="0">
            <a:spAutoFit/>
          </a:bodyPr>
          <a:lstStyle/>
          <a:p>
            <a:r>
              <a:rPr lang="de-DE" sz="2800" dirty="0"/>
              <a:t> …damit du die Zeit hast, sie zu lesen </a:t>
            </a:r>
            <a:r>
              <a:rPr lang="de-DE" sz="2800" dirty="0">
                <a:sym typeface="Wingdings" panose="05000000000000000000" pitchFamily="2" charset="2"/>
              </a:rPr>
              <a:t>.</a:t>
            </a:r>
            <a:endParaRPr lang="de-DE" sz="2800" dirty="0"/>
          </a:p>
        </p:txBody>
      </p:sp>
      <p:sp>
        <p:nvSpPr>
          <p:cNvPr id="7" name="Textfeld 6">
            <a:extLst>
              <a:ext uri="{FF2B5EF4-FFF2-40B4-BE49-F238E27FC236}">
                <a16:creationId xmlns:a16="http://schemas.microsoft.com/office/drawing/2014/main" id="{2A94459C-7B81-489D-B4FD-05B5C2B66A16}"/>
              </a:ext>
            </a:extLst>
          </p:cNvPr>
          <p:cNvSpPr txBox="1"/>
          <p:nvPr/>
        </p:nvSpPr>
        <p:spPr>
          <a:xfrm>
            <a:off x="1587697" y="2078208"/>
            <a:ext cx="9073008" cy="369332"/>
          </a:xfrm>
          <a:prstGeom prst="rect">
            <a:avLst/>
          </a:prstGeom>
          <a:noFill/>
        </p:spPr>
        <p:txBody>
          <a:bodyPr wrap="square" rtlCol="0">
            <a:spAutoFit/>
          </a:bodyPr>
          <a:lstStyle/>
          <a:p>
            <a:r>
              <a:rPr lang="de-DE" dirty="0"/>
              <a:t> Wer?  </a:t>
            </a:r>
            <a:r>
              <a:rPr lang="de-DE" dirty="0">
                <a:solidFill>
                  <a:schemeClr val="bg1">
                    <a:lumMod val="75000"/>
                  </a:schemeClr>
                </a:solidFill>
              </a:rPr>
              <a:t>X</a:t>
            </a:r>
            <a:r>
              <a:rPr lang="de-DE" dirty="0"/>
              <a:t>  	  	Wo?  Neresheim 		Wann?  Freitagabend</a:t>
            </a:r>
          </a:p>
        </p:txBody>
      </p:sp>
    </p:spTree>
    <p:extLst>
      <p:ext uri="{BB962C8B-B14F-4D97-AF65-F5344CB8AC3E}">
        <p14:creationId xmlns:p14="http://schemas.microsoft.com/office/powerpoint/2010/main" val="3727973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style.rotation</p:attrName>
                                        </p:attrNameLst>
                                      </p:cBhvr>
                                      <p:tavLst>
                                        <p:tav tm="0">
                                          <p:val>
                                            <p:fltVal val="720"/>
                                          </p:val>
                                        </p:tav>
                                        <p:tav tm="100000">
                                          <p:val>
                                            <p:fltVal val="0"/>
                                          </p:val>
                                        </p:tav>
                                      </p:tavLst>
                                    </p:anim>
                                    <p:anim calcmode="lin" valueType="num">
                                      <p:cBhvr>
                                        <p:cTn id="9" dur="2000" fill="hold"/>
                                        <p:tgtEl>
                                          <p:spTgt spid="11"/>
                                        </p:tgtEl>
                                        <p:attrNameLst>
                                          <p:attrName>ppt_h</p:attrName>
                                        </p:attrNameLst>
                                      </p:cBhvr>
                                      <p:tavLst>
                                        <p:tav tm="0">
                                          <p:val>
                                            <p:fltVal val="0"/>
                                          </p:val>
                                        </p:tav>
                                        <p:tav tm="100000">
                                          <p:val>
                                            <p:strVal val="#ppt_h"/>
                                          </p:val>
                                        </p:tav>
                                      </p:tavLst>
                                    </p:anim>
                                    <p:anim calcmode="lin" valueType="num">
                                      <p:cBhvr>
                                        <p:cTn id="10" dur="2000" fill="hold"/>
                                        <p:tgtEl>
                                          <p:spTgt spid="11"/>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1000"/>
                                        <p:tgtEl>
                                          <p:spTgt spid="2"/>
                                        </p:tgtEl>
                                      </p:cBhvr>
                                    </p:animEffect>
                                    <p:anim calcmode="lin" valueType="num">
                                      <p:cBhvr>
                                        <p:cTn id="30" dur="1000" fill="hold"/>
                                        <p:tgtEl>
                                          <p:spTgt spid="2"/>
                                        </p:tgtEl>
                                        <p:attrNameLst>
                                          <p:attrName>ppt_x</p:attrName>
                                        </p:attrNameLst>
                                      </p:cBhvr>
                                      <p:tavLst>
                                        <p:tav tm="0">
                                          <p:val>
                                            <p:strVal val="#ppt_x"/>
                                          </p:val>
                                        </p:tav>
                                        <p:tav tm="100000">
                                          <p:val>
                                            <p:strVal val="#ppt_x"/>
                                          </p:val>
                                        </p:tav>
                                      </p:tavLst>
                                    </p:anim>
                                    <p:anim calcmode="lin" valueType="num">
                                      <p:cBhvr>
                                        <p:cTn id="3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2"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20</a:t>
            </a:fld>
            <a:endParaRPr lang="de-DE"/>
          </a:p>
        </p:txBody>
      </p:sp>
      <p:sp>
        <p:nvSpPr>
          <p:cNvPr id="8" name="Titel 1">
            <a:extLst>
              <a:ext uri="{FF2B5EF4-FFF2-40B4-BE49-F238E27FC236}">
                <a16:creationId xmlns:a16="http://schemas.microsoft.com/office/drawing/2014/main" id="{E30134DB-FAFE-49AE-9BE8-CBEFE9AC832F}"/>
              </a:ext>
            </a:extLst>
          </p:cNvPr>
          <p:cNvSpPr txBox="1">
            <a:spLocks/>
          </p:cNvSpPr>
          <p:nvPr/>
        </p:nvSpPr>
        <p:spPr>
          <a:xfrm>
            <a:off x="866400" y="188640"/>
            <a:ext cx="10918231"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10.6 FAQs: In welchem Geschwindigkeitsbereich arbeitet ein TEK-Vario?</a:t>
            </a:r>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1815882"/>
          </a:xfrm>
          <a:prstGeom prst="rect">
            <a:avLst/>
          </a:prstGeom>
          <a:noFill/>
        </p:spPr>
        <p:txBody>
          <a:bodyPr wrap="square">
            <a:spAutoFit/>
          </a:bodyPr>
          <a:lstStyle/>
          <a:p>
            <a:r>
              <a:rPr lang="de-DE" sz="2800" dirty="0"/>
              <a:t>Die Braunschweiger Düse arbeitet normalerweise in einem Geschwindigkeitsbereich von ca. 30 km/h bis 120 km/h korrekt. </a:t>
            </a:r>
          </a:p>
          <a:p>
            <a:r>
              <a:rPr lang="de-DE" sz="2800" dirty="0"/>
              <a:t>Wenn man deutlich schneller fliegt, kann man nur noch raten, ob </a:t>
            </a:r>
          </a:p>
          <a:p>
            <a:r>
              <a:rPr lang="de-DE" sz="2800" dirty="0"/>
              <a:t>das ausgegebene Signal zutreffend ist oder nicht. </a:t>
            </a:r>
          </a:p>
        </p:txBody>
      </p:sp>
    </p:spTree>
    <p:extLst>
      <p:ext uri="{BB962C8B-B14F-4D97-AF65-F5344CB8AC3E}">
        <p14:creationId xmlns:p14="http://schemas.microsoft.com/office/powerpoint/2010/main" val="65763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21</a:t>
            </a:fld>
            <a:endParaRPr lang="de-DE"/>
          </a:p>
        </p:txBody>
      </p:sp>
      <p:sp>
        <p:nvSpPr>
          <p:cNvPr id="8" name="Titel 1">
            <a:extLst>
              <a:ext uri="{FF2B5EF4-FFF2-40B4-BE49-F238E27FC236}">
                <a16:creationId xmlns:a16="http://schemas.microsoft.com/office/drawing/2014/main" id="{E30134DB-FAFE-49AE-9BE8-CBEFE9AC832F}"/>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10.7 FAQs: Es gibt so viele verschiedene TEK-Düsen. Warum benutzen </a:t>
            </a:r>
          </a:p>
          <a:p>
            <a:r>
              <a:rPr lang="de-DE" sz="2800" dirty="0"/>
              <a:t>                    die meisten Leute eine Braunschweiger Düse?</a:t>
            </a:r>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945217" cy="3539430"/>
          </a:xfrm>
          <a:prstGeom prst="rect">
            <a:avLst/>
          </a:prstGeom>
          <a:noFill/>
        </p:spPr>
        <p:txBody>
          <a:bodyPr wrap="square">
            <a:spAutoFit/>
          </a:bodyPr>
          <a:lstStyle/>
          <a:p>
            <a:r>
              <a:rPr lang="de-DE" sz="2800" dirty="0"/>
              <a:t>Inzwischen gibt es genügend Belege dafür, dass die Braunschweiger Düse im Modellbereich die besten Ergebnisse bringt. Sie kommt mit unter-schiedlichen Anstellwinkeln recht gut klar. Sie arbeitet auch besser als andere Düsen, wenn sie größeren Schiebewinkeln ausgesetzt ist.</a:t>
            </a:r>
          </a:p>
          <a:p>
            <a:endParaRPr lang="de-DE" sz="2800" dirty="0"/>
          </a:p>
          <a:p>
            <a:r>
              <a:rPr lang="de-DE" sz="2800" dirty="0"/>
              <a:t>Bitte nicht vergessen: Bei den manntragenden Seglern gibt es den Wollfaden. Wir Modellpiloten können einfach oft nicht erkennen, ob unser Modell dort oben schiebt oder nicht. </a:t>
            </a:r>
          </a:p>
        </p:txBody>
      </p:sp>
    </p:spTree>
    <p:extLst>
      <p:ext uri="{BB962C8B-B14F-4D97-AF65-F5344CB8AC3E}">
        <p14:creationId xmlns:p14="http://schemas.microsoft.com/office/powerpoint/2010/main" val="18956156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22</a:t>
            </a:fld>
            <a:endParaRPr lang="de-DE"/>
          </a:p>
        </p:txBody>
      </p:sp>
      <p:sp>
        <p:nvSpPr>
          <p:cNvPr id="8" name="Titel 1">
            <a:extLst>
              <a:ext uri="{FF2B5EF4-FFF2-40B4-BE49-F238E27FC236}">
                <a16:creationId xmlns:a16="http://schemas.microsoft.com/office/drawing/2014/main" id="{E30134DB-FAFE-49AE-9BE8-CBEFE9AC832F}"/>
              </a:ext>
            </a:extLst>
          </p:cNvPr>
          <p:cNvSpPr txBox="1">
            <a:spLocks/>
          </p:cNvSpPr>
          <p:nvPr/>
        </p:nvSpPr>
        <p:spPr>
          <a:xfrm>
            <a:off x="866400" y="188640"/>
            <a:ext cx="10846223"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10.8 FAQs: Meistens wird mit einem TEK-Vario PTFE-Schlauch mitgeliefert.</a:t>
            </a:r>
          </a:p>
          <a:p>
            <a:r>
              <a:rPr lang="de-DE" sz="2800" dirty="0"/>
              <a:t>                    Würde Silikonschlauch nicht auch ausreichen?</a:t>
            </a:r>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1815882"/>
          </a:xfrm>
          <a:prstGeom prst="rect">
            <a:avLst/>
          </a:prstGeom>
          <a:noFill/>
        </p:spPr>
        <p:txBody>
          <a:bodyPr wrap="square">
            <a:spAutoFit/>
          </a:bodyPr>
          <a:lstStyle/>
          <a:p>
            <a:r>
              <a:rPr lang="de-DE" sz="2800" dirty="0"/>
              <a:t>Weil wir nur mit sehr geringen Drücken arbeiten, geht Silikonschlauch auch in Ordnung. Bitte denke jedoch daran das Volumen klein zu halten und benutze deshalb Silikonschlauch mit einem kleinen Innendurch-messer.</a:t>
            </a:r>
          </a:p>
        </p:txBody>
      </p:sp>
    </p:spTree>
    <p:extLst>
      <p:ext uri="{BB962C8B-B14F-4D97-AF65-F5344CB8AC3E}">
        <p14:creationId xmlns:p14="http://schemas.microsoft.com/office/powerpoint/2010/main" val="3307869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3351604-4BA1-40F1-A9AF-29BED7FD459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7CA5E54-5B93-456F-AE09-6E8BFC360A48}"/>
              </a:ext>
            </a:extLst>
          </p:cNvPr>
          <p:cNvSpPr>
            <a:spLocks noGrp="1"/>
          </p:cNvSpPr>
          <p:nvPr>
            <p:ph type="sldNum" sz="quarter" idx="12"/>
          </p:nvPr>
        </p:nvSpPr>
        <p:spPr/>
        <p:txBody>
          <a:bodyPr/>
          <a:lstStyle/>
          <a:p>
            <a:fld id="{F44E9EF7-D31C-4365-9088-79B42878EAD7}" type="slidenum">
              <a:rPr lang="de-DE" smtClean="0"/>
              <a:t>23</a:t>
            </a:fld>
            <a:endParaRPr lang="de-DE"/>
          </a:p>
        </p:txBody>
      </p:sp>
      <p:sp>
        <p:nvSpPr>
          <p:cNvPr id="10" name="Titel 1">
            <a:extLst>
              <a:ext uri="{FF2B5EF4-FFF2-40B4-BE49-F238E27FC236}">
                <a16:creationId xmlns:a16="http://schemas.microsoft.com/office/drawing/2014/main" id="{5443A18F-4CD0-4833-9140-25D11281D51E}"/>
              </a:ext>
            </a:extLst>
          </p:cNvPr>
          <p:cNvSpPr>
            <a:spLocks noGrp="1"/>
          </p:cNvSpPr>
          <p:nvPr>
            <p:ph type="title"/>
          </p:nvPr>
        </p:nvSpPr>
        <p:spPr>
          <a:xfrm>
            <a:off x="838200" y="192933"/>
            <a:ext cx="10515600" cy="859803"/>
          </a:xfrm>
        </p:spPr>
        <p:txBody>
          <a:bodyPr>
            <a:normAutofit/>
          </a:bodyPr>
          <a:lstStyle/>
          <a:p>
            <a:r>
              <a:rPr lang="de-DE" sz="2800" dirty="0"/>
              <a:t>10.9 FAQs: Wo sollte man ein Braunschweiger am besten installieren?</a:t>
            </a:r>
          </a:p>
        </p:txBody>
      </p:sp>
      <p:sp>
        <p:nvSpPr>
          <p:cNvPr id="11" name="Textfeld 10">
            <a:extLst>
              <a:ext uri="{FF2B5EF4-FFF2-40B4-BE49-F238E27FC236}">
                <a16:creationId xmlns:a16="http://schemas.microsoft.com/office/drawing/2014/main" id="{0C044C8B-9F67-48D8-A67B-C51583E9E791}"/>
              </a:ext>
            </a:extLst>
          </p:cNvPr>
          <p:cNvSpPr txBox="1"/>
          <p:nvPr/>
        </p:nvSpPr>
        <p:spPr>
          <a:xfrm>
            <a:off x="838200" y="1027609"/>
            <a:ext cx="10658400" cy="5693866"/>
          </a:xfrm>
          <a:prstGeom prst="rect">
            <a:avLst/>
          </a:prstGeom>
          <a:noFill/>
        </p:spPr>
        <p:txBody>
          <a:bodyPr wrap="square" rtlCol="0">
            <a:spAutoFit/>
          </a:bodyPr>
          <a:lstStyle/>
          <a:p>
            <a:r>
              <a:rPr lang="de-DE" sz="2800" dirty="0"/>
              <a:t>Wann immer es möglich ist, sollte man sie an der Dämpfungsfläche des Seitenruders montieren. Möglichst hoch oben. Das Ziel ist, dass die Düse in ungestörte Luft hineinragt.</a:t>
            </a:r>
          </a:p>
          <a:p>
            <a:r>
              <a:rPr lang="de-DE" sz="2800" dirty="0"/>
              <a:t>Wenn das nicht möglich ist, liegen die Dinge etwas komplizierter.</a:t>
            </a:r>
          </a:p>
          <a:p>
            <a:r>
              <a:rPr lang="de-DE" sz="2800" dirty="0"/>
              <a:t>Manche Leute schlagen vor, die Düse in etwa auf der halben Strecke zwischen der Endleiste des Flügels und dem Seitenruder zu montieren. Wir sind da anderer Meinung. Wann immer das Modell schiebt und das Rumpfende deshalb nach einer Seite ausschwingt, werden die Wirbel der Düse empfindlich gestört. Das ist der Hauptgrund, warum wir vorschlagen die Düse so nahe wie möglich am Flügel zu montieren. Wenn die Düse nahe der Endleiste sitzt und etwa 12 bis 14 cm über den Flügel hinausragt, sollte es passen. Natürlich kann die Braunschweiger Düse auch irgendwo vor dem Flügel montiert werden.</a:t>
            </a:r>
          </a:p>
        </p:txBody>
      </p:sp>
    </p:spTree>
    <p:extLst>
      <p:ext uri="{BB962C8B-B14F-4D97-AF65-F5344CB8AC3E}">
        <p14:creationId xmlns:p14="http://schemas.microsoft.com/office/powerpoint/2010/main" val="1679455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3351604-4BA1-40F1-A9AF-29BED7FD459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67CA5E54-5B93-456F-AE09-6E8BFC360A48}"/>
              </a:ext>
            </a:extLst>
          </p:cNvPr>
          <p:cNvSpPr>
            <a:spLocks noGrp="1"/>
          </p:cNvSpPr>
          <p:nvPr>
            <p:ph type="sldNum" sz="quarter" idx="12"/>
          </p:nvPr>
        </p:nvSpPr>
        <p:spPr/>
        <p:txBody>
          <a:bodyPr/>
          <a:lstStyle/>
          <a:p>
            <a:fld id="{F44E9EF7-D31C-4365-9088-79B42878EAD7}" type="slidenum">
              <a:rPr lang="de-DE" smtClean="0"/>
              <a:t>24</a:t>
            </a:fld>
            <a:endParaRPr lang="de-DE"/>
          </a:p>
        </p:txBody>
      </p:sp>
      <p:sp>
        <p:nvSpPr>
          <p:cNvPr id="10" name="Titel 1">
            <a:extLst>
              <a:ext uri="{FF2B5EF4-FFF2-40B4-BE49-F238E27FC236}">
                <a16:creationId xmlns:a16="http://schemas.microsoft.com/office/drawing/2014/main" id="{5443A18F-4CD0-4833-9140-25D11281D51E}"/>
              </a:ext>
            </a:extLst>
          </p:cNvPr>
          <p:cNvSpPr>
            <a:spLocks noGrp="1"/>
          </p:cNvSpPr>
          <p:nvPr>
            <p:ph type="title"/>
          </p:nvPr>
        </p:nvSpPr>
        <p:spPr>
          <a:xfrm>
            <a:off x="838200" y="192933"/>
            <a:ext cx="11162456" cy="1147835"/>
          </a:xfrm>
        </p:spPr>
        <p:txBody>
          <a:bodyPr>
            <a:normAutofit fontScale="90000"/>
          </a:bodyPr>
          <a:lstStyle/>
          <a:p>
            <a:r>
              <a:rPr lang="de-DE" sz="2800" dirty="0"/>
              <a:t>10.10 FAQs: Ich benutze TEK-Varios in einer ganzen Bandbreite von unterschiedlichen 	  	          Modellen. Die Varios scheinen ganz unterschiedlich zu funktionieren…</a:t>
            </a:r>
          </a:p>
        </p:txBody>
      </p:sp>
      <p:sp>
        <p:nvSpPr>
          <p:cNvPr id="11" name="Textfeld 10">
            <a:extLst>
              <a:ext uri="{FF2B5EF4-FFF2-40B4-BE49-F238E27FC236}">
                <a16:creationId xmlns:a16="http://schemas.microsoft.com/office/drawing/2014/main" id="{0C044C8B-9F67-48D8-A67B-C51583E9E791}"/>
              </a:ext>
            </a:extLst>
          </p:cNvPr>
          <p:cNvSpPr txBox="1"/>
          <p:nvPr/>
        </p:nvSpPr>
        <p:spPr>
          <a:xfrm>
            <a:off x="823232" y="1412776"/>
            <a:ext cx="10658400" cy="1384995"/>
          </a:xfrm>
          <a:prstGeom prst="rect">
            <a:avLst/>
          </a:prstGeom>
          <a:noFill/>
        </p:spPr>
        <p:txBody>
          <a:bodyPr wrap="square" rtlCol="0">
            <a:spAutoFit/>
          </a:bodyPr>
          <a:lstStyle/>
          <a:p>
            <a:r>
              <a:rPr lang="de-DE" sz="2800" dirty="0"/>
              <a:t>Das ist ganz normal. Schließlich arbeiten die Varios in völlig unter-schiedlichen fliegenden Gesamtsystemen. Wenn du dem Frieden nicht ganz traust, mache Flugtests wie oben beschrieben.</a:t>
            </a:r>
          </a:p>
        </p:txBody>
      </p:sp>
    </p:spTree>
    <p:extLst>
      <p:ext uri="{BB962C8B-B14F-4D97-AF65-F5344CB8AC3E}">
        <p14:creationId xmlns:p14="http://schemas.microsoft.com/office/powerpoint/2010/main" val="6089145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1B0F238-C44E-4B80-B5AB-549D83091298}"/>
              </a:ext>
            </a:extLst>
          </p:cNvPr>
          <p:cNvSpPr>
            <a:spLocks noGrp="1"/>
          </p:cNvSpPr>
          <p:nvPr>
            <p:ph idx="1"/>
          </p:nvPr>
        </p:nvSpPr>
        <p:spPr/>
        <p:txBody>
          <a:bodyPr/>
          <a:lstStyle/>
          <a:p>
            <a:pPr marL="0" indent="0">
              <a:buNone/>
            </a:pPr>
            <a:r>
              <a:rPr lang="de-DE" dirty="0"/>
              <a:t>Nein.</a:t>
            </a:r>
          </a:p>
        </p:txBody>
      </p:sp>
      <p:sp>
        <p:nvSpPr>
          <p:cNvPr id="4" name="Fußzeilenplatzhalter 3">
            <a:extLst>
              <a:ext uri="{FF2B5EF4-FFF2-40B4-BE49-F238E27FC236}">
                <a16:creationId xmlns:a16="http://schemas.microsoft.com/office/drawing/2014/main" id="{56B3DD6B-51D2-4DE2-95A0-4BAFFA3F0DE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E18BB01-BE35-460D-AFA2-A0169F264D06}"/>
              </a:ext>
            </a:extLst>
          </p:cNvPr>
          <p:cNvSpPr>
            <a:spLocks noGrp="1"/>
          </p:cNvSpPr>
          <p:nvPr>
            <p:ph type="sldNum" sz="quarter" idx="12"/>
          </p:nvPr>
        </p:nvSpPr>
        <p:spPr/>
        <p:txBody>
          <a:bodyPr/>
          <a:lstStyle/>
          <a:p>
            <a:fld id="{F44E9EF7-D31C-4365-9088-79B42878EAD7}" type="slidenum">
              <a:rPr lang="de-DE" smtClean="0"/>
              <a:t>25</a:t>
            </a:fld>
            <a:endParaRPr lang="de-DE"/>
          </a:p>
        </p:txBody>
      </p:sp>
      <p:sp>
        <p:nvSpPr>
          <p:cNvPr id="6" name="Titel 1">
            <a:extLst>
              <a:ext uri="{FF2B5EF4-FFF2-40B4-BE49-F238E27FC236}">
                <a16:creationId xmlns:a16="http://schemas.microsoft.com/office/drawing/2014/main" id="{68BD6A48-90C4-4365-851E-7733401B9549}"/>
              </a:ext>
            </a:extLst>
          </p:cNvPr>
          <p:cNvSpPr>
            <a:spLocks noGrp="1"/>
          </p:cNvSpPr>
          <p:nvPr>
            <p:ph type="title"/>
          </p:nvPr>
        </p:nvSpPr>
        <p:spPr>
          <a:xfrm>
            <a:off x="838200" y="192933"/>
            <a:ext cx="10874424" cy="1147835"/>
          </a:xfrm>
        </p:spPr>
        <p:txBody>
          <a:bodyPr>
            <a:normAutofit fontScale="90000"/>
          </a:bodyPr>
          <a:lstStyle/>
          <a:p>
            <a:r>
              <a:rPr lang="de-DE" sz="2800" dirty="0"/>
              <a:t>10.11 FAQs: Kann man auf der Basis von geloggten Daten herausfinden, ob ein TEK-</a:t>
            </a:r>
            <a:br>
              <a:rPr lang="de-DE" sz="2800" dirty="0"/>
            </a:br>
            <a:r>
              <a:rPr lang="de-DE" sz="2800" dirty="0"/>
              <a:t>	          Vario gut arbeitet oder ob Änderungen zu Verbesserungen oder 		          Verschlechterungen geführt haben?</a:t>
            </a:r>
          </a:p>
        </p:txBody>
      </p:sp>
    </p:spTree>
    <p:extLst>
      <p:ext uri="{BB962C8B-B14F-4D97-AF65-F5344CB8AC3E}">
        <p14:creationId xmlns:p14="http://schemas.microsoft.com/office/powerpoint/2010/main" val="2615351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26</a:t>
            </a:fld>
            <a:endParaRPr lang="de-DE"/>
          </a:p>
        </p:txBody>
      </p:sp>
      <p:sp>
        <p:nvSpPr>
          <p:cNvPr id="8" name="Titel 1">
            <a:extLst>
              <a:ext uri="{FF2B5EF4-FFF2-40B4-BE49-F238E27FC236}">
                <a16:creationId xmlns:a16="http://schemas.microsoft.com/office/drawing/2014/main" id="{E30134DB-FAFE-49AE-9BE8-CBEFE9AC832F}"/>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10.12 FAQs: Wie sind kleine Steigraten zu interpretieren?</a:t>
            </a:r>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340768"/>
            <a:ext cx="10515599" cy="1815882"/>
          </a:xfrm>
          <a:prstGeom prst="rect">
            <a:avLst/>
          </a:prstGeom>
          <a:noFill/>
        </p:spPr>
        <p:txBody>
          <a:bodyPr wrap="square">
            <a:spAutoFit/>
          </a:bodyPr>
          <a:lstStyle/>
          <a:p>
            <a:r>
              <a:rPr lang="de-DE" sz="2800" dirty="0"/>
              <a:t>Wenn man z. B. real nur bis zu 0,3 m/s steigt, würde man sicherlich die Fluggeschwindigkeit reduzieren, um diesen positiven Effekt möglichst</a:t>
            </a:r>
          </a:p>
          <a:p>
            <a:r>
              <a:rPr lang="de-DE" sz="2800" dirty="0"/>
              <a:t>lange auszunutzen. Aber man würde nicht einkreisen, weil sich dadurch ja die </a:t>
            </a:r>
            <a:r>
              <a:rPr lang="de-DE" sz="2800" dirty="0" err="1"/>
              <a:t>Sinkrate</a:t>
            </a:r>
            <a:r>
              <a:rPr lang="de-DE" sz="2800" dirty="0"/>
              <a:t> erheblich vergrößern würde.</a:t>
            </a:r>
          </a:p>
        </p:txBody>
      </p:sp>
    </p:spTree>
    <p:extLst>
      <p:ext uri="{BB962C8B-B14F-4D97-AF65-F5344CB8AC3E}">
        <p14:creationId xmlns:p14="http://schemas.microsoft.com/office/powerpoint/2010/main" val="3380925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98248F4-18BA-42DA-B593-D0414417DE3A}"/>
              </a:ext>
            </a:extLst>
          </p:cNvPr>
          <p:cNvSpPr>
            <a:spLocks noGrp="1"/>
          </p:cNvSpPr>
          <p:nvPr>
            <p:ph idx="1"/>
          </p:nvPr>
        </p:nvSpPr>
        <p:spPr/>
        <p:txBody>
          <a:bodyPr>
            <a:normAutofit/>
          </a:bodyPr>
          <a:lstStyle/>
          <a:p>
            <a:pPr marL="0" indent="0">
              <a:buNone/>
            </a:pPr>
            <a:r>
              <a:rPr lang="de-DE" dirty="0"/>
              <a:t>Die Gleitzahl errechnet sich nach folgendem Muster:</a:t>
            </a:r>
          </a:p>
          <a:p>
            <a:pPr marL="0" indent="0">
              <a:buNone/>
            </a:pPr>
            <a:r>
              <a:rPr lang="de-DE" dirty="0"/>
              <a:t>Zurückgelegte Strecke, geteilt durch den Höhenverlust während des Fluges.</a:t>
            </a:r>
          </a:p>
          <a:p>
            <a:pPr marL="0" indent="0">
              <a:buNone/>
            </a:pPr>
            <a:r>
              <a:rPr lang="de-DE" dirty="0"/>
              <a:t>Man fliegt also früh am Morgen ein Dreieck. Wenn man den Umfang des Dreiecks mit seinem Index multipliziert, erhält man die geflogene Strecke. Das teilt man dann durch den während des Fluges eingetretenen Höhenverlust.</a:t>
            </a:r>
          </a:p>
          <a:p>
            <a:pPr marL="0" indent="0">
              <a:buNone/>
            </a:pPr>
            <a:r>
              <a:rPr lang="de-DE" dirty="0"/>
              <a:t>Natürlich wiederholt man solche Testflüge, um einen vernünftigen Durchschnittswert zu erhalten. </a:t>
            </a:r>
          </a:p>
        </p:txBody>
      </p:sp>
      <p:sp>
        <p:nvSpPr>
          <p:cNvPr id="4" name="Fußzeilenplatzhalter 3">
            <a:extLst>
              <a:ext uri="{FF2B5EF4-FFF2-40B4-BE49-F238E27FC236}">
                <a16:creationId xmlns:a16="http://schemas.microsoft.com/office/drawing/2014/main" id="{F2F6BD77-8760-4619-A270-0B98E71A0FF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00A75FF-E04A-482B-982A-69367EE84320}"/>
              </a:ext>
            </a:extLst>
          </p:cNvPr>
          <p:cNvSpPr>
            <a:spLocks noGrp="1"/>
          </p:cNvSpPr>
          <p:nvPr>
            <p:ph type="sldNum" sz="quarter" idx="12"/>
          </p:nvPr>
        </p:nvSpPr>
        <p:spPr/>
        <p:txBody>
          <a:bodyPr/>
          <a:lstStyle/>
          <a:p>
            <a:fld id="{F44E9EF7-D31C-4365-9088-79B42878EAD7}" type="slidenum">
              <a:rPr lang="de-DE" smtClean="0"/>
              <a:t>27</a:t>
            </a:fld>
            <a:endParaRPr lang="de-DE"/>
          </a:p>
        </p:txBody>
      </p:sp>
      <p:sp>
        <p:nvSpPr>
          <p:cNvPr id="8" name="Titel 1">
            <a:extLst>
              <a:ext uri="{FF2B5EF4-FFF2-40B4-BE49-F238E27FC236}">
                <a16:creationId xmlns:a16="http://schemas.microsoft.com/office/drawing/2014/main" id="{17A516DB-7A51-47E1-950F-DD4C7FDA0FB3}"/>
              </a:ext>
            </a:extLst>
          </p:cNvPr>
          <p:cNvSpPr txBox="1">
            <a:spLocks/>
          </p:cNvSpPr>
          <p:nvPr/>
        </p:nvSpPr>
        <p:spPr>
          <a:xfrm>
            <a:off x="866400" y="315218"/>
            <a:ext cx="11062247" cy="1457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10.13 FAQs: Wie kann ich die Gleitzahl einer bestimmten Modelleinstellung  	           herausfinden?</a:t>
            </a:r>
          </a:p>
        </p:txBody>
      </p:sp>
    </p:spTree>
    <p:extLst>
      <p:ext uri="{BB962C8B-B14F-4D97-AF65-F5344CB8AC3E}">
        <p14:creationId xmlns:p14="http://schemas.microsoft.com/office/powerpoint/2010/main" val="2382037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98248F4-18BA-42DA-B593-D0414417DE3A}"/>
              </a:ext>
            </a:extLst>
          </p:cNvPr>
          <p:cNvSpPr>
            <a:spLocks noGrp="1"/>
          </p:cNvSpPr>
          <p:nvPr>
            <p:ph idx="1"/>
          </p:nvPr>
        </p:nvSpPr>
        <p:spPr>
          <a:xfrm>
            <a:off x="838200" y="1825625"/>
            <a:ext cx="10515600" cy="3259560"/>
          </a:xfrm>
        </p:spPr>
        <p:txBody>
          <a:bodyPr>
            <a:normAutofit/>
          </a:bodyPr>
          <a:lstStyle/>
          <a:p>
            <a:pPr marL="0" indent="0">
              <a:buNone/>
            </a:pPr>
            <a:r>
              <a:rPr lang="de-DE" dirty="0"/>
              <a:t>Man kann sich nie zu 100 Prozent sicher sein, dass die Luft so neutral ist, wie man erwartet.</a:t>
            </a:r>
          </a:p>
          <a:p>
            <a:pPr marL="0" indent="0">
              <a:buNone/>
            </a:pPr>
            <a:endParaRPr lang="de-DE" dirty="0"/>
          </a:p>
          <a:p>
            <a:pPr marL="0" indent="0">
              <a:buNone/>
            </a:pPr>
            <a:r>
              <a:rPr lang="de-DE" dirty="0"/>
              <a:t>Außerdem wissen wir, dass wir manchmal durch Luftpakete fliegen, die feuchter sind, als die Umgebung. Je feuchter sie ist, desto leichter wird Luft. Deshalb haben diese Pakete die Tendenz nach oben zu steigen. Aber wegen der morgendlichen Inversion können sie das nicht wirklich.</a:t>
            </a:r>
          </a:p>
        </p:txBody>
      </p:sp>
      <p:sp>
        <p:nvSpPr>
          <p:cNvPr id="4" name="Fußzeilenplatzhalter 3">
            <a:extLst>
              <a:ext uri="{FF2B5EF4-FFF2-40B4-BE49-F238E27FC236}">
                <a16:creationId xmlns:a16="http://schemas.microsoft.com/office/drawing/2014/main" id="{F2F6BD77-8760-4619-A270-0B98E71A0FF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00A75FF-E04A-482B-982A-69367EE84320}"/>
              </a:ext>
            </a:extLst>
          </p:cNvPr>
          <p:cNvSpPr>
            <a:spLocks noGrp="1"/>
          </p:cNvSpPr>
          <p:nvPr>
            <p:ph type="sldNum" sz="quarter" idx="12"/>
          </p:nvPr>
        </p:nvSpPr>
        <p:spPr/>
        <p:txBody>
          <a:bodyPr/>
          <a:lstStyle/>
          <a:p>
            <a:fld id="{F44E9EF7-D31C-4365-9088-79B42878EAD7}" type="slidenum">
              <a:rPr lang="de-DE" smtClean="0"/>
              <a:t>28</a:t>
            </a:fld>
            <a:endParaRPr lang="de-DE"/>
          </a:p>
        </p:txBody>
      </p:sp>
      <p:sp>
        <p:nvSpPr>
          <p:cNvPr id="8" name="Titel 1">
            <a:extLst>
              <a:ext uri="{FF2B5EF4-FFF2-40B4-BE49-F238E27FC236}">
                <a16:creationId xmlns:a16="http://schemas.microsoft.com/office/drawing/2014/main" id="{17A516DB-7A51-47E1-950F-DD4C7FDA0FB3}"/>
              </a:ext>
            </a:extLst>
          </p:cNvPr>
          <p:cNvSpPr txBox="1">
            <a:spLocks/>
          </p:cNvSpPr>
          <p:nvPr/>
        </p:nvSpPr>
        <p:spPr>
          <a:xfrm>
            <a:off x="866400" y="315218"/>
            <a:ext cx="11062247" cy="1457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10.14 FAQs: Woher kommt es, dass Modelle bei Flügen am frühen Morgen</a:t>
            </a:r>
          </a:p>
          <a:p>
            <a:r>
              <a:rPr lang="de-DE" sz="2800" dirty="0"/>
              <a:t>	           langsamer sinken, als aufgrund des Eigensinkens des Modells zu</a:t>
            </a:r>
          </a:p>
          <a:p>
            <a:r>
              <a:rPr lang="de-DE" sz="2800" dirty="0"/>
              <a:t>	           erwarten wäre?</a:t>
            </a:r>
          </a:p>
        </p:txBody>
      </p:sp>
    </p:spTree>
    <p:extLst>
      <p:ext uri="{BB962C8B-B14F-4D97-AF65-F5344CB8AC3E}">
        <p14:creationId xmlns:p14="http://schemas.microsoft.com/office/powerpoint/2010/main" val="3103646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98248F4-18BA-42DA-B593-D0414417DE3A}"/>
              </a:ext>
            </a:extLst>
          </p:cNvPr>
          <p:cNvSpPr>
            <a:spLocks noGrp="1"/>
          </p:cNvSpPr>
          <p:nvPr>
            <p:ph idx="1"/>
          </p:nvPr>
        </p:nvSpPr>
        <p:spPr>
          <a:xfrm>
            <a:off x="826888" y="1412776"/>
            <a:ext cx="10741720" cy="4752528"/>
          </a:xfrm>
        </p:spPr>
        <p:txBody>
          <a:bodyPr>
            <a:noAutofit/>
          </a:bodyPr>
          <a:lstStyle/>
          <a:p>
            <a:pPr marL="0" indent="0">
              <a:buNone/>
            </a:pPr>
            <a:r>
              <a:rPr lang="de-DE" dirty="0"/>
              <a:t>Das stellt sich die Frage, was ist „Qualität“? Auf den ersten Blick könnte man der Ansicht sein, dass ein Vario, das besonders schnell auf Druckänderungen reagiert, von guter Qualität ist.</a:t>
            </a:r>
          </a:p>
          <a:p>
            <a:pPr marL="0" indent="0">
              <a:buNone/>
            </a:pPr>
            <a:r>
              <a:rPr lang="de-DE" dirty="0"/>
              <a:t>Wenn man aber etwas genauer hinsieht, wird man sicherlich zustimmen, dass die Qualität eines Varios nur als Gesamtsystem beurteilt werden kann. Zum Beispiel sollte man berücksichtigen mit welcher Rate Drücke gemessen werden, mit welcher Rate die Daten zum Empfangsgerät am Boden übermittelt werden und wie schnell und detailliert die Signale ausgegeben werden, besonders im Bereich der „0“-Zone.</a:t>
            </a:r>
          </a:p>
          <a:p>
            <a:pPr marL="0" indent="0">
              <a:buNone/>
            </a:pPr>
            <a:r>
              <a:rPr lang="de-DE" dirty="0"/>
              <a:t>Ein Teilnehmer hat in Neresheim die Daten seines Varios (Raven 2 pro von RC Electronics) zeitgleich über den Rückkanal seiner Fernsteuerung und die Bodenstation von RC Electronics (</a:t>
            </a:r>
            <a:r>
              <a:rPr lang="de-DE" dirty="0" err="1"/>
              <a:t>Snipe</a:t>
            </a:r>
            <a:r>
              <a:rPr lang="de-DE" dirty="0"/>
              <a:t>) ausgeben lassen. Die Unterschiede waren absolut eindeutig!</a:t>
            </a:r>
          </a:p>
        </p:txBody>
      </p:sp>
      <p:sp>
        <p:nvSpPr>
          <p:cNvPr id="4" name="Fußzeilenplatzhalter 3">
            <a:extLst>
              <a:ext uri="{FF2B5EF4-FFF2-40B4-BE49-F238E27FC236}">
                <a16:creationId xmlns:a16="http://schemas.microsoft.com/office/drawing/2014/main" id="{F2F6BD77-8760-4619-A270-0B98E71A0FFC}"/>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A00A75FF-E04A-482B-982A-69367EE84320}"/>
              </a:ext>
            </a:extLst>
          </p:cNvPr>
          <p:cNvSpPr>
            <a:spLocks noGrp="1"/>
          </p:cNvSpPr>
          <p:nvPr>
            <p:ph type="sldNum" sz="quarter" idx="12"/>
          </p:nvPr>
        </p:nvSpPr>
        <p:spPr/>
        <p:txBody>
          <a:bodyPr/>
          <a:lstStyle/>
          <a:p>
            <a:fld id="{F44E9EF7-D31C-4365-9088-79B42878EAD7}" type="slidenum">
              <a:rPr lang="de-DE" smtClean="0"/>
              <a:t>29</a:t>
            </a:fld>
            <a:endParaRPr lang="de-DE" dirty="0"/>
          </a:p>
        </p:txBody>
      </p:sp>
      <p:sp>
        <p:nvSpPr>
          <p:cNvPr id="8" name="Titel 1">
            <a:extLst>
              <a:ext uri="{FF2B5EF4-FFF2-40B4-BE49-F238E27FC236}">
                <a16:creationId xmlns:a16="http://schemas.microsoft.com/office/drawing/2014/main" id="{17A516DB-7A51-47E1-950F-DD4C7FDA0FB3}"/>
              </a:ext>
            </a:extLst>
          </p:cNvPr>
          <p:cNvSpPr txBox="1">
            <a:spLocks/>
          </p:cNvSpPr>
          <p:nvPr/>
        </p:nvSpPr>
        <p:spPr>
          <a:xfrm>
            <a:off x="866400" y="315218"/>
            <a:ext cx="11062247" cy="1457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10.15 FAQs: Wie sieht es mit der Qualität der auf dem Markt erhältlichen </a:t>
            </a:r>
          </a:p>
          <a:p>
            <a:r>
              <a:rPr lang="de-DE" sz="2800" dirty="0"/>
              <a:t>                      TEK-Varios aus?</a:t>
            </a:r>
          </a:p>
        </p:txBody>
      </p:sp>
    </p:spTree>
    <p:extLst>
      <p:ext uri="{BB962C8B-B14F-4D97-AF65-F5344CB8AC3E}">
        <p14:creationId xmlns:p14="http://schemas.microsoft.com/office/powerpoint/2010/main" val="1058078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3</a:t>
            </a:fld>
            <a:endParaRPr lang="de-DE" dirty="0"/>
          </a:p>
        </p:txBody>
      </p:sp>
      <p:sp>
        <p:nvSpPr>
          <p:cNvPr id="11" name="Textfeld 10">
            <a:extLst>
              <a:ext uri="{FF2B5EF4-FFF2-40B4-BE49-F238E27FC236}">
                <a16:creationId xmlns:a16="http://schemas.microsoft.com/office/drawing/2014/main" id="{FA5576A4-A8A3-418A-BA17-D78AB46FD1DC}"/>
              </a:ext>
            </a:extLst>
          </p:cNvPr>
          <p:cNvSpPr txBox="1"/>
          <p:nvPr/>
        </p:nvSpPr>
        <p:spPr>
          <a:xfrm>
            <a:off x="958030" y="1268760"/>
            <a:ext cx="10801201" cy="4832092"/>
          </a:xfrm>
          <a:prstGeom prst="rect">
            <a:avLst/>
          </a:prstGeom>
          <a:noFill/>
        </p:spPr>
        <p:txBody>
          <a:bodyPr wrap="square">
            <a:spAutoFit/>
          </a:bodyPr>
          <a:lstStyle/>
          <a:p>
            <a:r>
              <a:rPr lang="de-DE" sz="2800" dirty="0"/>
              <a:t>2) Zusatzinformation: Maximalwerte für Steigen und Sinken</a:t>
            </a:r>
          </a:p>
          <a:p>
            <a:endParaRPr lang="de-DE" sz="2800" dirty="0"/>
          </a:p>
          <a:p>
            <a:r>
              <a:rPr lang="de-DE" sz="2800" dirty="0"/>
              <a:t>Schauen wir uns zuerst das größte Steigen und Sinken an. Es hängt davon ab, in welchem Gebiet man fliegt. Hier bei uns steigt richtig gute Thermik mit 2 m/s bis 3 m/s. Also könnte man auf den ersten Blick auf die Idee kommen, die Maxima auf 3 m/s zu setzen. Das wird jedoch zu einem sehr unruhigen Signal führen. Außerdem werden die Angaben im „0“-Bereich sehr ungenau sein. Aber klare und fein abgestimmte Signale gerade in diesem Bereich machen oft den entscheidenden Unterschied aus, nicht wahr? Deshalb schlagen wir vor, die Maxima zunächst auf +/- 5 m/s zu setzen.</a:t>
            </a:r>
          </a:p>
        </p:txBody>
      </p:sp>
      <p:sp>
        <p:nvSpPr>
          <p:cNvPr id="6" name="Titel 1">
            <a:extLst>
              <a:ext uri="{FF2B5EF4-FFF2-40B4-BE49-F238E27FC236}">
                <a16:creationId xmlns:a16="http://schemas.microsoft.com/office/drawing/2014/main" id="{C6C63B50-0A02-48C0-BEE9-0E92831E7086}"/>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10.3 FAQs: Welche Grundeinstellung empfehlt ihr für das TEK-Vario?</a:t>
            </a:r>
          </a:p>
        </p:txBody>
      </p:sp>
    </p:spTree>
    <p:extLst>
      <p:ext uri="{BB962C8B-B14F-4D97-AF65-F5344CB8AC3E}">
        <p14:creationId xmlns:p14="http://schemas.microsoft.com/office/powerpoint/2010/main" val="3296117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98248F4-18BA-42DA-B593-D0414417DE3A}"/>
              </a:ext>
            </a:extLst>
          </p:cNvPr>
          <p:cNvSpPr>
            <a:spLocks noGrp="1"/>
          </p:cNvSpPr>
          <p:nvPr>
            <p:ph idx="1"/>
          </p:nvPr>
        </p:nvSpPr>
        <p:spPr>
          <a:xfrm>
            <a:off x="826889" y="1412776"/>
            <a:ext cx="10515600" cy="2160240"/>
          </a:xfrm>
        </p:spPr>
        <p:txBody>
          <a:bodyPr>
            <a:normAutofit/>
          </a:bodyPr>
          <a:lstStyle/>
          <a:p>
            <a:pPr marL="0" indent="0">
              <a:buNone/>
            </a:pPr>
            <a:r>
              <a:rPr lang="de-DE" dirty="0"/>
              <a:t>Egal, welches TEK-Vario deine Zustimmung findet, wir empfehlen, auf keinen Fall die Komponenten unterschiedlicher Marken zu mischen. Wenn du z. B. das Vario von RC Electronics hast, ist es am besten, auch deren TEK-Düse und Bodenstation zu verwenden.</a:t>
            </a:r>
          </a:p>
          <a:p>
            <a:pPr marL="0" indent="0">
              <a:buNone/>
            </a:pPr>
            <a:endParaRPr lang="de-DE" dirty="0"/>
          </a:p>
        </p:txBody>
      </p:sp>
      <p:sp>
        <p:nvSpPr>
          <p:cNvPr id="4" name="Fußzeilenplatzhalter 3">
            <a:extLst>
              <a:ext uri="{FF2B5EF4-FFF2-40B4-BE49-F238E27FC236}">
                <a16:creationId xmlns:a16="http://schemas.microsoft.com/office/drawing/2014/main" id="{F2F6BD77-8760-4619-A270-0B98E71A0FF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00A75FF-E04A-482B-982A-69367EE84320}"/>
              </a:ext>
            </a:extLst>
          </p:cNvPr>
          <p:cNvSpPr>
            <a:spLocks noGrp="1"/>
          </p:cNvSpPr>
          <p:nvPr>
            <p:ph type="sldNum" sz="quarter" idx="12"/>
          </p:nvPr>
        </p:nvSpPr>
        <p:spPr/>
        <p:txBody>
          <a:bodyPr/>
          <a:lstStyle/>
          <a:p>
            <a:fld id="{F44E9EF7-D31C-4365-9088-79B42878EAD7}" type="slidenum">
              <a:rPr lang="de-DE" smtClean="0"/>
              <a:t>30</a:t>
            </a:fld>
            <a:endParaRPr lang="de-DE"/>
          </a:p>
        </p:txBody>
      </p:sp>
      <p:sp>
        <p:nvSpPr>
          <p:cNvPr id="6" name="Titel 1">
            <a:extLst>
              <a:ext uri="{FF2B5EF4-FFF2-40B4-BE49-F238E27FC236}">
                <a16:creationId xmlns:a16="http://schemas.microsoft.com/office/drawing/2014/main" id="{C5103725-7407-47A9-8B2A-0E0908695CFE}"/>
              </a:ext>
            </a:extLst>
          </p:cNvPr>
          <p:cNvSpPr txBox="1">
            <a:spLocks/>
          </p:cNvSpPr>
          <p:nvPr/>
        </p:nvSpPr>
        <p:spPr>
          <a:xfrm>
            <a:off x="866400" y="315218"/>
            <a:ext cx="11062247" cy="14575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10.15 FAQs: Wie sieht es mit der Qualität der auf dem Markt erhältlichen </a:t>
            </a:r>
          </a:p>
          <a:p>
            <a:r>
              <a:rPr lang="de-DE" sz="2800" dirty="0"/>
              <a:t>                      TEK-Varios aus?</a:t>
            </a:r>
          </a:p>
        </p:txBody>
      </p:sp>
    </p:spTree>
    <p:extLst>
      <p:ext uri="{BB962C8B-B14F-4D97-AF65-F5344CB8AC3E}">
        <p14:creationId xmlns:p14="http://schemas.microsoft.com/office/powerpoint/2010/main" val="3774612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F2F6BD77-8760-4619-A270-0B98E71A0FFC}"/>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00A75FF-E04A-482B-982A-69367EE84320}"/>
              </a:ext>
            </a:extLst>
          </p:cNvPr>
          <p:cNvSpPr>
            <a:spLocks noGrp="1"/>
          </p:cNvSpPr>
          <p:nvPr>
            <p:ph type="sldNum" sz="quarter" idx="12"/>
          </p:nvPr>
        </p:nvSpPr>
        <p:spPr/>
        <p:txBody>
          <a:bodyPr/>
          <a:lstStyle/>
          <a:p>
            <a:fld id="{F44E9EF7-D31C-4365-9088-79B42878EAD7}" type="slidenum">
              <a:rPr lang="de-DE" smtClean="0"/>
              <a:t>31</a:t>
            </a:fld>
            <a:endParaRPr lang="de-DE"/>
          </a:p>
        </p:txBody>
      </p:sp>
      <p:sp>
        <p:nvSpPr>
          <p:cNvPr id="2" name="Textfeld 1">
            <a:extLst>
              <a:ext uri="{FF2B5EF4-FFF2-40B4-BE49-F238E27FC236}">
                <a16:creationId xmlns:a16="http://schemas.microsoft.com/office/drawing/2014/main" id="{9A6290C2-A1CE-4483-85C8-2696348BE70F}"/>
              </a:ext>
            </a:extLst>
          </p:cNvPr>
          <p:cNvSpPr txBox="1"/>
          <p:nvPr/>
        </p:nvSpPr>
        <p:spPr>
          <a:xfrm>
            <a:off x="551384" y="404664"/>
            <a:ext cx="10945216" cy="6001643"/>
          </a:xfrm>
          <a:prstGeom prst="rect">
            <a:avLst/>
          </a:prstGeom>
          <a:noFill/>
        </p:spPr>
        <p:txBody>
          <a:bodyPr wrap="square" rtlCol="0">
            <a:spAutoFit/>
          </a:bodyPr>
          <a:lstStyle/>
          <a:p>
            <a:r>
              <a:rPr lang="de-DE" sz="2400" dirty="0"/>
              <a:t>Wie kam es, dass…?</a:t>
            </a:r>
          </a:p>
          <a:p>
            <a:r>
              <a:rPr lang="de-DE" sz="2400" dirty="0"/>
              <a:t>Obwohl ich nicht an Segelflugwettbewerben irgendeiner Art teilnehme, fasziniert mich das Thermikfliegen seit vielen Jahrzehnten. Natürlich habe ich in den letzten Jahren zunehmend TEK-Varios eingesetzt. Da ich zu jenen gehöre, die es „immer schon mal wissen wollten“, habe ich seit einiger Zeit alle Informationen über das TEK-Vario zusammengetragen, die ich bekommen konnte. Als ich nach Neresheim kam, hatte ich eine große Schachtel voller Puzzleteile, von denen sich bereits die einen oder anderen zusammenfügten, aber das „große ganze Bild“ fehlte mir noch…</a:t>
            </a:r>
          </a:p>
          <a:p>
            <a:r>
              <a:rPr lang="de-DE" sz="2400" dirty="0"/>
              <a:t>Mein herzlichster Dank geht an Andrej </a:t>
            </a:r>
            <a:r>
              <a:rPr lang="de-DE" sz="2400" dirty="0" err="1"/>
              <a:t>Vrecer</a:t>
            </a:r>
            <a:r>
              <a:rPr lang="de-DE" sz="2400" dirty="0"/>
              <a:t> von RC Electronics und Philip Kolb. Sie haben mich nicht nur eingeladen, sondern auch „wirklich jede“ Frage beantwortet.</a:t>
            </a:r>
          </a:p>
          <a:p>
            <a:r>
              <a:rPr lang="de-DE" sz="2400" dirty="0"/>
              <a:t>Vielen Dank auch an jeden Einzelnen eurer tollen Truppe. Die Zeit in Neresheim war genial!</a:t>
            </a:r>
          </a:p>
          <a:p>
            <a:r>
              <a:rPr lang="de-DE" sz="2400" dirty="0"/>
              <a:t>Die Unterlagen dürfen natürlich gerne an jeden Interessierten weitergegeben werden.</a:t>
            </a:r>
          </a:p>
          <a:p>
            <a:endParaRPr lang="de-DE" sz="2400" dirty="0"/>
          </a:p>
          <a:p>
            <a:r>
              <a:rPr lang="de-DE" sz="2400" dirty="0"/>
              <a:t>Auf ein Wiedersehen!</a:t>
            </a:r>
          </a:p>
          <a:p>
            <a:r>
              <a:rPr lang="de-DE" sz="2400" dirty="0"/>
              <a:t>Michael Rogg</a:t>
            </a:r>
          </a:p>
        </p:txBody>
      </p:sp>
    </p:spTree>
    <p:extLst>
      <p:ext uri="{BB962C8B-B14F-4D97-AF65-F5344CB8AC3E}">
        <p14:creationId xmlns:p14="http://schemas.microsoft.com/office/powerpoint/2010/main" val="2590513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42B2143B-9B59-4C5A-9025-B001B9068AD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7FD3E6D-D9CC-4A6C-8957-77DB86F3AB38}"/>
              </a:ext>
            </a:extLst>
          </p:cNvPr>
          <p:cNvSpPr>
            <a:spLocks noGrp="1"/>
          </p:cNvSpPr>
          <p:nvPr>
            <p:ph type="sldNum" sz="quarter" idx="12"/>
          </p:nvPr>
        </p:nvSpPr>
        <p:spPr/>
        <p:txBody>
          <a:bodyPr/>
          <a:lstStyle/>
          <a:p>
            <a:fld id="{F44E9EF7-D31C-4365-9088-79B42878EAD7}" type="slidenum">
              <a:rPr lang="de-DE" smtClean="0"/>
              <a:t>4</a:t>
            </a:fld>
            <a:endParaRPr lang="de-DE"/>
          </a:p>
        </p:txBody>
      </p:sp>
      <p:sp>
        <p:nvSpPr>
          <p:cNvPr id="7" name="Textfeld 6">
            <a:extLst>
              <a:ext uri="{FF2B5EF4-FFF2-40B4-BE49-F238E27FC236}">
                <a16:creationId xmlns:a16="http://schemas.microsoft.com/office/drawing/2014/main" id="{227CC78B-0C5B-4136-AC8E-3CBF2B79E307}"/>
              </a:ext>
            </a:extLst>
          </p:cNvPr>
          <p:cNvSpPr txBox="1"/>
          <p:nvPr/>
        </p:nvSpPr>
        <p:spPr>
          <a:xfrm>
            <a:off x="958049" y="1269997"/>
            <a:ext cx="10658400" cy="4832092"/>
          </a:xfrm>
          <a:prstGeom prst="rect">
            <a:avLst/>
          </a:prstGeom>
          <a:noFill/>
        </p:spPr>
        <p:txBody>
          <a:bodyPr wrap="square" rtlCol="0">
            <a:spAutoFit/>
          </a:bodyPr>
          <a:lstStyle/>
          <a:p>
            <a:r>
              <a:rPr lang="de-DE" sz="2800" dirty="0"/>
              <a:t>3) Zusatzinformation: Reaktionszeit/Latenzzeit</a:t>
            </a:r>
          </a:p>
          <a:p>
            <a:endParaRPr lang="de-DE" sz="2800" dirty="0"/>
          </a:p>
          <a:p>
            <a:r>
              <a:rPr lang="de-DE" sz="2800" dirty="0"/>
              <a:t>Wenn man sein Modell sehr nahe bei sich fliegt, oder die Thermik stark ist, kann man durchaus die Erfahrung machen, dass man mit dem Auge schneller wahrnimmt, als das „ziemlich langsame“ TEK-Vario Signale ausgibt. Genauso kann es passieren, dass ein sehr schnelles Vario einen verrückt macht, wenn man in ruppiger Luft unterwegs ist. Nun, man sollte nicht voreilig seine Schlüsse ziehen. </a:t>
            </a:r>
          </a:p>
          <a:p>
            <a:r>
              <a:rPr lang="de-DE" sz="2800" dirty="0"/>
              <a:t>Sobald man höher am Himmel fliegt, das Modell weiter weg ist, oder wenn Auf- und Abwinde nur schwach ausgeprägt sind, ist es unmöglich, mit dem Auge zu entscheiden, was man am besten tun sollte. </a:t>
            </a:r>
          </a:p>
        </p:txBody>
      </p:sp>
      <p:sp>
        <p:nvSpPr>
          <p:cNvPr id="6" name="Titel 1">
            <a:extLst>
              <a:ext uri="{FF2B5EF4-FFF2-40B4-BE49-F238E27FC236}">
                <a16:creationId xmlns:a16="http://schemas.microsoft.com/office/drawing/2014/main" id="{A2F19776-7978-42E8-86C0-F387D8BD9067}"/>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10.3 FAQs: Welche Grundeinstellung empfehlt ihr für das TEK-Vario?</a:t>
            </a:r>
          </a:p>
        </p:txBody>
      </p:sp>
    </p:spTree>
    <p:extLst>
      <p:ext uri="{BB962C8B-B14F-4D97-AF65-F5344CB8AC3E}">
        <p14:creationId xmlns:p14="http://schemas.microsoft.com/office/powerpoint/2010/main" val="399283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42B2143B-9B59-4C5A-9025-B001B9068AD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7FD3E6D-D9CC-4A6C-8957-77DB86F3AB38}"/>
              </a:ext>
            </a:extLst>
          </p:cNvPr>
          <p:cNvSpPr>
            <a:spLocks noGrp="1"/>
          </p:cNvSpPr>
          <p:nvPr>
            <p:ph type="sldNum" sz="quarter" idx="12"/>
          </p:nvPr>
        </p:nvSpPr>
        <p:spPr/>
        <p:txBody>
          <a:bodyPr/>
          <a:lstStyle/>
          <a:p>
            <a:fld id="{F44E9EF7-D31C-4365-9088-79B42878EAD7}" type="slidenum">
              <a:rPr lang="de-DE" smtClean="0"/>
              <a:t>5</a:t>
            </a:fld>
            <a:endParaRPr lang="de-DE"/>
          </a:p>
        </p:txBody>
      </p:sp>
      <p:sp>
        <p:nvSpPr>
          <p:cNvPr id="7" name="Textfeld 6">
            <a:extLst>
              <a:ext uri="{FF2B5EF4-FFF2-40B4-BE49-F238E27FC236}">
                <a16:creationId xmlns:a16="http://schemas.microsoft.com/office/drawing/2014/main" id="{227CC78B-0C5B-4136-AC8E-3CBF2B79E307}"/>
              </a:ext>
            </a:extLst>
          </p:cNvPr>
          <p:cNvSpPr txBox="1"/>
          <p:nvPr/>
        </p:nvSpPr>
        <p:spPr>
          <a:xfrm>
            <a:off x="942604" y="1260293"/>
            <a:ext cx="10842028" cy="5262979"/>
          </a:xfrm>
          <a:prstGeom prst="rect">
            <a:avLst/>
          </a:prstGeom>
          <a:noFill/>
        </p:spPr>
        <p:txBody>
          <a:bodyPr wrap="square" rtlCol="0">
            <a:spAutoFit/>
          </a:bodyPr>
          <a:lstStyle/>
          <a:p>
            <a:r>
              <a:rPr lang="de-DE" sz="2800" dirty="0"/>
              <a:t>3) Zusatzinformation: Reaktionszeit/Latenzzeit (Forts.)</a:t>
            </a:r>
          </a:p>
          <a:p>
            <a:r>
              <a:rPr lang="de-DE" sz="2800" dirty="0"/>
              <a:t>Dann hilft ein konventionelles Vario, die Luft bis zu einem gewissen Grad zu „lesen“. Jedoch bekommt man durch ein sauber eingestelltes TEK-Vario eine wesentlich genauere Vorstellung davon, was dort oben vor sich geht. Und das ist der Punkt, an dem eine gut gewählte zeitliche Verzögerung ihre Trümpfe voll ausspielt. Wir wissen alle, dass jeder Segler einen gewissen Raum und eine gewisse Zeitspanne braucht, um einen ganzen Kreis zu fliegen. Bitte stell dir dein Modell vor, wie es am Himmel seine Kreise zieht. Stelle dir vor, das TEK-Vario hat über die letzten zwei Sekunden hinweg konstant etwas mehr als nur minimales Steigen ausgegeben. Was würdest daraus für Schlüsse ziehen?</a:t>
            </a:r>
          </a:p>
          <a:p>
            <a:endParaRPr lang="de-DE" sz="2800" dirty="0"/>
          </a:p>
        </p:txBody>
      </p:sp>
      <p:sp>
        <p:nvSpPr>
          <p:cNvPr id="6" name="Titel 1">
            <a:extLst>
              <a:ext uri="{FF2B5EF4-FFF2-40B4-BE49-F238E27FC236}">
                <a16:creationId xmlns:a16="http://schemas.microsoft.com/office/drawing/2014/main" id="{2184130E-26F5-4839-B94A-F4E552FE49F4}"/>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10.3 FAQs: Welche Grundeinstellung empfehlt ihr für das TEK-Vario?</a:t>
            </a:r>
          </a:p>
        </p:txBody>
      </p:sp>
    </p:spTree>
    <p:extLst>
      <p:ext uri="{BB962C8B-B14F-4D97-AF65-F5344CB8AC3E}">
        <p14:creationId xmlns:p14="http://schemas.microsoft.com/office/powerpoint/2010/main" val="4162714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42B2143B-9B59-4C5A-9025-B001B9068AD0}"/>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77FD3E6D-D9CC-4A6C-8957-77DB86F3AB38}"/>
              </a:ext>
            </a:extLst>
          </p:cNvPr>
          <p:cNvSpPr>
            <a:spLocks noGrp="1"/>
          </p:cNvSpPr>
          <p:nvPr>
            <p:ph type="sldNum" sz="quarter" idx="12"/>
          </p:nvPr>
        </p:nvSpPr>
        <p:spPr/>
        <p:txBody>
          <a:bodyPr/>
          <a:lstStyle/>
          <a:p>
            <a:fld id="{F44E9EF7-D31C-4365-9088-79B42878EAD7}" type="slidenum">
              <a:rPr lang="de-DE" smtClean="0"/>
              <a:t>6</a:t>
            </a:fld>
            <a:endParaRPr lang="de-DE"/>
          </a:p>
        </p:txBody>
      </p:sp>
      <p:sp>
        <p:nvSpPr>
          <p:cNvPr id="7" name="Textfeld 6">
            <a:extLst>
              <a:ext uri="{FF2B5EF4-FFF2-40B4-BE49-F238E27FC236}">
                <a16:creationId xmlns:a16="http://schemas.microsoft.com/office/drawing/2014/main" id="{227CC78B-0C5B-4136-AC8E-3CBF2B79E307}"/>
              </a:ext>
            </a:extLst>
          </p:cNvPr>
          <p:cNvSpPr txBox="1"/>
          <p:nvPr/>
        </p:nvSpPr>
        <p:spPr>
          <a:xfrm>
            <a:off x="933303" y="1262365"/>
            <a:ext cx="10658400" cy="4832092"/>
          </a:xfrm>
          <a:prstGeom prst="rect">
            <a:avLst/>
          </a:prstGeom>
          <a:noFill/>
        </p:spPr>
        <p:txBody>
          <a:bodyPr wrap="square" rtlCol="0">
            <a:spAutoFit/>
          </a:bodyPr>
          <a:lstStyle/>
          <a:p>
            <a:r>
              <a:rPr lang="de-DE" sz="2800" dirty="0"/>
              <a:t>3) Zusatzinformation: Reaktionszeit/Latenzzeit (Forts.)</a:t>
            </a:r>
            <a:endParaRPr lang="de-DE" sz="2800" i="1" dirty="0"/>
          </a:p>
          <a:p>
            <a:r>
              <a:rPr lang="de-DE" sz="2800" dirty="0"/>
              <a:t>Die Erfahrung zeigt, dass eine Reaktionszeit/Latenzzeit zwischen 1,2 s und 2,0 s am meisten Sinn macht.</a:t>
            </a:r>
          </a:p>
          <a:p>
            <a:endParaRPr lang="de-DE" sz="2800" dirty="0"/>
          </a:p>
          <a:p>
            <a:r>
              <a:rPr lang="de-DE" sz="2800" dirty="0"/>
              <a:t>Alle modernen konventionellen und TEK-Varios geben dem Anwender die Möglichkeit, die Reaktionszeit einzustellen. Die Daumenregel ist: Je größer das Modell und je höher die Flächenbelastung, desto mehr Verzögerung ist angebracht.</a:t>
            </a:r>
          </a:p>
          <a:p>
            <a:endParaRPr lang="de-DE" sz="2800" dirty="0"/>
          </a:p>
          <a:p>
            <a:r>
              <a:rPr lang="de-DE" sz="2800" dirty="0"/>
              <a:t>In der Praxis beachten zu viele Piloten diesen Punkt nicht. Um es kurz zu machen: Sie sollten es tun!</a:t>
            </a:r>
          </a:p>
        </p:txBody>
      </p:sp>
      <p:sp>
        <p:nvSpPr>
          <p:cNvPr id="6" name="Titel 1">
            <a:extLst>
              <a:ext uri="{FF2B5EF4-FFF2-40B4-BE49-F238E27FC236}">
                <a16:creationId xmlns:a16="http://schemas.microsoft.com/office/drawing/2014/main" id="{089FB402-6B6C-4463-A47F-C7CC2CDFFE95}"/>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10.3 FAQs: Welche Grundeinstellung empfehlt ihr für das TEK-Vario?</a:t>
            </a:r>
          </a:p>
        </p:txBody>
      </p:sp>
    </p:spTree>
    <p:extLst>
      <p:ext uri="{BB962C8B-B14F-4D97-AF65-F5344CB8AC3E}">
        <p14:creationId xmlns:p14="http://schemas.microsoft.com/office/powerpoint/2010/main" val="2427939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7</a:t>
            </a:fld>
            <a:endParaRPr lang="de-DE"/>
          </a:p>
        </p:txBody>
      </p:sp>
      <p:sp>
        <p:nvSpPr>
          <p:cNvPr id="8" name="Titel 1">
            <a:extLst>
              <a:ext uri="{FF2B5EF4-FFF2-40B4-BE49-F238E27FC236}">
                <a16:creationId xmlns:a16="http://schemas.microsoft.com/office/drawing/2014/main" id="{E30134DB-FAFE-49AE-9BE8-CBEFE9AC832F}"/>
              </a:ext>
            </a:extLst>
          </p:cNvPr>
          <p:cNvSpPr txBox="1">
            <a:spLocks/>
          </p:cNvSpPr>
          <p:nvPr/>
        </p:nvSpPr>
        <p:spPr>
          <a:xfrm>
            <a:off x="866401" y="36235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10.4 FAQs: Wie verhält es sich mit dem Bereich zwischen 0 Steigen/ </a:t>
            </a:r>
          </a:p>
          <a:p>
            <a:r>
              <a:rPr lang="de-DE" sz="2800" dirty="0"/>
              <a:t>                    Sinken und dem Eigensinken eines Modells?</a:t>
            </a:r>
          </a:p>
        </p:txBody>
      </p:sp>
      <p:sp>
        <p:nvSpPr>
          <p:cNvPr id="11" name="Textfeld 10">
            <a:extLst>
              <a:ext uri="{FF2B5EF4-FFF2-40B4-BE49-F238E27FC236}">
                <a16:creationId xmlns:a16="http://schemas.microsoft.com/office/drawing/2014/main" id="{FA5576A4-A8A3-418A-BA17-D78AB46FD1DC}"/>
              </a:ext>
            </a:extLst>
          </p:cNvPr>
          <p:cNvSpPr txBox="1"/>
          <p:nvPr/>
        </p:nvSpPr>
        <p:spPr>
          <a:xfrm>
            <a:off x="969366" y="3356992"/>
            <a:ext cx="10515599" cy="2677656"/>
          </a:xfrm>
          <a:prstGeom prst="rect">
            <a:avLst/>
          </a:prstGeom>
          <a:noFill/>
        </p:spPr>
        <p:txBody>
          <a:bodyPr wrap="square">
            <a:spAutoFit/>
          </a:bodyPr>
          <a:lstStyle/>
          <a:p>
            <a:endParaRPr lang="de-DE" sz="2800" dirty="0"/>
          </a:p>
          <a:p>
            <a:endParaRPr lang="de-DE" sz="2800" dirty="0"/>
          </a:p>
          <a:p>
            <a:r>
              <a:rPr lang="de-DE" sz="2800" dirty="0"/>
              <a:t>Manche Piloten empfehlen, den 0-Punkt des Varios in die Nähe des untersten Wertes des Eigensinkens zu verlegen. Zum Beispiel: Wenn die </a:t>
            </a:r>
            <a:r>
              <a:rPr lang="de-DE" sz="2800" dirty="0" err="1"/>
              <a:t>Sinkrate</a:t>
            </a:r>
            <a:r>
              <a:rPr lang="de-DE" sz="2800" dirty="0"/>
              <a:t> – 0,5 m/s beträgt, versetzen sie den 0-Punkt auf – 0,4 m/s. Warum?</a:t>
            </a:r>
          </a:p>
        </p:txBody>
      </p:sp>
      <p:graphicFrame>
        <p:nvGraphicFramePr>
          <p:cNvPr id="2" name="Tabelle 2">
            <a:extLst>
              <a:ext uri="{FF2B5EF4-FFF2-40B4-BE49-F238E27FC236}">
                <a16:creationId xmlns:a16="http://schemas.microsoft.com/office/drawing/2014/main" id="{47DAD8C3-7E39-45B4-9C66-F862267B85A7}"/>
              </a:ext>
            </a:extLst>
          </p:cNvPr>
          <p:cNvGraphicFramePr>
            <a:graphicFrameLocks noGrp="1"/>
          </p:cNvGraphicFramePr>
          <p:nvPr>
            <p:extLst>
              <p:ext uri="{D42A27DB-BD31-4B8C-83A1-F6EECF244321}">
                <p14:modId xmlns:p14="http://schemas.microsoft.com/office/powerpoint/2010/main" val="2543082798"/>
              </p:ext>
            </p:extLst>
          </p:nvPr>
        </p:nvGraphicFramePr>
        <p:xfrm>
          <a:off x="983430" y="1572384"/>
          <a:ext cx="10370368" cy="2072640"/>
        </p:xfrm>
        <a:graphic>
          <a:graphicData uri="http://schemas.openxmlformats.org/drawingml/2006/table">
            <a:tbl>
              <a:tblPr firstRow="1" bandRow="1">
                <a:tableStyleId>{5C22544A-7EE6-4342-B048-85BDC9FD1C3A}</a:tableStyleId>
              </a:tblPr>
              <a:tblGrid>
                <a:gridCol w="6480722">
                  <a:extLst>
                    <a:ext uri="{9D8B030D-6E8A-4147-A177-3AD203B41FA5}">
                      <a16:colId xmlns:a16="http://schemas.microsoft.com/office/drawing/2014/main" val="4112391716"/>
                    </a:ext>
                  </a:extLst>
                </a:gridCol>
                <a:gridCol w="3889646">
                  <a:extLst>
                    <a:ext uri="{9D8B030D-6E8A-4147-A177-3AD203B41FA5}">
                      <a16:colId xmlns:a16="http://schemas.microsoft.com/office/drawing/2014/main" val="262748908"/>
                    </a:ext>
                  </a:extLst>
                </a:gridCol>
              </a:tblGrid>
              <a:tr h="370840">
                <a:tc>
                  <a:txBody>
                    <a:bodyPr/>
                    <a:lstStyle/>
                    <a:p>
                      <a:r>
                        <a:rPr lang="de-DE" sz="2800" dirty="0"/>
                        <a:t>Modelltyp</a:t>
                      </a:r>
                    </a:p>
                  </a:txBody>
                  <a:tcPr/>
                </a:tc>
                <a:tc>
                  <a:txBody>
                    <a:bodyPr/>
                    <a:lstStyle/>
                    <a:p>
                      <a:r>
                        <a:rPr lang="de-DE" sz="2800" dirty="0"/>
                        <a:t>Eigensinken</a:t>
                      </a:r>
                    </a:p>
                  </a:txBody>
                  <a:tcPr/>
                </a:tc>
                <a:extLst>
                  <a:ext uri="{0D108BD9-81ED-4DB2-BD59-A6C34878D82A}">
                    <a16:rowId xmlns:a16="http://schemas.microsoft.com/office/drawing/2014/main" val="3493716691"/>
                  </a:ext>
                </a:extLst>
              </a:tr>
              <a:tr h="370840">
                <a:tc>
                  <a:txBody>
                    <a:bodyPr/>
                    <a:lstStyle/>
                    <a:p>
                      <a:r>
                        <a:rPr lang="de-DE" sz="2800" dirty="0"/>
                        <a:t>modernes F5J-Modell</a:t>
                      </a:r>
                    </a:p>
                  </a:txBody>
                  <a:tcPr/>
                </a:tc>
                <a:tc>
                  <a:txBody>
                    <a:bodyPr/>
                    <a:lstStyle/>
                    <a:p>
                      <a:r>
                        <a:rPr lang="de-DE" sz="2800" dirty="0"/>
                        <a:t>ca. – 0,3 m/s</a:t>
                      </a:r>
                    </a:p>
                  </a:txBody>
                  <a:tcPr/>
                </a:tc>
                <a:extLst>
                  <a:ext uri="{0D108BD9-81ED-4DB2-BD59-A6C34878D82A}">
                    <a16:rowId xmlns:a16="http://schemas.microsoft.com/office/drawing/2014/main" val="798964713"/>
                  </a:ext>
                </a:extLst>
              </a:tr>
              <a:tr h="370840">
                <a:tc>
                  <a:txBody>
                    <a:bodyPr/>
                    <a:lstStyle/>
                    <a:p>
                      <a:r>
                        <a:rPr lang="de-DE" sz="2800" dirty="0"/>
                        <a:t>moderner </a:t>
                      </a:r>
                      <a:r>
                        <a:rPr lang="de-DE" sz="2800" dirty="0" err="1"/>
                        <a:t>Scale</a:t>
                      </a:r>
                      <a:r>
                        <a:rPr lang="de-DE" sz="2800" dirty="0"/>
                        <a:t> Hochleistungssegler</a:t>
                      </a:r>
                    </a:p>
                  </a:txBody>
                  <a:tcPr/>
                </a:tc>
                <a:tc>
                  <a:txBody>
                    <a:bodyPr/>
                    <a:lstStyle/>
                    <a:p>
                      <a:r>
                        <a:rPr lang="de-DE" sz="2800" dirty="0"/>
                        <a:t>ca. – 0,4 </a:t>
                      </a:r>
                      <a:r>
                        <a:rPr lang="de-DE" sz="2800" dirty="0" err="1"/>
                        <a:t>to</a:t>
                      </a:r>
                      <a:r>
                        <a:rPr lang="de-DE" sz="2800" dirty="0"/>
                        <a:t> – 0,5 m/s</a:t>
                      </a:r>
                    </a:p>
                  </a:txBody>
                  <a:tcPr/>
                </a:tc>
                <a:extLst>
                  <a:ext uri="{0D108BD9-81ED-4DB2-BD59-A6C34878D82A}">
                    <a16:rowId xmlns:a16="http://schemas.microsoft.com/office/drawing/2014/main" val="2944325396"/>
                  </a:ext>
                </a:extLst>
              </a:tr>
              <a:tr h="370840">
                <a:tc>
                  <a:txBody>
                    <a:bodyPr/>
                    <a:lstStyle/>
                    <a:p>
                      <a:r>
                        <a:rPr lang="de-DE" sz="2800" dirty="0"/>
                        <a:t>weniger hochentwickelte Modelle</a:t>
                      </a:r>
                    </a:p>
                  </a:txBody>
                  <a:tcPr/>
                </a:tc>
                <a:tc>
                  <a:txBody>
                    <a:bodyPr/>
                    <a:lstStyle/>
                    <a:p>
                      <a:r>
                        <a:rPr lang="de-DE" sz="2800" dirty="0" err="1"/>
                        <a:t>ca</a:t>
                      </a:r>
                      <a:r>
                        <a:rPr lang="de-DE" sz="2800" dirty="0"/>
                        <a:t> – 0,6 </a:t>
                      </a:r>
                      <a:r>
                        <a:rPr lang="de-DE" sz="2800" dirty="0" err="1"/>
                        <a:t>to</a:t>
                      </a:r>
                      <a:r>
                        <a:rPr lang="de-DE" sz="2800" dirty="0"/>
                        <a:t> – 0,7 m/s</a:t>
                      </a:r>
                    </a:p>
                  </a:txBody>
                  <a:tcPr/>
                </a:tc>
                <a:extLst>
                  <a:ext uri="{0D108BD9-81ED-4DB2-BD59-A6C34878D82A}">
                    <a16:rowId xmlns:a16="http://schemas.microsoft.com/office/drawing/2014/main" val="3705238243"/>
                  </a:ext>
                </a:extLst>
              </a:tr>
            </a:tbl>
          </a:graphicData>
        </a:graphic>
      </p:graphicFrame>
    </p:spTree>
    <p:extLst>
      <p:ext uri="{BB962C8B-B14F-4D97-AF65-F5344CB8AC3E}">
        <p14:creationId xmlns:p14="http://schemas.microsoft.com/office/powerpoint/2010/main" val="1624489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07330E4E-7FB0-4772-9EBA-A6BF875E1A3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0205FC08-4991-402B-90A3-1ED77BEC85A6}"/>
              </a:ext>
            </a:extLst>
          </p:cNvPr>
          <p:cNvSpPr>
            <a:spLocks noGrp="1"/>
          </p:cNvSpPr>
          <p:nvPr>
            <p:ph type="sldNum" sz="quarter" idx="12"/>
          </p:nvPr>
        </p:nvSpPr>
        <p:spPr/>
        <p:txBody>
          <a:bodyPr/>
          <a:lstStyle/>
          <a:p>
            <a:fld id="{F44E9EF7-D31C-4365-9088-79B42878EAD7}" type="slidenum">
              <a:rPr lang="de-DE" smtClean="0"/>
              <a:t>8</a:t>
            </a:fld>
            <a:endParaRPr lang="de-DE"/>
          </a:p>
        </p:txBody>
      </p:sp>
      <p:sp>
        <p:nvSpPr>
          <p:cNvPr id="11" name="Textfeld 10">
            <a:extLst>
              <a:ext uri="{FF2B5EF4-FFF2-40B4-BE49-F238E27FC236}">
                <a16:creationId xmlns:a16="http://schemas.microsoft.com/office/drawing/2014/main" id="{FA5576A4-A8A3-418A-BA17-D78AB46FD1DC}"/>
              </a:ext>
            </a:extLst>
          </p:cNvPr>
          <p:cNvSpPr txBox="1"/>
          <p:nvPr/>
        </p:nvSpPr>
        <p:spPr>
          <a:xfrm>
            <a:off x="983431" y="1546914"/>
            <a:ext cx="10515599" cy="4401205"/>
          </a:xfrm>
          <a:prstGeom prst="rect">
            <a:avLst/>
          </a:prstGeom>
          <a:noFill/>
        </p:spPr>
        <p:txBody>
          <a:bodyPr wrap="square">
            <a:spAutoFit/>
          </a:bodyPr>
          <a:lstStyle/>
          <a:p>
            <a:r>
              <a:rPr lang="de-DE" sz="2800" dirty="0"/>
              <a:t>Für den Wettbewerbspiloten ist es wichtig zu wissen, was genau die Steig- oder </a:t>
            </a:r>
            <a:r>
              <a:rPr lang="de-DE" sz="2800" dirty="0" err="1"/>
              <a:t>Sinkrate</a:t>
            </a:r>
            <a:r>
              <a:rPr lang="de-DE" sz="2800" dirty="0"/>
              <a:t>, die das TEK-Vario ausgibt, bedeutet. Wenn man in Bedingungen fliegt, bei denen die </a:t>
            </a:r>
            <a:r>
              <a:rPr lang="de-DE" sz="2800" dirty="0" err="1"/>
              <a:t>Sinkrate</a:t>
            </a:r>
            <a:r>
              <a:rPr lang="de-DE" sz="2800" dirty="0"/>
              <a:t> durch Thermik verringert wird, aber noch kein Netto-Steigen gegeben ist, dann weiß man, dass, zumindest für den Moment, die Luft einen positiven Effekt hat. Folglich könnte es durchaus Sinn machen, die Geschwindigkeit etwas zu reduzieren, um den kleinen, aber positiven Effekt so lange wie möglich auszunutzen. Außerdem könnte es sich um den Anfang einer sich entwickelnden starken Thermik handeln, die sich bis zur Rückkehr an denselben Ort entwickelt haben könnte. </a:t>
            </a:r>
          </a:p>
        </p:txBody>
      </p:sp>
      <p:sp>
        <p:nvSpPr>
          <p:cNvPr id="6" name="Titel 1">
            <a:extLst>
              <a:ext uri="{FF2B5EF4-FFF2-40B4-BE49-F238E27FC236}">
                <a16:creationId xmlns:a16="http://schemas.microsoft.com/office/drawing/2014/main" id="{900B72D1-EDD6-47A7-BC32-A72895EA935F}"/>
              </a:ext>
            </a:extLst>
          </p:cNvPr>
          <p:cNvSpPr txBox="1">
            <a:spLocks/>
          </p:cNvSpPr>
          <p:nvPr/>
        </p:nvSpPr>
        <p:spPr>
          <a:xfrm>
            <a:off x="866401" y="36235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10.4 FAQs: Wie verhält es sich mit dem Bereich zwischen 0 Steigen/ </a:t>
            </a:r>
          </a:p>
          <a:p>
            <a:r>
              <a:rPr lang="de-DE" sz="2800" dirty="0"/>
              <a:t>                    Sinken und dem Eigensinken eines Modells?</a:t>
            </a:r>
          </a:p>
        </p:txBody>
      </p:sp>
    </p:spTree>
    <p:extLst>
      <p:ext uri="{BB962C8B-B14F-4D97-AF65-F5344CB8AC3E}">
        <p14:creationId xmlns:p14="http://schemas.microsoft.com/office/powerpoint/2010/main" val="3963483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ußzeilenplatzhalter 3">
            <a:extLst>
              <a:ext uri="{FF2B5EF4-FFF2-40B4-BE49-F238E27FC236}">
                <a16:creationId xmlns:a16="http://schemas.microsoft.com/office/drawing/2014/main" id="{A8B02F8E-BE39-4B8F-B94F-352C8A9EC07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32A205B-6CCB-4B93-AC82-D18991CFA287}"/>
              </a:ext>
            </a:extLst>
          </p:cNvPr>
          <p:cNvSpPr>
            <a:spLocks noGrp="1"/>
          </p:cNvSpPr>
          <p:nvPr>
            <p:ph type="sldNum" sz="quarter" idx="12"/>
          </p:nvPr>
        </p:nvSpPr>
        <p:spPr/>
        <p:txBody>
          <a:bodyPr/>
          <a:lstStyle/>
          <a:p>
            <a:fld id="{F44E9EF7-D31C-4365-9088-79B42878EAD7}" type="slidenum">
              <a:rPr lang="de-DE" smtClean="0"/>
              <a:t>9</a:t>
            </a:fld>
            <a:endParaRPr lang="de-DE"/>
          </a:p>
        </p:txBody>
      </p:sp>
      <p:sp>
        <p:nvSpPr>
          <p:cNvPr id="6" name="Titel 1">
            <a:extLst>
              <a:ext uri="{FF2B5EF4-FFF2-40B4-BE49-F238E27FC236}">
                <a16:creationId xmlns:a16="http://schemas.microsoft.com/office/drawing/2014/main" id="{7DD3E000-7EDC-4C1E-AE11-E976E19E0773}"/>
              </a:ext>
            </a:extLst>
          </p:cNvPr>
          <p:cNvSpPr txBox="1">
            <a:spLocks/>
          </p:cNvSpPr>
          <p:nvPr/>
        </p:nvSpPr>
        <p:spPr>
          <a:xfrm>
            <a:off x="866401" y="188640"/>
            <a:ext cx="10515600" cy="12918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800" dirty="0"/>
              <a:t>10.5 FAQs: Woher weiß ich, dass mein TEK-Vario arbeitet, wie es soll?</a:t>
            </a:r>
          </a:p>
        </p:txBody>
      </p:sp>
      <p:sp>
        <p:nvSpPr>
          <p:cNvPr id="7" name="Textfeld 6">
            <a:extLst>
              <a:ext uri="{FF2B5EF4-FFF2-40B4-BE49-F238E27FC236}">
                <a16:creationId xmlns:a16="http://schemas.microsoft.com/office/drawing/2014/main" id="{29BB3463-8156-4FA4-8A2B-77B6B6B1FA48}"/>
              </a:ext>
            </a:extLst>
          </p:cNvPr>
          <p:cNvSpPr txBox="1"/>
          <p:nvPr/>
        </p:nvSpPr>
        <p:spPr>
          <a:xfrm>
            <a:off x="983432" y="1340768"/>
            <a:ext cx="10009112" cy="4401205"/>
          </a:xfrm>
          <a:prstGeom prst="rect">
            <a:avLst/>
          </a:prstGeom>
          <a:noFill/>
        </p:spPr>
        <p:txBody>
          <a:bodyPr wrap="square">
            <a:spAutoFit/>
          </a:bodyPr>
          <a:lstStyle/>
          <a:p>
            <a:r>
              <a:rPr lang="de-DE" sz="2800" dirty="0"/>
              <a:t>Grundsätzlich kann ein TEK-Vario…</a:t>
            </a:r>
          </a:p>
          <a:p>
            <a:pPr marL="514350" indent="-514350">
              <a:buFont typeface="+mj-lt"/>
              <a:buAutoNum type="arabicParenR"/>
            </a:pPr>
            <a:r>
              <a:rPr lang="de-DE" sz="2800" dirty="0"/>
              <a:t>gar nicht funktionieren</a:t>
            </a:r>
          </a:p>
          <a:p>
            <a:pPr marL="514350" indent="-514350">
              <a:buFont typeface="+mj-lt"/>
              <a:buAutoNum type="arabicParenR"/>
            </a:pPr>
            <a:r>
              <a:rPr lang="de-DE" sz="2800" dirty="0"/>
              <a:t>so kompensieren, wie vorgesehen</a:t>
            </a:r>
          </a:p>
          <a:p>
            <a:pPr marL="514350" indent="-514350">
              <a:buFont typeface="+mj-lt"/>
              <a:buAutoNum type="arabicParenR"/>
            </a:pPr>
            <a:r>
              <a:rPr lang="de-DE" sz="2800" dirty="0"/>
              <a:t>überkompensieren oder</a:t>
            </a:r>
          </a:p>
          <a:p>
            <a:pPr marL="514350" indent="-514350">
              <a:buFont typeface="+mj-lt"/>
              <a:buAutoNum type="arabicParenR"/>
            </a:pPr>
            <a:r>
              <a:rPr lang="de-DE" sz="2800" dirty="0"/>
              <a:t>unterkompensieren.</a:t>
            </a:r>
          </a:p>
          <a:p>
            <a:endParaRPr lang="de-DE" sz="2800" dirty="0"/>
          </a:p>
          <a:p>
            <a:endParaRPr lang="de-DE" sz="2800" dirty="0"/>
          </a:p>
          <a:p>
            <a:r>
              <a:rPr lang="de-DE" sz="2800" dirty="0"/>
              <a:t>Ehe wir hierzu ins Detail gehen, noch ein grundsätzlicher Hinweis: Es ist am besten, Testflüge sehr früh morgens zu machen. Nur dann hast du eine Chance auf ruhige und neutrale Bedingungen.</a:t>
            </a:r>
          </a:p>
        </p:txBody>
      </p:sp>
    </p:spTree>
    <p:extLst>
      <p:ext uri="{BB962C8B-B14F-4D97-AF65-F5344CB8AC3E}">
        <p14:creationId xmlns:p14="http://schemas.microsoft.com/office/powerpoint/2010/main" val="210874424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2758</Words>
  <Application>Microsoft Office PowerPoint</Application>
  <PresentationFormat>Breitbild</PresentationFormat>
  <Paragraphs>215</Paragraphs>
  <Slides>31</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31</vt:i4>
      </vt:variant>
    </vt:vector>
  </HeadingPairs>
  <TitlesOfParts>
    <vt:vector size="35" baseType="lpstr">
      <vt:lpstr>Arial</vt:lpstr>
      <vt:lpstr>Calibri</vt:lpstr>
      <vt:lpstr>Calibri Light</vt:lpstr>
      <vt:lpstr>Office</vt:lpstr>
      <vt:lpstr>Das TEK-Vario besser verstehen Teil IV</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10.9 FAQs: Wo sollte man ein Braunschweiger am besten installieren?</vt:lpstr>
      <vt:lpstr>10.10 FAQs: Ich benutze TEK-Varios in einer ganzen Bandbreite von unterschiedlichen               Modellen. Die Varios scheinen ganz unterschiedlich zu funktionieren…</vt:lpstr>
      <vt:lpstr>10.11 FAQs: Kann man auf der Basis von geloggten Daten herausfinden, ob ein TEK-            Vario gut arbeitet oder ob Änderungen zu Verbesserungen oder             Verschlechterungen geführt haben?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Michael Rogg</dc:creator>
  <cp:lastModifiedBy>Michael Rogg</cp:lastModifiedBy>
  <cp:revision>1195</cp:revision>
  <dcterms:created xsi:type="dcterms:W3CDTF">2025-02-25T15:36:45Z</dcterms:created>
  <dcterms:modified xsi:type="dcterms:W3CDTF">2025-04-26T08:53:59Z</dcterms:modified>
</cp:coreProperties>
</file>