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Lst>
  <p:notesMasterIdLst>
    <p:notesMasterId r:id="rId60"/>
  </p:notesMasterIdLst>
  <p:sldIdLst>
    <p:sldId id="256" r:id="rId2"/>
    <p:sldId id="350" r:id="rId3"/>
    <p:sldId id="406" r:id="rId4"/>
    <p:sldId id="407" r:id="rId5"/>
    <p:sldId id="293" r:id="rId6"/>
    <p:sldId id="294" r:id="rId7"/>
    <p:sldId id="402" r:id="rId8"/>
    <p:sldId id="257" r:id="rId9"/>
    <p:sldId id="258" r:id="rId10"/>
    <p:sldId id="259" r:id="rId11"/>
    <p:sldId id="351" r:id="rId12"/>
    <p:sldId id="352" r:id="rId13"/>
    <p:sldId id="353" r:id="rId14"/>
    <p:sldId id="263" r:id="rId15"/>
    <p:sldId id="264" r:id="rId16"/>
    <p:sldId id="359" r:id="rId17"/>
    <p:sldId id="355" r:id="rId18"/>
    <p:sldId id="309" r:id="rId19"/>
    <p:sldId id="357" r:id="rId20"/>
    <p:sldId id="360" r:id="rId21"/>
    <p:sldId id="361" r:id="rId22"/>
    <p:sldId id="354" r:id="rId23"/>
    <p:sldId id="362" r:id="rId24"/>
    <p:sldId id="363" r:id="rId25"/>
    <p:sldId id="365" r:id="rId26"/>
    <p:sldId id="366" r:id="rId27"/>
    <p:sldId id="367" r:id="rId28"/>
    <p:sldId id="368" r:id="rId29"/>
    <p:sldId id="371" r:id="rId30"/>
    <p:sldId id="372" r:id="rId31"/>
    <p:sldId id="373" r:id="rId32"/>
    <p:sldId id="272" r:id="rId33"/>
    <p:sldId id="295" r:id="rId34"/>
    <p:sldId id="375" r:id="rId35"/>
    <p:sldId id="403" r:id="rId36"/>
    <p:sldId id="376" r:id="rId37"/>
    <p:sldId id="404" r:id="rId38"/>
    <p:sldId id="378" r:id="rId39"/>
    <p:sldId id="405" r:id="rId40"/>
    <p:sldId id="381" r:id="rId41"/>
    <p:sldId id="382" r:id="rId42"/>
    <p:sldId id="384" r:id="rId43"/>
    <p:sldId id="383" r:id="rId44"/>
    <p:sldId id="386" r:id="rId45"/>
    <p:sldId id="387" r:id="rId46"/>
    <p:sldId id="388" r:id="rId47"/>
    <p:sldId id="390" r:id="rId48"/>
    <p:sldId id="389" r:id="rId49"/>
    <p:sldId id="408" r:id="rId50"/>
    <p:sldId id="409" r:id="rId51"/>
    <p:sldId id="393" r:id="rId52"/>
    <p:sldId id="394" r:id="rId53"/>
    <p:sldId id="395" r:id="rId54"/>
    <p:sldId id="396" r:id="rId55"/>
    <p:sldId id="410" r:id="rId56"/>
    <p:sldId id="411" r:id="rId57"/>
    <p:sldId id="401" r:id="rId58"/>
    <p:sldId id="400" r:id="rId59"/>
  </p:sldIdLst>
  <p:sldSz cx="12192000" cy="6858000"/>
  <p:notesSz cx="6858000" cy="9144000"/>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User" initials="U" lastIdx="9" clrIdx="0">
    <p:extLst>
      <p:ext uri="{19B8F6BF-5375-455C-9EA6-DF929625EA0E}">
        <p15:presenceInfo xmlns:p15="http://schemas.microsoft.com/office/powerpoint/2012/main" userId="User" providerId="None"/>
      </p:ext>
    </p:extLst>
  </p:cmAuthor>
  <p:cmAuthor id="2" name="Chris" initials="C" lastIdx="2" clrIdx="1">
    <p:extLst>
      <p:ext uri="{19B8F6BF-5375-455C-9EA6-DF929625EA0E}">
        <p15:presenceInfo xmlns:p15="http://schemas.microsoft.com/office/powerpoint/2012/main" userId="Chris"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CCFF"/>
    <a:srgbClr val="FF99FF"/>
    <a:srgbClr val="EF8D4B"/>
    <a:srgbClr val="F6BB00"/>
    <a:srgbClr val="FFCC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993" autoAdjust="0"/>
    <p:restoredTop sz="94660"/>
  </p:normalViewPr>
  <p:slideViewPr>
    <p:cSldViewPr>
      <p:cViewPr varScale="1">
        <p:scale>
          <a:sx n="105" d="100"/>
          <a:sy n="105" d="100"/>
        </p:scale>
        <p:origin x="92" y="16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5" Type="http://schemas.openxmlformats.org/officeDocument/2006/relationships/slide" Target="slides/slide4.xml"/><Relationship Id="rId61" Type="http://schemas.openxmlformats.org/officeDocument/2006/relationships/commentAuthors" Target="commentAuthors.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notesMaster" Target="notesMasters/notesMaster1.xml"/><Relationship Id="rId65"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s>
</file>

<file path=ppt/charts/_rels/chart1.xml.rels><?xml version="1.0" encoding="UTF-8" standalone="yes"?>
<Relationships xmlns="http://schemas.openxmlformats.org/package/2006/relationships"><Relationship Id="rId3" Type="http://schemas.openxmlformats.org/officeDocument/2006/relationships/oleObject" Target="file:///F:\A%20Michael%20Erazer%2022%20ges%20240718%20auf%20Mai%2023\B%20Papa%20Hobby%20ab%20231002\Vario%20TEK%20etc\Quadratfunktion.xlsx" TargetMode="External"/><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oleObject" Target="file:///F:\A%20Michael%20Erazer%2022%20ges%20240718%20auf%20Mai%2023\B%20Papa%20Hobby%20ab%20231002\Vario%20TEK%20etc\Quadratfunktion.xlsx" TargetMode="External"/><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oleObject" Target="file:///F:\A%20Michael%20Erazer%2022%20ges%20240718%20auf%20Mai%2023\B%20Papa%20Hobby%20ab%20231002\Vario%20TEK%20etc\Quadratfunktion.xlsx" TargetMode="External"/><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oleObject" Target="file:///F:\A%20Michael%20Erazer%2022%20ges%20240718%20auf%20Mai%2023\B%20Papa%20Hobby%20ab%20231002\Vario%20TEK%20etc\Quadratfunktion.xlsx" TargetMode="External"/><Relationship Id="rId2" Type="http://schemas.microsoft.com/office/2011/relationships/chartColorStyle" Target="colors4.xml"/><Relationship Id="rId1" Type="http://schemas.microsoft.com/office/2011/relationships/chartStyle" Target="style4.xml"/></Relationships>
</file>

<file path=ppt/charts/_rels/chart5.xml.rels><?xml version="1.0" encoding="UTF-8" standalone="yes"?>
<Relationships xmlns="http://schemas.openxmlformats.org/package/2006/relationships"><Relationship Id="rId3" Type="http://schemas.openxmlformats.org/officeDocument/2006/relationships/oleObject" Target="file:///F:\A%20Michael%20Erazer%2022%20ges%20240718%20auf%20Mai%2023\B%20Papa%20Hobby%20ab%20231002\Vario%20TEK%20etc\Quadratfunktion.xlsx" TargetMode="External"/><Relationship Id="rId2" Type="http://schemas.microsoft.com/office/2011/relationships/chartColorStyle" Target="colors5.xml"/><Relationship Id="rId1" Type="http://schemas.microsoft.com/office/2011/relationships/chartStyle" Target="style5.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de-DE"/>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de-DE" sz="2000"/>
              <a:t>y = x²</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de-DE"/>
        </a:p>
      </c:txPr>
    </c:title>
    <c:autoTitleDeleted val="0"/>
    <c:plotArea>
      <c:layout/>
      <c:lineChart>
        <c:grouping val="standard"/>
        <c:varyColors val="0"/>
        <c:ser>
          <c:idx val="0"/>
          <c:order val="0"/>
          <c:spPr>
            <a:ln w="28575" cap="rnd">
              <a:solidFill>
                <a:schemeClr val="accent2"/>
              </a:solidFill>
              <a:round/>
            </a:ln>
            <a:effectLst/>
          </c:spPr>
          <c:marker>
            <c:symbol val="none"/>
          </c:marker>
          <c:val>
            <c:numRef>
              <c:f>Tabelle1!$D$3:$D$103</c:f>
              <c:numCache>
                <c:formatCode>General</c:formatCode>
                <c:ptCount val="101"/>
                <c:pt idx="0">
                  <c:v>0</c:v>
                </c:pt>
                <c:pt idx="1">
                  <c:v>1.0000000000000002E-2</c:v>
                </c:pt>
                <c:pt idx="2">
                  <c:v>4.0000000000000008E-2</c:v>
                </c:pt>
                <c:pt idx="3">
                  <c:v>0.09</c:v>
                </c:pt>
                <c:pt idx="4">
                  <c:v>0.16000000000000003</c:v>
                </c:pt>
                <c:pt idx="5">
                  <c:v>0.25</c:v>
                </c:pt>
                <c:pt idx="6">
                  <c:v>0.36</c:v>
                </c:pt>
                <c:pt idx="7">
                  <c:v>0.48999999999999994</c:v>
                </c:pt>
                <c:pt idx="8">
                  <c:v>0.64000000000000012</c:v>
                </c:pt>
                <c:pt idx="9">
                  <c:v>0.81</c:v>
                </c:pt>
                <c:pt idx="10">
                  <c:v>1</c:v>
                </c:pt>
                <c:pt idx="11">
                  <c:v>1.2100000000000002</c:v>
                </c:pt>
                <c:pt idx="12">
                  <c:v>1.44</c:v>
                </c:pt>
                <c:pt idx="13">
                  <c:v>1.6900000000000002</c:v>
                </c:pt>
                <c:pt idx="14">
                  <c:v>1.9599999999999997</c:v>
                </c:pt>
                <c:pt idx="15">
                  <c:v>2.25</c:v>
                </c:pt>
                <c:pt idx="16">
                  <c:v>2.5600000000000005</c:v>
                </c:pt>
                <c:pt idx="17">
                  <c:v>2.8899999999999997</c:v>
                </c:pt>
                <c:pt idx="18">
                  <c:v>3.24</c:v>
                </c:pt>
                <c:pt idx="19">
                  <c:v>3.61</c:v>
                </c:pt>
                <c:pt idx="20">
                  <c:v>4</c:v>
                </c:pt>
                <c:pt idx="21">
                  <c:v>4.41</c:v>
                </c:pt>
                <c:pt idx="22">
                  <c:v>4.8400000000000007</c:v>
                </c:pt>
                <c:pt idx="23">
                  <c:v>5.2899999999999991</c:v>
                </c:pt>
                <c:pt idx="24">
                  <c:v>5.76</c:v>
                </c:pt>
                <c:pt idx="25">
                  <c:v>6.25</c:v>
                </c:pt>
                <c:pt idx="26">
                  <c:v>6.7600000000000007</c:v>
                </c:pt>
                <c:pt idx="27">
                  <c:v>7.2900000000000009</c:v>
                </c:pt>
                <c:pt idx="28">
                  <c:v>7.839999999999999</c:v>
                </c:pt>
                <c:pt idx="29">
                  <c:v>8.41</c:v>
                </c:pt>
                <c:pt idx="30">
                  <c:v>9</c:v>
                </c:pt>
                <c:pt idx="31">
                  <c:v>9.6100000000000012</c:v>
                </c:pt>
                <c:pt idx="32">
                  <c:v>10.240000000000002</c:v>
                </c:pt>
                <c:pt idx="33">
                  <c:v>10.889999999999999</c:v>
                </c:pt>
                <c:pt idx="34">
                  <c:v>11.559999999999999</c:v>
                </c:pt>
                <c:pt idx="35">
                  <c:v>12.25</c:v>
                </c:pt>
                <c:pt idx="36">
                  <c:v>12.96</c:v>
                </c:pt>
                <c:pt idx="37">
                  <c:v>13.690000000000001</c:v>
                </c:pt>
                <c:pt idx="38">
                  <c:v>14.44</c:v>
                </c:pt>
                <c:pt idx="39">
                  <c:v>15.209999999999999</c:v>
                </c:pt>
                <c:pt idx="40">
                  <c:v>16</c:v>
                </c:pt>
                <c:pt idx="41">
                  <c:v>16.809999999999999</c:v>
                </c:pt>
                <c:pt idx="42">
                  <c:v>17.64</c:v>
                </c:pt>
                <c:pt idx="43">
                  <c:v>18.489999999999998</c:v>
                </c:pt>
                <c:pt idx="44">
                  <c:v>19.360000000000003</c:v>
                </c:pt>
                <c:pt idx="45">
                  <c:v>20.25</c:v>
                </c:pt>
                <c:pt idx="46">
                  <c:v>21.159999999999997</c:v>
                </c:pt>
                <c:pt idx="47">
                  <c:v>22.090000000000003</c:v>
                </c:pt>
                <c:pt idx="48">
                  <c:v>23.04</c:v>
                </c:pt>
                <c:pt idx="49">
                  <c:v>24.010000000000005</c:v>
                </c:pt>
                <c:pt idx="50">
                  <c:v>25</c:v>
                </c:pt>
                <c:pt idx="51">
                  <c:v>26.009999999999998</c:v>
                </c:pt>
                <c:pt idx="52">
                  <c:v>27.040000000000003</c:v>
                </c:pt>
                <c:pt idx="53">
                  <c:v>28.09</c:v>
                </c:pt>
                <c:pt idx="54">
                  <c:v>29.160000000000004</c:v>
                </c:pt>
                <c:pt idx="55">
                  <c:v>30.25</c:v>
                </c:pt>
                <c:pt idx="56">
                  <c:v>31.359999999999996</c:v>
                </c:pt>
                <c:pt idx="57">
                  <c:v>32.49</c:v>
                </c:pt>
                <c:pt idx="58">
                  <c:v>33.64</c:v>
                </c:pt>
                <c:pt idx="59">
                  <c:v>34.81</c:v>
                </c:pt>
                <c:pt idx="60">
                  <c:v>36</c:v>
                </c:pt>
                <c:pt idx="61">
                  <c:v>37.209999999999994</c:v>
                </c:pt>
                <c:pt idx="62">
                  <c:v>38.440000000000005</c:v>
                </c:pt>
                <c:pt idx="63">
                  <c:v>39.69</c:v>
                </c:pt>
                <c:pt idx="64">
                  <c:v>40.960000000000008</c:v>
                </c:pt>
                <c:pt idx="65">
                  <c:v>42.25</c:v>
                </c:pt>
                <c:pt idx="66">
                  <c:v>43.559999999999995</c:v>
                </c:pt>
                <c:pt idx="67">
                  <c:v>44.89</c:v>
                </c:pt>
                <c:pt idx="68">
                  <c:v>46.239999999999995</c:v>
                </c:pt>
                <c:pt idx="69">
                  <c:v>47.610000000000007</c:v>
                </c:pt>
                <c:pt idx="70">
                  <c:v>49</c:v>
                </c:pt>
                <c:pt idx="71">
                  <c:v>50.41</c:v>
                </c:pt>
                <c:pt idx="72">
                  <c:v>51.84</c:v>
                </c:pt>
                <c:pt idx="73">
                  <c:v>53.29</c:v>
                </c:pt>
                <c:pt idx="74">
                  <c:v>54.760000000000005</c:v>
                </c:pt>
                <c:pt idx="75">
                  <c:v>56.25</c:v>
                </c:pt>
                <c:pt idx="76">
                  <c:v>57.76</c:v>
                </c:pt>
                <c:pt idx="77">
                  <c:v>59.290000000000006</c:v>
                </c:pt>
                <c:pt idx="78">
                  <c:v>60.839999999999996</c:v>
                </c:pt>
                <c:pt idx="79">
                  <c:v>62.410000000000004</c:v>
                </c:pt>
                <c:pt idx="80">
                  <c:v>64</c:v>
                </c:pt>
                <c:pt idx="81">
                  <c:v>65.61</c:v>
                </c:pt>
                <c:pt idx="82">
                  <c:v>67.239999999999995</c:v>
                </c:pt>
                <c:pt idx="83">
                  <c:v>68.890000000000015</c:v>
                </c:pt>
                <c:pt idx="84">
                  <c:v>70.56</c:v>
                </c:pt>
                <c:pt idx="85">
                  <c:v>72.25</c:v>
                </c:pt>
                <c:pt idx="86">
                  <c:v>73.959999999999994</c:v>
                </c:pt>
                <c:pt idx="87">
                  <c:v>75.689999999999984</c:v>
                </c:pt>
                <c:pt idx="88">
                  <c:v>77.440000000000012</c:v>
                </c:pt>
                <c:pt idx="89">
                  <c:v>79.210000000000008</c:v>
                </c:pt>
                <c:pt idx="90">
                  <c:v>81</c:v>
                </c:pt>
                <c:pt idx="91">
                  <c:v>82.809999999999988</c:v>
                </c:pt>
                <c:pt idx="92">
                  <c:v>84.639999999999986</c:v>
                </c:pt>
                <c:pt idx="93">
                  <c:v>86.490000000000009</c:v>
                </c:pt>
                <c:pt idx="94">
                  <c:v>88.360000000000014</c:v>
                </c:pt>
                <c:pt idx="95">
                  <c:v>90.25</c:v>
                </c:pt>
                <c:pt idx="96">
                  <c:v>92.16</c:v>
                </c:pt>
                <c:pt idx="97">
                  <c:v>94.089999999999989</c:v>
                </c:pt>
                <c:pt idx="98">
                  <c:v>96.04000000000002</c:v>
                </c:pt>
                <c:pt idx="99">
                  <c:v>98.01</c:v>
                </c:pt>
                <c:pt idx="100">
                  <c:v>100</c:v>
                </c:pt>
              </c:numCache>
            </c:numRef>
          </c:val>
          <c:smooth val="0"/>
          <c:extLst>
            <c:ext xmlns:c16="http://schemas.microsoft.com/office/drawing/2014/chart" uri="{C3380CC4-5D6E-409C-BE32-E72D297353CC}">
              <c16:uniqueId val="{00000000-5B3B-4826-B9B1-FA1828F9CACC}"/>
            </c:ext>
          </c:extLst>
        </c:ser>
        <c:dLbls>
          <c:showLegendKey val="0"/>
          <c:showVal val="0"/>
          <c:showCatName val="0"/>
          <c:showSerName val="0"/>
          <c:showPercent val="0"/>
          <c:showBubbleSize val="0"/>
        </c:dLbls>
        <c:smooth val="0"/>
        <c:axId val="-2096693328"/>
        <c:axId val="-2096687344"/>
      </c:lineChart>
      <c:catAx>
        <c:axId val="-2096693328"/>
        <c:scaling>
          <c:orientation val="minMax"/>
        </c:scaling>
        <c:delete val="1"/>
        <c:axPos val="b"/>
        <c:title>
          <c:tx>
            <c:rich>
              <a:bodyPr rot="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de-DE" sz="1600" dirty="0"/>
                  <a:t>Geschwindigkeit</a:t>
                </a:r>
              </a:p>
            </c:rich>
          </c:tx>
          <c:layout>
            <c:manualLayout>
              <c:xMode val="edge"/>
              <c:yMode val="edge"/>
              <c:x val="0.23671262550227989"/>
              <c:y val="0.9166242038216561"/>
            </c:manualLayout>
          </c:layout>
          <c:overlay val="0"/>
          <c:spPr>
            <a:noFill/>
            <a:ln>
              <a:noFill/>
            </a:ln>
            <a:effectLst/>
          </c:spPr>
          <c:txPr>
            <a:bodyPr rot="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de-DE"/>
            </a:p>
          </c:txPr>
        </c:title>
        <c:numFmt formatCode="General" sourceLinked="1"/>
        <c:majorTickMark val="none"/>
        <c:minorTickMark val="none"/>
        <c:tickLblPos val="nextTo"/>
        <c:crossAx val="-2096687344"/>
        <c:crosses val="autoZero"/>
        <c:auto val="1"/>
        <c:lblAlgn val="ctr"/>
        <c:lblOffset val="100"/>
        <c:noMultiLvlLbl val="0"/>
      </c:catAx>
      <c:valAx>
        <c:axId val="-2096687344"/>
        <c:scaling>
          <c:orientation val="minMax"/>
        </c:scaling>
        <c:delete val="1"/>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de-DE" sz="2800"/>
                  <a:t>Ekin</a:t>
                </a:r>
              </a:p>
            </c:rich>
          </c:tx>
          <c:overlay val="0"/>
          <c:spPr>
            <a:noFill/>
            <a:ln>
              <a:noFill/>
            </a:ln>
            <a:effectLst/>
          </c:spPr>
          <c:txPr>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de-DE"/>
            </a:p>
          </c:txPr>
        </c:title>
        <c:numFmt formatCode="General" sourceLinked="1"/>
        <c:majorTickMark val="none"/>
        <c:minorTickMark val="none"/>
        <c:tickLblPos val="nextTo"/>
        <c:crossAx val="-2096693328"/>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de-DE"/>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de-DE"/>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de-DE" sz="2000"/>
              <a:t>y = x²</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de-DE"/>
        </a:p>
      </c:txPr>
    </c:title>
    <c:autoTitleDeleted val="0"/>
    <c:plotArea>
      <c:layout/>
      <c:lineChart>
        <c:grouping val="standard"/>
        <c:varyColors val="0"/>
        <c:ser>
          <c:idx val="0"/>
          <c:order val="0"/>
          <c:spPr>
            <a:ln w="28575" cap="rnd">
              <a:solidFill>
                <a:schemeClr val="accent2"/>
              </a:solidFill>
              <a:round/>
            </a:ln>
            <a:effectLst/>
          </c:spPr>
          <c:marker>
            <c:symbol val="none"/>
          </c:marker>
          <c:val>
            <c:numRef>
              <c:f>Tabelle1!$D$3:$D$103</c:f>
              <c:numCache>
                <c:formatCode>General</c:formatCode>
                <c:ptCount val="101"/>
                <c:pt idx="0">
                  <c:v>0</c:v>
                </c:pt>
                <c:pt idx="1">
                  <c:v>1.0000000000000002E-2</c:v>
                </c:pt>
                <c:pt idx="2">
                  <c:v>4.0000000000000008E-2</c:v>
                </c:pt>
                <c:pt idx="3">
                  <c:v>0.09</c:v>
                </c:pt>
                <c:pt idx="4">
                  <c:v>0.16000000000000003</c:v>
                </c:pt>
                <c:pt idx="5">
                  <c:v>0.25</c:v>
                </c:pt>
                <c:pt idx="6">
                  <c:v>0.36</c:v>
                </c:pt>
                <c:pt idx="7">
                  <c:v>0.48999999999999994</c:v>
                </c:pt>
                <c:pt idx="8">
                  <c:v>0.64000000000000012</c:v>
                </c:pt>
                <c:pt idx="9">
                  <c:v>0.81</c:v>
                </c:pt>
                <c:pt idx="10">
                  <c:v>1</c:v>
                </c:pt>
                <c:pt idx="11">
                  <c:v>1.2100000000000002</c:v>
                </c:pt>
                <c:pt idx="12">
                  <c:v>1.44</c:v>
                </c:pt>
                <c:pt idx="13">
                  <c:v>1.6900000000000002</c:v>
                </c:pt>
                <c:pt idx="14">
                  <c:v>1.9599999999999997</c:v>
                </c:pt>
                <c:pt idx="15">
                  <c:v>2.25</c:v>
                </c:pt>
                <c:pt idx="16">
                  <c:v>2.5600000000000005</c:v>
                </c:pt>
                <c:pt idx="17">
                  <c:v>2.8899999999999997</c:v>
                </c:pt>
                <c:pt idx="18">
                  <c:v>3.24</c:v>
                </c:pt>
                <c:pt idx="19">
                  <c:v>3.61</c:v>
                </c:pt>
                <c:pt idx="20">
                  <c:v>4</c:v>
                </c:pt>
                <c:pt idx="21">
                  <c:v>4.41</c:v>
                </c:pt>
                <c:pt idx="22">
                  <c:v>4.8400000000000007</c:v>
                </c:pt>
                <c:pt idx="23">
                  <c:v>5.2899999999999991</c:v>
                </c:pt>
                <c:pt idx="24">
                  <c:v>5.76</c:v>
                </c:pt>
                <c:pt idx="25">
                  <c:v>6.25</c:v>
                </c:pt>
                <c:pt idx="26">
                  <c:v>6.7600000000000007</c:v>
                </c:pt>
                <c:pt idx="27">
                  <c:v>7.2900000000000009</c:v>
                </c:pt>
                <c:pt idx="28">
                  <c:v>7.839999999999999</c:v>
                </c:pt>
                <c:pt idx="29">
                  <c:v>8.41</c:v>
                </c:pt>
                <c:pt idx="30">
                  <c:v>9</c:v>
                </c:pt>
                <c:pt idx="31">
                  <c:v>9.6100000000000012</c:v>
                </c:pt>
                <c:pt idx="32">
                  <c:v>10.240000000000002</c:v>
                </c:pt>
                <c:pt idx="33">
                  <c:v>10.889999999999999</c:v>
                </c:pt>
                <c:pt idx="34">
                  <c:v>11.559999999999999</c:v>
                </c:pt>
                <c:pt idx="35">
                  <c:v>12.25</c:v>
                </c:pt>
                <c:pt idx="36">
                  <c:v>12.96</c:v>
                </c:pt>
                <c:pt idx="37">
                  <c:v>13.690000000000001</c:v>
                </c:pt>
                <c:pt idx="38">
                  <c:v>14.44</c:v>
                </c:pt>
                <c:pt idx="39">
                  <c:v>15.209999999999999</c:v>
                </c:pt>
                <c:pt idx="40">
                  <c:v>16</c:v>
                </c:pt>
                <c:pt idx="41">
                  <c:v>16.809999999999999</c:v>
                </c:pt>
                <c:pt idx="42">
                  <c:v>17.64</c:v>
                </c:pt>
                <c:pt idx="43">
                  <c:v>18.489999999999998</c:v>
                </c:pt>
                <c:pt idx="44">
                  <c:v>19.360000000000003</c:v>
                </c:pt>
                <c:pt idx="45">
                  <c:v>20.25</c:v>
                </c:pt>
                <c:pt idx="46">
                  <c:v>21.159999999999997</c:v>
                </c:pt>
                <c:pt idx="47">
                  <c:v>22.090000000000003</c:v>
                </c:pt>
                <c:pt idx="48">
                  <c:v>23.04</c:v>
                </c:pt>
                <c:pt idx="49">
                  <c:v>24.010000000000005</c:v>
                </c:pt>
                <c:pt idx="50">
                  <c:v>25</c:v>
                </c:pt>
                <c:pt idx="51">
                  <c:v>26.009999999999998</c:v>
                </c:pt>
                <c:pt idx="52">
                  <c:v>27.040000000000003</c:v>
                </c:pt>
                <c:pt idx="53">
                  <c:v>28.09</c:v>
                </c:pt>
                <c:pt idx="54">
                  <c:v>29.160000000000004</c:v>
                </c:pt>
                <c:pt idx="55">
                  <c:v>30.25</c:v>
                </c:pt>
                <c:pt idx="56">
                  <c:v>31.359999999999996</c:v>
                </c:pt>
                <c:pt idx="57">
                  <c:v>32.49</c:v>
                </c:pt>
                <c:pt idx="58">
                  <c:v>33.64</c:v>
                </c:pt>
                <c:pt idx="59">
                  <c:v>34.81</c:v>
                </c:pt>
                <c:pt idx="60">
                  <c:v>36</c:v>
                </c:pt>
                <c:pt idx="61">
                  <c:v>37.209999999999994</c:v>
                </c:pt>
                <c:pt idx="62">
                  <c:v>38.440000000000005</c:v>
                </c:pt>
                <c:pt idx="63">
                  <c:v>39.69</c:v>
                </c:pt>
                <c:pt idx="64">
                  <c:v>40.960000000000008</c:v>
                </c:pt>
                <c:pt idx="65">
                  <c:v>42.25</c:v>
                </c:pt>
                <c:pt idx="66">
                  <c:v>43.559999999999995</c:v>
                </c:pt>
                <c:pt idx="67">
                  <c:v>44.89</c:v>
                </c:pt>
                <c:pt idx="68">
                  <c:v>46.239999999999995</c:v>
                </c:pt>
                <c:pt idx="69">
                  <c:v>47.610000000000007</c:v>
                </c:pt>
                <c:pt idx="70">
                  <c:v>49</c:v>
                </c:pt>
                <c:pt idx="71">
                  <c:v>50.41</c:v>
                </c:pt>
                <c:pt idx="72">
                  <c:v>51.84</c:v>
                </c:pt>
                <c:pt idx="73">
                  <c:v>53.29</c:v>
                </c:pt>
                <c:pt idx="74">
                  <c:v>54.760000000000005</c:v>
                </c:pt>
                <c:pt idx="75">
                  <c:v>56.25</c:v>
                </c:pt>
                <c:pt idx="76">
                  <c:v>57.76</c:v>
                </c:pt>
                <c:pt idx="77">
                  <c:v>59.290000000000006</c:v>
                </c:pt>
                <c:pt idx="78">
                  <c:v>60.839999999999996</c:v>
                </c:pt>
                <c:pt idx="79">
                  <c:v>62.410000000000004</c:v>
                </c:pt>
                <c:pt idx="80">
                  <c:v>64</c:v>
                </c:pt>
                <c:pt idx="81">
                  <c:v>65.61</c:v>
                </c:pt>
                <c:pt idx="82">
                  <c:v>67.239999999999995</c:v>
                </c:pt>
                <c:pt idx="83">
                  <c:v>68.890000000000015</c:v>
                </c:pt>
                <c:pt idx="84">
                  <c:v>70.56</c:v>
                </c:pt>
                <c:pt idx="85">
                  <c:v>72.25</c:v>
                </c:pt>
                <c:pt idx="86">
                  <c:v>73.959999999999994</c:v>
                </c:pt>
                <c:pt idx="87">
                  <c:v>75.689999999999984</c:v>
                </c:pt>
                <c:pt idx="88">
                  <c:v>77.440000000000012</c:v>
                </c:pt>
                <c:pt idx="89">
                  <c:v>79.210000000000008</c:v>
                </c:pt>
                <c:pt idx="90">
                  <c:v>81</c:v>
                </c:pt>
                <c:pt idx="91">
                  <c:v>82.809999999999988</c:v>
                </c:pt>
                <c:pt idx="92">
                  <c:v>84.639999999999986</c:v>
                </c:pt>
                <c:pt idx="93">
                  <c:v>86.490000000000009</c:v>
                </c:pt>
                <c:pt idx="94">
                  <c:v>88.360000000000014</c:v>
                </c:pt>
                <c:pt idx="95">
                  <c:v>90.25</c:v>
                </c:pt>
                <c:pt idx="96">
                  <c:v>92.16</c:v>
                </c:pt>
                <c:pt idx="97">
                  <c:v>94.089999999999989</c:v>
                </c:pt>
                <c:pt idx="98">
                  <c:v>96.04000000000002</c:v>
                </c:pt>
                <c:pt idx="99">
                  <c:v>98.01</c:v>
                </c:pt>
                <c:pt idx="100">
                  <c:v>100</c:v>
                </c:pt>
              </c:numCache>
            </c:numRef>
          </c:val>
          <c:smooth val="0"/>
          <c:extLst>
            <c:ext xmlns:c16="http://schemas.microsoft.com/office/drawing/2014/chart" uri="{C3380CC4-5D6E-409C-BE32-E72D297353CC}">
              <c16:uniqueId val="{00000000-5B3B-4826-B9B1-FA1828F9CACC}"/>
            </c:ext>
          </c:extLst>
        </c:ser>
        <c:dLbls>
          <c:showLegendKey val="0"/>
          <c:showVal val="0"/>
          <c:showCatName val="0"/>
          <c:showSerName val="0"/>
          <c:showPercent val="0"/>
          <c:showBubbleSize val="0"/>
        </c:dLbls>
        <c:smooth val="0"/>
        <c:axId val="-2096688432"/>
        <c:axId val="-194885984"/>
      </c:lineChart>
      <c:catAx>
        <c:axId val="-2096688432"/>
        <c:scaling>
          <c:orientation val="minMax"/>
        </c:scaling>
        <c:delete val="1"/>
        <c:axPos val="b"/>
        <c:title>
          <c:tx>
            <c:rich>
              <a:bodyPr rot="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de-DE" sz="1600" dirty="0"/>
                  <a:t>Geschwindigkeit</a:t>
                </a:r>
              </a:p>
            </c:rich>
          </c:tx>
          <c:overlay val="0"/>
          <c:spPr>
            <a:noFill/>
            <a:ln>
              <a:noFill/>
            </a:ln>
            <a:effectLst/>
          </c:spPr>
          <c:txPr>
            <a:bodyPr rot="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de-DE"/>
            </a:p>
          </c:txPr>
        </c:title>
        <c:numFmt formatCode="General" sourceLinked="1"/>
        <c:majorTickMark val="none"/>
        <c:minorTickMark val="none"/>
        <c:tickLblPos val="nextTo"/>
        <c:crossAx val="-194885984"/>
        <c:crosses val="autoZero"/>
        <c:auto val="1"/>
        <c:lblAlgn val="ctr"/>
        <c:lblOffset val="100"/>
        <c:noMultiLvlLbl val="0"/>
      </c:catAx>
      <c:valAx>
        <c:axId val="-194885984"/>
        <c:scaling>
          <c:orientation val="minMax"/>
        </c:scaling>
        <c:delete val="1"/>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de-DE" sz="2800"/>
                  <a:t>Ekin</a:t>
                </a:r>
              </a:p>
            </c:rich>
          </c:tx>
          <c:overlay val="0"/>
          <c:spPr>
            <a:noFill/>
            <a:ln>
              <a:noFill/>
            </a:ln>
            <a:effectLst/>
          </c:spPr>
          <c:txPr>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de-DE"/>
            </a:p>
          </c:txPr>
        </c:title>
        <c:numFmt formatCode="General" sourceLinked="1"/>
        <c:majorTickMark val="none"/>
        <c:minorTickMark val="none"/>
        <c:tickLblPos val="nextTo"/>
        <c:crossAx val="-2096688432"/>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de-DE"/>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de-DE"/>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de-DE" sz="2000"/>
              <a:t>y = x²</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de-DE"/>
        </a:p>
      </c:txPr>
    </c:title>
    <c:autoTitleDeleted val="0"/>
    <c:plotArea>
      <c:layout/>
      <c:lineChart>
        <c:grouping val="standard"/>
        <c:varyColors val="0"/>
        <c:ser>
          <c:idx val="0"/>
          <c:order val="0"/>
          <c:spPr>
            <a:ln w="28575" cap="rnd">
              <a:solidFill>
                <a:schemeClr val="accent2"/>
              </a:solidFill>
              <a:round/>
            </a:ln>
            <a:effectLst/>
          </c:spPr>
          <c:marker>
            <c:symbol val="none"/>
          </c:marker>
          <c:val>
            <c:numRef>
              <c:f>Tabelle1!$D$3:$D$103</c:f>
              <c:numCache>
                <c:formatCode>General</c:formatCode>
                <c:ptCount val="101"/>
                <c:pt idx="0">
                  <c:v>0</c:v>
                </c:pt>
                <c:pt idx="1">
                  <c:v>1.0000000000000002E-2</c:v>
                </c:pt>
                <c:pt idx="2">
                  <c:v>4.0000000000000008E-2</c:v>
                </c:pt>
                <c:pt idx="3">
                  <c:v>0.09</c:v>
                </c:pt>
                <c:pt idx="4">
                  <c:v>0.16000000000000003</c:v>
                </c:pt>
                <c:pt idx="5">
                  <c:v>0.25</c:v>
                </c:pt>
                <c:pt idx="6">
                  <c:v>0.36</c:v>
                </c:pt>
                <c:pt idx="7">
                  <c:v>0.48999999999999994</c:v>
                </c:pt>
                <c:pt idx="8">
                  <c:v>0.64000000000000012</c:v>
                </c:pt>
                <c:pt idx="9">
                  <c:v>0.81</c:v>
                </c:pt>
                <c:pt idx="10">
                  <c:v>1</c:v>
                </c:pt>
                <c:pt idx="11">
                  <c:v>1.2100000000000002</c:v>
                </c:pt>
                <c:pt idx="12">
                  <c:v>1.44</c:v>
                </c:pt>
                <c:pt idx="13">
                  <c:v>1.6900000000000002</c:v>
                </c:pt>
                <c:pt idx="14">
                  <c:v>1.9599999999999997</c:v>
                </c:pt>
                <c:pt idx="15">
                  <c:v>2.25</c:v>
                </c:pt>
                <c:pt idx="16">
                  <c:v>2.5600000000000005</c:v>
                </c:pt>
                <c:pt idx="17">
                  <c:v>2.8899999999999997</c:v>
                </c:pt>
                <c:pt idx="18">
                  <c:v>3.24</c:v>
                </c:pt>
                <c:pt idx="19">
                  <c:v>3.61</c:v>
                </c:pt>
                <c:pt idx="20">
                  <c:v>4</c:v>
                </c:pt>
                <c:pt idx="21">
                  <c:v>4.41</c:v>
                </c:pt>
                <c:pt idx="22">
                  <c:v>4.8400000000000007</c:v>
                </c:pt>
                <c:pt idx="23">
                  <c:v>5.2899999999999991</c:v>
                </c:pt>
                <c:pt idx="24">
                  <c:v>5.76</c:v>
                </c:pt>
                <c:pt idx="25">
                  <c:v>6.25</c:v>
                </c:pt>
                <c:pt idx="26">
                  <c:v>6.7600000000000007</c:v>
                </c:pt>
                <c:pt idx="27">
                  <c:v>7.2900000000000009</c:v>
                </c:pt>
                <c:pt idx="28">
                  <c:v>7.839999999999999</c:v>
                </c:pt>
                <c:pt idx="29">
                  <c:v>8.41</c:v>
                </c:pt>
                <c:pt idx="30">
                  <c:v>9</c:v>
                </c:pt>
                <c:pt idx="31">
                  <c:v>9.6100000000000012</c:v>
                </c:pt>
                <c:pt idx="32">
                  <c:v>10.240000000000002</c:v>
                </c:pt>
                <c:pt idx="33">
                  <c:v>10.889999999999999</c:v>
                </c:pt>
                <c:pt idx="34">
                  <c:v>11.559999999999999</c:v>
                </c:pt>
                <c:pt idx="35">
                  <c:v>12.25</c:v>
                </c:pt>
                <c:pt idx="36">
                  <c:v>12.96</c:v>
                </c:pt>
                <c:pt idx="37">
                  <c:v>13.690000000000001</c:v>
                </c:pt>
                <c:pt idx="38">
                  <c:v>14.44</c:v>
                </c:pt>
                <c:pt idx="39">
                  <c:v>15.209999999999999</c:v>
                </c:pt>
                <c:pt idx="40">
                  <c:v>16</c:v>
                </c:pt>
                <c:pt idx="41">
                  <c:v>16.809999999999999</c:v>
                </c:pt>
                <c:pt idx="42">
                  <c:v>17.64</c:v>
                </c:pt>
                <c:pt idx="43">
                  <c:v>18.489999999999998</c:v>
                </c:pt>
                <c:pt idx="44">
                  <c:v>19.360000000000003</c:v>
                </c:pt>
                <c:pt idx="45">
                  <c:v>20.25</c:v>
                </c:pt>
                <c:pt idx="46">
                  <c:v>21.159999999999997</c:v>
                </c:pt>
                <c:pt idx="47">
                  <c:v>22.090000000000003</c:v>
                </c:pt>
                <c:pt idx="48">
                  <c:v>23.04</c:v>
                </c:pt>
                <c:pt idx="49">
                  <c:v>24.010000000000005</c:v>
                </c:pt>
                <c:pt idx="50">
                  <c:v>25</c:v>
                </c:pt>
                <c:pt idx="51">
                  <c:v>26.009999999999998</c:v>
                </c:pt>
                <c:pt idx="52">
                  <c:v>27.040000000000003</c:v>
                </c:pt>
                <c:pt idx="53">
                  <c:v>28.09</c:v>
                </c:pt>
                <c:pt idx="54">
                  <c:v>29.160000000000004</c:v>
                </c:pt>
                <c:pt idx="55">
                  <c:v>30.25</c:v>
                </c:pt>
                <c:pt idx="56">
                  <c:v>31.359999999999996</c:v>
                </c:pt>
                <c:pt idx="57">
                  <c:v>32.49</c:v>
                </c:pt>
                <c:pt idx="58">
                  <c:v>33.64</c:v>
                </c:pt>
                <c:pt idx="59">
                  <c:v>34.81</c:v>
                </c:pt>
                <c:pt idx="60">
                  <c:v>36</c:v>
                </c:pt>
                <c:pt idx="61">
                  <c:v>37.209999999999994</c:v>
                </c:pt>
                <c:pt idx="62">
                  <c:v>38.440000000000005</c:v>
                </c:pt>
                <c:pt idx="63">
                  <c:v>39.69</c:v>
                </c:pt>
                <c:pt idx="64">
                  <c:v>40.960000000000008</c:v>
                </c:pt>
                <c:pt idx="65">
                  <c:v>42.25</c:v>
                </c:pt>
                <c:pt idx="66">
                  <c:v>43.559999999999995</c:v>
                </c:pt>
                <c:pt idx="67">
                  <c:v>44.89</c:v>
                </c:pt>
                <c:pt idx="68">
                  <c:v>46.239999999999995</c:v>
                </c:pt>
                <c:pt idx="69">
                  <c:v>47.610000000000007</c:v>
                </c:pt>
                <c:pt idx="70">
                  <c:v>49</c:v>
                </c:pt>
                <c:pt idx="71">
                  <c:v>50.41</c:v>
                </c:pt>
                <c:pt idx="72">
                  <c:v>51.84</c:v>
                </c:pt>
                <c:pt idx="73">
                  <c:v>53.29</c:v>
                </c:pt>
                <c:pt idx="74">
                  <c:v>54.760000000000005</c:v>
                </c:pt>
                <c:pt idx="75">
                  <c:v>56.25</c:v>
                </c:pt>
                <c:pt idx="76">
                  <c:v>57.76</c:v>
                </c:pt>
                <c:pt idx="77">
                  <c:v>59.290000000000006</c:v>
                </c:pt>
                <c:pt idx="78">
                  <c:v>60.839999999999996</c:v>
                </c:pt>
                <c:pt idx="79">
                  <c:v>62.410000000000004</c:v>
                </c:pt>
                <c:pt idx="80">
                  <c:v>64</c:v>
                </c:pt>
                <c:pt idx="81">
                  <c:v>65.61</c:v>
                </c:pt>
                <c:pt idx="82">
                  <c:v>67.239999999999995</c:v>
                </c:pt>
                <c:pt idx="83">
                  <c:v>68.890000000000015</c:v>
                </c:pt>
                <c:pt idx="84">
                  <c:v>70.56</c:v>
                </c:pt>
                <c:pt idx="85">
                  <c:v>72.25</c:v>
                </c:pt>
                <c:pt idx="86">
                  <c:v>73.959999999999994</c:v>
                </c:pt>
                <c:pt idx="87">
                  <c:v>75.689999999999984</c:v>
                </c:pt>
                <c:pt idx="88">
                  <c:v>77.440000000000012</c:v>
                </c:pt>
                <c:pt idx="89">
                  <c:v>79.210000000000008</c:v>
                </c:pt>
                <c:pt idx="90">
                  <c:v>81</c:v>
                </c:pt>
                <c:pt idx="91">
                  <c:v>82.809999999999988</c:v>
                </c:pt>
                <c:pt idx="92">
                  <c:v>84.639999999999986</c:v>
                </c:pt>
                <c:pt idx="93">
                  <c:v>86.490000000000009</c:v>
                </c:pt>
                <c:pt idx="94">
                  <c:v>88.360000000000014</c:v>
                </c:pt>
                <c:pt idx="95">
                  <c:v>90.25</c:v>
                </c:pt>
                <c:pt idx="96">
                  <c:v>92.16</c:v>
                </c:pt>
                <c:pt idx="97">
                  <c:v>94.089999999999989</c:v>
                </c:pt>
                <c:pt idx="98">
                  <c:v>96.04000000000002</c:v>
                </c:pt>
                <c:pt idx="99">
                  <c:v>98.01</c:v>
                </c:pt>
                <c:pt idx="100">
                  <c:v>100</c:v>
                </c:pt>
              </c:numCache>
            </c:numRef>
          </c:val>
          <c:smooth val="0"/>
          <c:extLst>
            <c:ext xmlns:c16="http://schemas.microsoft.com/office/drawing/2014/chart" uri="{C3380CC4-5D6E-409C-BE32-E72D297353CC}">
              <c16:uniqueId val="{00000000-A496-4287-AC15-7B563D4C8FBE}"/>
            </c:ext>
          </c:extLst>
        </c:ser>
        <c:dLbls>
          <c:showLegendKey val="0"/>
          <c:showVal val="0"/>
          <c:showCatName val="0"/>
          <c:showSerName val="0"/>
          <c:showPercent val="0"/>
          <c:showBubbleSize val="0"/>
        </c:dLbls>
        <c:smooth val="0"/>
        <c:axId val="-2038574224"/>
        <c:axId val="-2038568784"/>
      </c:lineChart>
      <c:catAx>
        <c:axId val="-2038574224"/>
        <c:scaling>
          <c:orientation val="minMax"/>
        </c:scaling>
        <c:delete val="1"/>
        <c:axPos val="b"/>
        <c:title>
          <c:tx>
            <c:rich>
              <a:bodyPr rot="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de-DE" sz="1600" dirty="0"/>
                  <a:t>Geschwindigkeit</a:t>
                </a:r>
              </a:p>
            </c:rich>
          </c:tx>
          <c:overlay val="0"/>
          <c:spPr>
            <a:noFill/>
            <a:ln>
              <a:noFill/>
            </a:ln>
            <a:effectLst/>
          </c:spPr>
          <c:txPr>
            <a:bodyPr rot="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de-DE"/>
            </a:p>
          </c:txPr>
        </c:title>
        <c:numFmt formatCode="General" sourceLinked="1"/>
        <c:majorTickMark val="none"/>
        <c:minorTickMark val="none"/>
        <c:tickLblPos val="nextTo"/>
        <c:crossAx val="-2038568784"/>
        <c:crosses val="autoZero"/>
        <c:auto val="1"/>
        <c:lblAlgn val="ctr"/>
        <c:lblOffset val="100"/>
        <c:noMultiLvlLbl val="0"/>
      </c:catAx>
      <c:valAx>
        <c:axId val="-2038568784"/>
        <c:scaling>
          <c:orientation val="minMax"/>
        </c:scaling>
        <c:delete val="1"/>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de-DE" sz="2800"/>
                  <a:t>Ekin</a:t>
                </a:r>
              </a:p>
            </c:rich>
          </c:tx>
          <c:overlay val="0"/>
          <c:spPr>
            <a:noFill/>
            <a:ln>
              <a:noFill/>
            </a:ln>
            <a:effectLst/>
          </c:spPr>
          <c:txPr>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de-DE"/>
            </a:p>
          </c:txPr>
        </c:title>
        <c:numFmt formatCode="General" sourceLinked="1"/>
        <c:majorTickMark val="none"/>
        <c:minorTickMark val="none"/>
        <c:tickLblPos val="nextTo"/>
        <c:crossAx val="-2038574224"/>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de-DE"/>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de-DE"/>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de-DE" sz="2000"/>
              <a:t>y = x²</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de-DE"/>
        </a:p>
      </c:txPr>
    </c:title>
    <c:autoTitleDeleted val="0"/>
    <c:plotArea>
      <c:layout/>
      <c:lineChart>
        <c:grouping val="standard"/>
        <c:varyColors val="0"/>
        <c:ser>
          <c:idx val="0"/>
          <c:order val="0"/>
          <c:spPr>
            <a:ln w="28575" cap="rnd">
              <a:solidFill>
                <a:schemeClr val="accent2"/>
              </a:solidFill>
              <a:round/>
            </a:ln>
            <a:effectLst/>
          </c:spPr>
          <c:marker>
            <c:symbol val="none"/>
          </c:marker>
          <c:val>
            <c:numRef>
              <c:f>Tabelle1!$D$3:$D$103</c:f>
              <c:numCache>
                <c:formatCode>General</c:formatCode>
                <c:ptCount val="101"/>
                <c:pt idx="0">
                  <c:v>0</c:v>
                </c:pt>
                <c:pt idx="1">
                  <c:v>1.0000000000000002E-2</c:v>
                </c:pt>
                <c:pt idx="2">
                  <c:v>4.0000000000000008E-2</c:v>
                </c:pt>
                <c:pt idx="3">
                  <c:v>0.09</c:v>
                </c:pt>
                <c:pt idx="4">
                  <c:v>0.16000000000000003</c:v>
                </c:pt>
                <c:pt idx="5">
                  <c:v>0.25</c:v>
                </c:pt>
                <c:pt idx="6">
                  <c:v>0.36</c:v>
                </c:pt>
                <c:pt idx="7">
                  <c:v>0.48999999999999994</c:v>
                </c:pt>
                <c:pt idx="8">
                  <c:v>0.64000000000000012</c:v>
                </c:pt>
                <c:pt idx="9">
                  <c:v>0.81</c:v>
                </c:pt>
                <c:pt idx="10">
                  <c:v>1</c:v>
                </c:pt>
                <c:pt idx="11">
                  <c:v>1.2100000000000002</c:v>
                </c:pt>
                <c:pt idx="12">
                  <c:v>1.44</c:v>
                </c:pt>
                <c:pt idx="13">
                  <c:v>1.6900000000000002</c:v>
                </c:pt>
                <c:pt idx="14">
                  <c:v>1.9599999999999997</c:v>
                </c:pt>
                <c:pt idx="15">
                  <c:v>2.25</c:v>
                </c:pt>
                <c:pt idx="16">
                  <c:v>2.5600000000000005</c:v>
                </c:pt>
                <c:pt idx="17">
                  <c:v>2.8899999999999997</c:v>
                </c:pt>
                <c:pt idx="18">
                  <c:v>3.24</c:v>
                </c:pt>
                <c:pt idx="19">
                  <c:v>3.61</c:v>
                </c:pt>
                <c:pt idx="20">
                  <c:v>4</c:v>
                </c:pt>
                <c:pt idx="21">
                  <c:v>4.41</c:v>
                </c:pt>
                <c:pt idx="22">
                  <c:v>4.8400000000000007</c:v>
                </c:pt>
                <c:pt idx="23">
                  <c:v>5.2899999999999991</c:v>
                </c:pt>
                <c:pt idx="24">
                  <c:v>5.76</c:v>
                </c:pt>
                <c:pt idx="25">
                  <c:v>6.25</c:v>
                </c:pt>
                <c:pt idx="26">
                  <c:v>6.7600000000000007</c:v>
                </c:pt>
                <c:pt idx="27">
                  <c:v>7.2900000000000009</c:v>
                </c:pt>
                <c:pt idx="28">
                  <c:v>7.839999999999999</c:v>
                </c:pt>
                <c:pt idx="29">
                  <c:v>8.41</c:v>
                </c:pt>
                <c:pt idx="30">
                  <c:v>9</c:v>
                </c:pt>
                <c:pt idx="31">
                  <c:v>9.6100000000000012</c:v>
                </c:pt>
                <c:pt idx="32">
                  <c:v>10.240000000000002</c:v>
                </c:pt>
                <c:pt idx="33">
                  <c:v>10.889999999999999</c:v>
                </c:pt>
                <c:pt idx="34">
                  <c:v>11.559999999999999</c:v>
                </c:pt>
                <c:pt idx="35">
                  <c:v>12.25</c:v>
                </c:pt>
                <c:pt idx="36">
                  <c:v>12.96</c:v>
                </c:pt>
                <c:pt idx="37">
                  <c:v>13.690000000000001</c:v>
                </c:pt>
                <c:pt idx="38">
                  <c:v>14.44</c:v>
                </c:pt>
                <c:pt idx="39">
                  <c:v>15.209999999999999</c:v>
                </c:pt>
                <c:pt idx="40">
                  <c:v>16</c:v>
                </c:pt>
                <c:pt idx="41">
                  <c:v>16.809999999999999</c:v>
                </c:pt>
                <c:pt idx="42">
                  <c:v>17.64</c:v>
                </c:pt>
                <c:pt idx="43">
                  <c:v>18.489999999999998</c:v>
                </c:pt>
                <c:pt idx="44">
                  <c:v>19.360000000000003</c:v>
                </c:pt>
                <c:pt idx="45">
                  <c:v>20.25</c:v>
                </c:pt>
                <c:pt idx="46">
                  <c:v>21.159999999999997</c:v>
                </c:pt>
                <c:pt idx="47">
                  <c:v>22.090000000000003</c:v>
                </c:pt>
                <c:pt idx="48">
                  <c:v>23.04</c:v>
                </c:pt>
                <c:pt idx="49">
                  <c:v>24.010000000000005</c:v>
                </c:pt>
                <c:pt idx="50">
                  <c:v>25</c:v>
                </c:pt>
                <c:pt idx="51">
                  <c:v>26.009999999999998</c:v>
                </c:pt>
                <c:pt idx="52">
                  <c:v>27.040000000000003</c:v>
                </c:pt>
                <c:pt idx="53">
                  <c:v>28.09</c:v>
                </c:pt>
                <c:pt idx="54">
                  <c:v>29.160000000000004</c:v>
                </c:pt>
                <c:pt idx="55">
                  <c:v>30.25</c:v>
                </c:pt>
                <c:pt idx="56">
                  <c:v>31.359999999999996</c:v>
                </c:pt>
                <c:pt idx="57">
                  <c:v>32.49</c:v>
                </c:pt>
                <c:pt idx="58">
                  <c:v>33.64</c:v>
                </c:pt>
                <c:pt idx="59">
                  <c:v>34.81</c:v>
                </c:pt>
                <c:pt idx="60">
                  <c:v>36</c:v>
                </c:pt>
                <c:pt idx="61">
                  <c:v>37.209999999999994</c:v>
                </c:pt>
                <c:pt idx="62">
                  <c:v>38.440000000000005</c:v>
                </c:pt>
                <c:pt idx="63">
                  <c:v>39.69</c:v>
                </c:pt>
                <c:pt idx="64">
                  <c:v>40.960000000000008</c:v>
                </c:pt>
                <c:pt idx="65">
                  <c:v>42.25</c:v>
                </c:pt>
                <c:pt idx="66">
                  <c:v>43.559999999999995</c:v>
                </c:pt>
                <c:pt idx="67">
                  <c:v>44.89</c:v>
                </c:pt>
                <c:pt idx="68">
                  <c:v>46.239999999999995</c:v>
                </c:pt>
                <c:pt idx="69">
                  <c:v>47.610000000000007</c:v>
                </c:pt>
                <c:pt idx="70">
                  <c:v>49</c:v>
                </c:pt>
                <c:pt idx="71">
                  <c:v>50.41</c:v>
                </c:pt>
                <c:pt idx="72">
                  <c:v>51.84</c:v>
                </c:pt>
                <c:pt idx="73">
                  <c:v>53.29</c:v>
                </c:pt>
                <c:pt idx="74">
                  <c:v>54.760000000000005</c:v>
                </c:pt>
                <c:pt idx="75">
                  <c:v>56.25</c:v>
                </c:pt>
                <c:pt idx="76">
                  <c:v>57.76</c:v>
                </c:pt>
                <c:pt idx="77">
                  <c:v>59.290000000000006</c:v>
                </c:pt>
                <c:pt idx="78">
                  <c:v>60.839999999999996</c:v>
                </c:pt>
                <c:pt idx="79">
                  <c:v>62.410000000000004</c:v>
                </c:pt>
                <c:pt idx="80">
                  <c:v>64</c:v>
                </c:pt>
                <c:pt idx="81">
                  <c:v>65.61</c:v>
                </c:pt>
                <c:pt idx="82">
                  <c:v>67.239999999999995</c:v>
                </c:pt>
                <c:pt idx="83">
                  <c:v>68.890000000000015</c:v>
                </c:pt>
                <c:pt idx="84">
                  <c:v>70.56</c:v>
                </c:pt>
                <c:pt idx="85">
                  <c:v>72.25</c:v>
                </c:pt>
                <c:pt idx="86">
                  <c:v>73.959999999999994</c:v>
                </c:pt>
                <c:pt idx="87">
                  <c:v>75.689999999999984</c:v>
                </c:pt>
                <c:pt idx="88">
                  <c:v>77.440000000000012</c:v>
                </c:pt>
                <c:pt idx="89">
                  <c:v>79.210000000000008</c:v>
                </c:pt>
                <c:pt idx="90">
                  <c:v>81</c:v>
                </c:pt>
                <c:pt idx="91">
                  <c:v>82.809999999999988</c:v>
                </c:pt>
                <c:pt idx="92">
                  <c:v>84.639999999999986</c:v>
                </c:pt>
                <c:pt idx="93">
                  <c:v>86.490000000000009</c:v>
                </c:pt>
                <c:pt idx="94">
                  <c:v>88.360000000000014</c:v>
                </c:pt>
                <c:pt idx="95">
                  <c:v>90.25</c:v>
                </c:pt>
                <c:pt idx="96">
                  <c:v>92.16</c:v>
                </c:pt>
                <c:pt idx="97">
                  <c:v>94.089999999999989</c:v>
                </c:pt>
                <c:pt idx="98">
                  <c:v>96.04000000000002</c:v>
                </c:pt>
                <c:pt idx="99">
                  <c:v>98.01</c:v>
                </c:pt>
                <c:pt idx="100">
                  <c:v>100</c:v>
                </c:pt>
              </c:numCache>
            </c:numRef>
          </c:val>
          <c:smooth val="0"/>
          <c:extLst>
            <c:ext xmlns:c16="http://schemas.microsoft.com/office/drawing/2014/chart" uri="{C3380CC4-5D6E-409C-BE32-E72D297353CC}">
              <c16:uniqueId val="{00000000-A496-4287-AC15-7B563D4C8FBE}"/>
            </c:ext>
          </c:extLst>
        </c:ser>
        <c:dLbls>
          <c:showLegendKey val="0"/>
          <c:showVal val="0"/>
          <c:showCatName val="0"/>
          <c:showSerName val="0"/>
          <c:showPercent val="0"/>
          <c:showBubbleSize val="0"/>
        </c:dLbls>
        <c:smooth val="0"/>
        <c:axId val="-2038574224"/>
        <c:axId val="-2038568784"/>
      </c:lineChart>
      <c:catAx>
        <c:axId val="-2038574224"/>
        <c:scaling>
          <c:orientation val="minMax"/>
        </c:scaling>
        <c:delete val="1"/>
        <c:axPos val="b"/>
        <c:title>
          <c:tx>
            <c:rich>
              <a:bodyPr rot="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de-DE" sz="1600" dirty="0"/>
                  <a:t>Geschwindigkeit</a:t>
                </a:r>
              </a:p>
            </c:rich>
          </c:tx>
          <c:overlay val="0"/>
          <c:spPr>
            <a:noFill/>
            <a:ln>
              <a:noFill/>
            </a:ln>
            <a:effectLst/>
          </c:spPr>
          <c:txPr>
            <a:bodyPr rot="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de-DE"/>
            </a:p>
          </c:txPr>
        </c:title>
        <c:numFmt formatCode="General" sourceLinked="1"/>
        <c:majorTickMark val="none"/>
        <c:minorTickMark val="none"/>
        <c:tickLblPos val="nextTo"/>
        <c:crossAx val="-2038568784"/>
        <c:crosses val="autoZero"/>
        <c:auto val="1"/>
        <c:lblAlgn val="ctr"/>
        <c:lblOffset val="100"/>
        <c:noMultiLvlLbl val="0"/>
      </c:catAx>
      <c:valAx>
        <c:axId val="-2038568784"/>
        <c:scaling>
          <c:orientation val="minMax"/>
        </c:scaling>
        <c:delete val="1"/>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de-DE" sz="2800"/>
                  <a:t>Ekin</a:t>
                </a:r>
              </a:p>
            </c:rich>
          </c:tx>
          <c:overlay val="0"/>
          <c:spPr>
            <a:noFill/>
            <a:ln>
              <a:noFill/>
            </a:ln>
            <a:effectLst/>
          </c:spPr>
          <c:txPr>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de-DE"/>
            </a:p>
          </c:txPr>
        </c:title>
        <c:numFmt formatCode="General" sourceLinked="1"/>
        <c:majorTickMark val="none"/>
        <c:minorTickMark val="none"/>
        <c:tickLblPos val="nextTo"/>
        <c:crossAx val="-2038574224"/>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de-DE"/>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de-DE"/>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de-DE" sz="2000"/>
              <a:t>y = x²</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de-DE"/>
        </a:p>
      </c:txPr>
    </c:title>
    <c:autoTitleDeleted val="0"/>
    <c:plotArea>
      <c:layout/>
      <c:lineChart>
        <c:grouping val="standard"/>
        <c:varyColors val="0"/>
        <c:ser>
          <c:idx val="0"/>
          <c:order val="0"/>
          <c:spPr>
            <a:ln w="28575" cap="rnd">
              <a:solidFill>
                <a:schemeClr val="accent2"/>
              </a:solidFill>
              <a:round/>
            </a:ln>
            <a:effectLst/>
          </c:spPr>
          <c:marker>
            <c:symbol val="none"/>
          </c:marker>
          <c:val>
            <c:numRef>
              <c:f>Tabelle1!$D$3:$D$103</c:f>
              <c:numCache>
                <c:formatCode>General</c:formatCode>
                <c:ptCount val="101"/>
                <c:pt idx="0">
                  <c:v>0</c:v>
                </c:pt>
                <c:pt idx="1">
                  <c:v>1.0000000000000002E-2</c:v>
                </c:pt>
                <c:pt idx="2">
                  <c:v>4.0000000000000008E-2</c:v>
                </c:pt>
                <c:pt idx="3">
                  <c:v>0.09</c:v>
                </c:pt>
                <c:pt idx="4">
                  <c:v>0.16000000000000003</c:v>
                </c:pt>
                <c:pt idx="5">
                  <c:v>0.25</c:v>
                </c:pt>
                <c:pt idx="6">
                  <c:v>0.36</c:v>
                </c:pt>
                <c:pt idx="7">
                  <c:v>0.48999999999999994</c:v>
                </c:pt>
                <c:pt idx="8">
                  <c:v>0.64000000000000012</c:v>
                </c:pt>
                <c:pt idx="9">
                  <c:v>0.81</c:v>
                </c:pt>
                <c:pt idx="10">
                  <c:v>1</c:v>
                </c:pt>
                <c:pt idx="11">
                  <c:v>1.2100000000000002</c:v>
                </c:pt>
                <c:pt idx="12">
                  <c:v>1.44</c:v>
                </c:pt>
                <c:pt idx="13">
                  <c:v>1.6900000000000002</c:v>
                </c:pt>
                <c:pt idx="14">
                  <c:v>1.9599999999999997</c:v>
                </c:pt>
                <c:pt idx="15">
                  <c:v>2.25</c:v>
                </c:pt>
                <c:pt idx="16">
                  <c:v>2.5600000000000005</c:v>
                </c:pt>
                <c:pt idx="17">
                  <c:v>2.8899999999999997</c:v>
                </c:pt>
                <c:pt idx="18">
                  <c:v>3.24</c:v>
                </c:pt>
                <c:pt idx="19">
                  <c:v>3.61</c:v>
                </c:pt>
                <c:pt idx="20">
                  <c:v>4</c:v>
                </c:pt>
                <c:pt idx="21">
                  <c:v>4.41</c:v>
                </c:pt>
                <c:pt idx="22">
                  <c:v>4.8400000000000007</c:v>
                </c:pt>
                <c:pt idx="23">
                  <c:v>5.2899999999999991</c:v>
                </c:pt>
                <c:pt idx="24">
                  <c:v>5.76</c:v>
                </c:pt>
                <c:pt idx="25">
                  <c:v>6.25</c:v>
                </c:pt>
                <c:pt idx="26">
                  <c:v>6.7600000000000007</c:v>
                </c:pt>
                <c:pt idx="27">
                  <c:v>7.2900000000000009</c:v>
                </c:pt>
                <c:pt idx="28">
                  <c:v>7.839999999999999</c:v>
                </c:pt>
                <c:pt idx="29">
                  <c:v>8.41</c:v>
                </c:pt>
                <c:pt idx="30">
                  <c:v>9</c:v>
                </c:pt>
                <c:pt idx="31">
                  <c:v>9.6100000000000012</c:v>
                </c:pt>
                <c:pt idx="32">
                  <c:v>10.240000000000002</c:v>
                </c:pt>
                <c:pt idx="33">
                  <c:v>10.889999999999999</c:v>
                </c:pt>
                <c:pt idx="34">
                  <c:v>11.559999999999999</c:v>
                </c:pt>
                <c:pt idx="35">
                  <c:v>12.25</c:v>
                </c:pt>
                <c:pt idx="36">
                  <c:v>12.96</c:v>
                </c:pt>
                <c:pt idx="37">
                  <c:v>13.690000000000001</c:v>
                </c:pt>
                <c:pt idx="38">
                  <c:v>14.44</c:v>
                </c:pt>
                <c:pt idx="39">
                  <c:v>15.209999999999999</c:v>
                </c:pt>
                <c:pt idx="40">
                  <c:v>16</c:v>
                </c:pt>
                <c:pt idx="41">
                  <c:v>16.809999999999999</c:v>
                </c:pt>
                <c:pt idx="42">
                  <c:v>17.64</c:v>
                </c:pt>
                <c:pt idx="43">
                  <c:v>18.489999999999998</c:v>
                </c:pt>
                <c:pt idx="44">
                  <c:v>19.360000000000003</c:v>
                </c:pt>
                <c:pt idx="45">
                  <c:v>20.25</c:v>
                </c:pt>
                <c:pt idx="46">
                  <c:v>21.159999999999997</c:v>
                </c:pt>
                <c:pt idx="47">
                  <c:v>22.090000000000003</c:v>
                </c:pt>
                <c:pt idx="48">
                  <c:v>23.04</c:v>
                </c:pt>
                <c:pt idx="49">
                  <c:v>24.010000000000005</c:v>
                </c:pt>
                <c:pt idx="50">
                  <c:v>25</c:v>
                </c:pt>
                <c:pt idx="51">
                  <c:v>26.009999999999998</c:v>
                </c:pt>
                <c:pt idx="52">
                  <c:v>27.040000000000003</c:v>
                </c:pt>
                <c:pt idx="53">
                  <c:v>28.09</c:v>
                </c:pt>
                <c:pt idx="54">
                  <c:v>29.160000000000004</c:v>
                </c:pt>
                <c:pt idx="55">
                  <c:v>30.25</c:v>
                </c:pt>
                <c:pt idx="56">
                  <c:v>31.359999999999996</c:v>
                </c:pt>
                <c:pt idx="57">
                  <c:v>32.49</c:v>
                </c:pt>
                <c:pt idx="58">
                  <c:v>33.64</c:v>
                </c:pt>
                <c:pt idx="59">
                  <c:v>34.81</c:v>
                </c:pt>
                <c:pt idx="60">
                  <c:v>36</c:v>
                </c:pt>
                <c:pt idx="61">
                  <c:v>37.209999999999994</c:v>
                </c:pt>
                <c:pt idx="62">
                  <c:v>38.440000000000005</c:v>
                </c:pt>
                <c:pt idx="63">
                  <c:v>39.69</c:v>
                </c:pt>
                <c:pt idx="64">
                  <c:v>40.960000000000008</c:v>
                </c:pt>
                <c:pt idx="65">
                  <c:v>42.25</c:v>
                </c:pt>
                <c:pt idx="66">
                  <c:v>43.559999999999995</c:v>
                </c:pt>
                <c:pt idx="67">
                  <c:v>44.89</c:v>
                </c:pt>
                <c:pt idx="68">
                  <c:v>46.239999999999995</c:v>
                </c:pt>
                <c:pt idx="69">
                  <c:v>47.610000000000007</c:v>
                </c:pt>
                <c:pt idx="70">
                  <c:v>49</c:v>
                </c:pt>
                <c:pt idx="71">
                  <c:v>50.41</c:v>
                </c:pt>
                <c:pt idx="72">
                  <c:v>51.84</c:v>
                </c:pt>
                <c:pt idx="73">
                  <c:v>53.29</c:v>
                </c:pt>
                <c:pt idx="74">
                  <c:v>54.760000000000005</c:v>
                </c:pt>
                <c:pt idx="75">
                  <c:v>56.25</c:v>
                </c:pt>
                <c:pt idx="76">
                  <c:v>57.76</c:v>
                </c:pt>
                <c:pt idx="77">
                  <c:v>59.290000000000006</c:v>
                </c:pt>
                <c:pt idx="78">
                  <c:v>60.839999999999996</c:v>
                </c:pt>
                <c:pt idx="79">
                  <c:v>62.410000000000004</c:v>
                </c:pt>
                <c:pt idx="80">
                  <c:v>64</c:v>
                </c:pt>
                <c:pt idx="81">
                  <c:v>65.61</c:v>
                </c:pt>
                <c:pt idx="82">
                  <c:v>67.239999999999995</c:v>
                </c:pt>
                <c:pt idx="83">
                  <c:v>68.890000000000015</c:v>
                </c:pt>
                <c:pt idx="84">
                  <c:v>70.56</c:v>
                </c:pt>
                <c:pt idx="85">
                  <c:v>72.25</c:v>
                </c:pt>
                <c:pt idx="86">
                  <c:v>73.959999999999994</c:v>
                </c:pt>
                <c:pt idx="87">
                  <c:v>75.689999999999984</c:v>
                </c:pt>
                <c:pt idx="88">
                  <c:v>77.440000000000012</c:v>
                </c:pt>
                <c:pt idx="89">
                  <c:v>79.210000000000008</c:v>
                </c:pt>
                <c:pt idx="90">
                  <c:v>81</c:v>
                </c:pt>
                <c:pt idx="91">
                  <c:v>82.809999999999988</c:v>
                </c:pt>
                <c:pt idx="92">
                  <c:v>84.639999999999986</c:v>
                </c:pt>
                <c:pt idx="93">
                  <c:v>86.490000000000009</c:v>
                </c:pt>
                <c:pt idx="94">
                  <c:v>88.360000000000014</c:v>
                </c:pt>
                <c:pt idx="95">
                  <c:v>90.25</c:v>
                </c:pt>
                <c:pt idx="96">
                  <c:v>92.16</c:v>
                </c:pt>
                <c:pt idx="97">
                  <c:v>94.089999999999989</c:v>
                </c:pt>
                <c:pt idx="98">
                  <c:v>96.04000000000002</c:v>
                </c:pt>
                <c:pt idx="99">
                  <c:v>98.01</c:v>
                </c:pt>
                <c:pt idx="100">
                  <c:v>100</c:v>
                </c:pt>
              </c:numCache>
            </c:numRef>
          </c:val>
          <c:smooth val="0"/>
          <c:extLst>
            <c:ext xmlns:c16="http://schemas.microsoft.com/office/drawing/2014/chart" uri="{C3380CC4-5D6E-409C-BE32-E72D297353CC}">
              <c16:uniqueId val="{00000000-A496-4287-AC15-7B563D4C8FBE}"/>
            </c:ext>
          </c:extLst>
        </c:ser>
        <c:dLbls>
          <c:showLegendKey val="0"/>
          <c:showVal val="0"/>
          <c:showCatName val="0"/>
          <c:showSerName val="0"/>
          <c:showPercent val="0"/>
          <c:showBubbleSize val="0"/>
        </c:dLbls>
        <c:smooth val="0"/>
        <c:axId val="-2038574224"/>
        <c:axId val="-2038568784"/>
      </c:lineChart>
      <c:catAx>
        <c:axId val="-2038574224"/>
        <c:scaling>
          <c:orientation val="minMax"/>
        </c:scaling>
        <c:delete val="1"/>
        <c:axPos val="b"/>
        <c:title>
          <c:tx>
            <c:rich>
              <a:bodyPr rot="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de-DE" sz="1600" dirty="0"/>
                  <a:t>Geschwindigkeit</a:t>
                </a:r>
              </a:p>
            </c:rich>
          </c:tx>
          <c:overlay val="0"/>
          <c:spPr>
            <a:noFill/>
            <a:ln>
              <a:noFill/>
            </a:ln>
            <a:effectLst/>
          </c:spPr>
          <c:txPr>
            <a:bodyPr rot="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de-DE"/>
            </a:p>
          </c:txPr>
        </c:title>
        <c:numFmt formatCode="General" sourceLinked="1"/>
        <c:majorTickMark val="none"/>
        <c:minorTickMark val="none"/>
        <c:tickLblPos val="nextTo"/>
        <c:crossAx val="-2038568784"/>
        <c:crosses val="autoZero"/>
        <c:auto val="1"/>
        <c:lblAlgn val="ctr"/>
        <c:lblOffset val="100"/>
        <c:noMultiLvlLbl val="0"/>
      </c:catAx>
      <c:valAx>
        <c:axId val="-2038568784"/>
        <c:scaling>
          <c:orientation val="minMax"/>
        </c:scaling>
        <c:delete val="1"/>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de-DE" sz="2800"/>
                  <a:t>Ekin</a:t>
                </a:r>
              </a:p>
            </c:rich>
          </c:tx>
          <c:overlay val="0"/>
          <c:spPr>
            <a:noFill/>
            <a:ln>
              <a:noFill/>
            </a:ln>
            <a:effectLst/>
          </c:spPr>
          <c:txPr>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de-DE"/>
            </a:p>
          </c:txPr>
        </c:title>
        <c:numFmt formatCode="General" sourceLinked="1"/>
        <c:majorTickMark val="none"/>
        <c:minorTickMark val="none"/>
        <c:tickLblPos val="nextTo"/>
        <c:crossAx val="-2038574224"/>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de-DE"/>
    </a:p>
  </c:txPr>
  <c:externalData r:id="rId3">
    <c:autoUpdate val="0"/>
  </c:externalData>
</c:chartSpace>
</file>

<file path=ppt/charts/colors1.xml><?xml version="1.0" encoding="utf-8"?>
<cs:colorStyle xmlns:cs="http://schemas.microsoft.com/office/drawing/2012/chartStyle" xmlns:a="http://schemas.openxmlformats.org/drawingml/2006/main" meth="cycle" id="12">
  <a:schemeClr val="accent2"/>
  <a:schemeClr val="accent4"/>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2">
  <a:schemeClr val="accent2"/>
  <a:schemeClr val="accent4"/>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2">
  <a:schemeClr val="accent2"/>
  <a:schemeClr val="accent4"/>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2">
  <a:schemeClr val="accent2"/>
  <a:schemeClr val="accent4"/>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2">
  <a:schemeClr val="accent2"/>
  <a:schemeClr val="accent4"/>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de-DE"/>
          </a:p>
        </p:txBody>
      </p:sp>
      <p:sp>
        <p:nvSpPr>
          <p:cNvPr id="3" name="Datumsplatzhalt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8657670-E0FB-48C8-9244-3F9B63ECAB0C}" type="datetimeFigureOut">
              <a:rPr lang="de-DE" smtClean="0"/>
              <a:t>26.04.2025</a:t>
            </a:fld>
            <a:endParaRPr lang="de-DE"/>
          </a:p>
        </p:txBody>
      </p:sp>
      <p:sp>
        <p:nvSpPr>
          <p:cNvPr id="4" name="Folienbildplatzhalt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de-DE"/>
          </a:p>
        </p:txBody>
      </p:sp>
      <p:sp>
        <p:nvSpPr>
          <p:cNvPr id="5" name="Notizenplatzhalt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6" name="Fußzeilenplatzhalt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de-DE"/>
          </a:p>
        </p:txBody>
      </p:sp>
      <p:sp>
        <p:nvSpPr>
          <p:cNvPr id="7" name="Foliennummernplatzhalt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6FD2B79-B983-45B2-BB57-BA55B07AE799}" type="slidenum">
              <a:rPr lang="de-DE" smtClean="0"/>
              <a:t>‹Nr.›</a:t>
            </a:fld>
            <a:endParaRPr lang="de-DE"/>
          </a:p>
        </p:txBody>
      </p:sp>
    </p:spTree>
    <p:extLst>
      <p:ext uri="{BB962C8B-B14F-4D97-AF65-F5344CB8AC3E}">
        <p14:creationId xmlns:p14="http://schemas.microsoft.com/office/powerpoint/2010/main" val="289175648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52156AF-5017-4605-9309-776F4BA72636}"/>
              </a:ext>
            </a:extLst>
          </p:cNvPr>
          <p:cNvSpPr>
            <a:spLocks noGrp="1"/>
          </p:cNvSpPr>
          <p:nvPr>
            <p:ph type="ctrTitle"/>
          </p:nvPr>
        </p:nvSpPr>
        <p:spPr>
          <a:xfrm>
            <a:off x="1524000" y="1122363"/>
            <a:ext cx="9144000" cy="2387600"/>
          </a:xfrm>
        </p:spPr>
        <p:txBody>
          <a:bodyPr anchor="b"/>
          <a:lstStyle>
            <a:lvl1pPr algn="ctr">
              <a:defRPr sz="6000"/>
            </a:lvl1pPr>
          </a:lstStyle>
          <a:p>
            <a:r>
              <a:rPr lang="de-DE"/>
              <a:t>Mastertitelformat bearbeiten</a:t>
            </a:r>
          </a:p>
        </p:txBody>
      </p:sp>
      <p:sp>
        <p:nvSpPr>
          <p:cNvPr id="3" name="Untertitel 2">
            <a:extLst>
              <a:ext uri="{FF2B5EF4-FFF2-40B4-BE49-F238E27FC236}">
                <a16:creationId xmlns:a16="http://schemas.microsoft.com/office/drawing/2014/main" id="{6D955683-D734-47A4-92BE-5167DA5D8187}"/>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a:t>Master-Untertitelformat bearbeiten</a:t>
            </a:r>
          </a:p>
        </p:txBody>
      </p:sp>
      <p:sp>
        <p:nvSpPr>
          <p:cNvPr id="4" name="Datumsplatzhalter 3">
            <a:extLst>
              <a:ext uri="{FF2B5EF4-FFF2-40B4-BE49-F238E27FC236}">
                <a16:creationId xmlns:a16="http://schemas.microsoft.com/office/drawing/2014/main" id="{EECEFF6B-FB0D-4969-AF33-65B6214F0CF2}"/>
              </a:ext>
            </a:extLst>
          </p:cNvPr>
          <p:cNvSpPr>
            <a:spLocks noGrp="1"/>
          </p:cNvSpPr>
          <p:nvPr>
            <p:ph type="dt" sz="half" idx="10"/>
          </p:nvPr>
        </p:nvSpPr>
        <p:spPr/>
        <p:txBody>
          <a:bodyPr/>
          <a:lstStyle/>
          <a:p>
            <a:fld id="{46D06EF7-33F1-4065-8501-92EF09AE5D4E}" type="datetime1">
              <a:rPr lang="de-DE" smtClean="0"/>
              <a:t>26.04.2025</a:t>
            </a:fld>
            <a:endParaRPr lang="de-DE"/>
          </a:p>
        </p:txBody>
      </p:sp>
      <p:sp>
        <p:nvSpPr>
          <p:cNvPr id="5" name="Fußzeilenplatzhalter 4">
            <a:extLst>
              <a:ext uri="{FF2B5EF4-FFF2-40B4-BE49-F238E27FC236}">
                <a16:creationId xmlns:a16="http://schemas.microsoft.com/office/drawing/2014/main" id="{D702B0C8-B6AE-46AE-8B44-5E1FD1D8565F}"/>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id="{3B181F07-5136-470E-AFB5-22CEBAF2EA2C}"/>
              </a:ext>
            </a:extLst>
          </p:cNvPr>
          <p:cNvSpPr>
            <a:spLocks noGrp="1"/>
          </p:cNvSpPr>
          <p:nvPr>
            <p:ph type="sldNum" sz="quarter" idx="12"/>
          </p:nvPr>
        </p:nvSpPr>
        <p:spPr/>
        <p:txBody>
          <a:bodyPr/>
          <a:lstStyle/>
          <a:p>
            <a:fld id="{F44E9EF7-D31C-4365-9088-79B42878EAD7}" type="slidenum">
              <a:rPr lang="de-DE" smtClean="0"/>
              <a:t>‹Nr.›</a:t>
            </a:fld>
            <a:endParaRPr lang="de-DE"/>
          </a:p>
        </p:txBody>
      </p:sp>
    </p:spTree>
    <p:extLst>
      <p:ext uri="{BB962C8B-B14F-4D97-AF65-F5344CB8AC3E}">
        <p14:creationId xmlns:p14="http://schemas.microsoft.com/office/powerpoint/2010/main" val="177947372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152A8CB-DE8E-4101-86EC-09DEE1CB8A0F}"/>
              </a:ext>
            </a:extLst>
          </p:cNvPr>
          <p:cNvSpPr>
            <a:spLocks noGrp="1"/>
          </p:cNvSpPr>
          <p:nvPr>
            <p:ph type="title"/>
          </p:nvPr>
        </p:nvSpPr>
        <p:spPr/>
        <p:txBody>
          <a:bodyPr/>
          <a:lstStyle/>
          <a:p>
            <a:r>
              <a:rPr lang="de-DE"/>
              <a:t>Mastertitelformat bearbeiten</a:t>
            </a:r>
          </a:p>
        </p:txBody>
      </p:sp>
      <p:sp>
        <p:nvSpPr>
          <p:cNvPr id="3" name="Vertikaler Textplatzhalter 2">
            <a:extLst>
              <a:ext uri="{FF2B5EF4-FFF2-40B4-BE49-F238E27FC236}">
                <a16:creationId xmlns:a16="http://schemas.microsoft.com/office/drawing/2014/main" id="{82FE8981-0131-4367-8A24-0A646A1971D4}"/>
              </a:ext>
            </a:extLst>
          </p:cNvPr>
          <p:cNvSpPr>
            <a:spLocks noGrp="1"/>
          </p:cNvSpPr>
          <p:nvPr>
            <p:ph type="body" orient="vert" idx="1"/>
          </p:nvPr>
        </p:nvSpPr>
        <p:spPr/>
        <p:txBody>
          <a:bodyPr vert="eaVert"/>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a:extLst>
              <a:ext uri="{FF2B5EF4-FFF2-40B4-BE49-F238E27FC236}">
                <a16:creationId xmlns:a16="http://schemas.microsoft.com/office/drawing/2014/main" id="{8ED59319-C895-4DB3-A636-91AF4E495E5E}"/>
              </a:ext>
            </a:extLst>
          </p:cNvPr>
          <p:cNvSpPr>
            <a:spLocks noGrp="1"/>
          </p:cNvSpPr>
          <p:nvPr>
            <p:ph type="dt" sz="half" idx="10"/>
          </p:nvPr>
        </p:nvSpPr>
        <p:spPr/>
        <p:txBody>
          <a:bodyPr/>
          <a:lstStyle/>
          <a:p>
            <a:fld id="{DFE501A3-236D-45AB-8D18-3429C91A2A82}" type="datetime1">
              <a:rPr lang="de-DE" smtClean="0"/>
              <a:t>26.04.2025</a:t>
            </a:fld>
            <a:endParaRPr lang="de-DE"/>
          </a:p>
        </p:txBody>
      </p:sp>
      <p:sp>
        <p:nvSpPr>
          <p:cNvPr id="5" name="Fußzeilenplatzhalter 4">
            <a:extLst>
              <a:ext uri="{FF2B5EF4-FFF2-40B4-BE49-F238E27FC236}">
                <a16:creationId xmlns:a16="http://schemas.microsoft.com/office/drawing/2014/main" id="{80F16C5A-B266-40B0-A422-C9FC6B39E61E}"/>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id="{75E7784D-5D87-4039-AE55-CDBE4F27F81F}"/>
              </a:ext>
            </a:extLst>
          </p:cNvPr>
          <p:cNvSpPr>
            <a:spLocks noGrp="1"/>
          </p:cNvSpPr>
          <p:nvPr>
            <p:ph type="sldNum" sz="quarter" idx="12"/>
          </p:nvPr>
        </p:nvSpPr>
        <p:spPr/>
        <p:txBody>
          <a:bodyPr/>
          <a:lstStyle/>
          <a:p>
            <a:fld id="{F44E9EF7-D31C-4365-9088-79B42878EAD7}" type="slidenum">
              <a:rPr lang="de-DE" smtClean="0"/>
              <a:t>‹Nr.›</a:t>
            </a:fld>
            <a:endParaRPr lang="de-DE"/>
          </a:p>
        </p:txBody>
      </p:sp>
    </p:spTree>
    <p:extLst>
      <p:ext uri="{BB962C8B-B14F-4D97-AF65-F5344CB8AC3E}">
        <p14:creationId xmlns:p14="http://schemas.microsoft.com/office/powerpoint/2010/main" val="172665745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a:extLst>
              <a:ext uri="{FF2B5EF4-FFF2-40B4-BE49-F238E27FC236}">
                <a16:creationId xmlns:a16="http://schemas.microsoft.com/office/drawing/2014/main" id="{B86C9C1A-6C04-4597-AEE4-9ABB37F0D2E3}"/>
              </a:ext>
            </a:extLst>
          </p:cNvPr>
          <p:cNvSpPr>
            <a:spLocks noGrp="1"/>
          </p:cNvSpPr>
          <p:nvPr>
            <p:ph type="title" orient="vert"/>
          </p:nvPr>
        </p:nvSpPr>
        <p:spPr>
          <a:xfrm>
            <a:off x="8724900" y="365125"/>
            <a:ext cx="2628900" cy="5811838"/>
          </a:xfrm>
        </p:spPr>
        <p:txBody>
          <a:bodyPr vert="eaVert"/>
          <a:lstStyle/>
          <a:p>
            <a:r>
              <a:rPr lang="de-DE"/>
              <a:t>Mastertitelformat bearbeiten</a:t>
            </a:r>
          </a:p>
        </p:txBody>
      </p:sp>
      <p:sp>
        <p:nvSpPr>
          <p:cNvPr id="3" name="Vertikaler Textplatzhalter 2">
            <a:extLst>
              <a:ext uri="{FF2B5EF4-FFF2-40B4-BE49-F238E27FC236}">
                <a16:creationId xmlns:a16="http://schemas.microsoft.com/office/drawing/2014/main" id="{99B44240-5BC5-4124-9D5B-A5A0984C2118}"/>
              </a:ext>
            </a:extLst>
          </p:cNvPr>
          <p:cNvSpPr>
            <a:spLocks noGrp="1"/>
          </p:cNvSpPr>
          <p:nvPr>
            <p:ph type="body" orient="vert" idx="1"/>
          </p:nvPr>
        </p:nvSpPr>
        <p:spPr>
          <a:xfrm>
            <a:off x="838200" y="365125"/>
            <a:ext cx="7734300" cy="5811838"/>
          </a:xfrm>
        </p:spPr>
        <p:txBody>
          <a:bodyPr vert="eaVert"/>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a:extLst>
              <a:ext uri="{FF2B5EF4-FFF2-40B4-BE49-F238E27FC236}">
                <a16:creationId xmlns:a16="http://schemas.microsoft.com/office/drawing/2014/main" id="{C2615C04-7F33-464A-B37E-46B66B8E6DCF}"/>
              </a:ext>
            </a:extLst>
          </p:cNvPr>
          <p:cNvSpPr>
            <a:spLocks noGrp="1"/>
          </p:cNvSpPr>
          <p:nvPr>
            <p:ph type="dt" sz="half" idx="10"/>
          </p:nvPr>
        </p:nvSpPr>
        <p:spPr/>
        <p:txBody>
          <a:bodyPr/>
          <a:lstStyle/>
          <a:p>
            <a:fld id="{E87BFAF8-0CEE-4AB8-8E6D-2C755E338441}" type="datetime1">
              <a:rPr lang="de-DE" smtClean="0"/>
              <a:t>26.04.2025</a:t>
            </a:fld>
            <a:endParaRPr lang="de-DE"/>
          </a:p>
        </p:txBody>
      </p:sp>
      <p:sp>
        <p:nvSpPr>
          <p:cNvPr id="5" name="Fußzeilenplatzhalter 4">
            <a:extLst>
              <a:ext uri="{FF2B5EF4-FFF2-40B4-BE49-F238E27FC236}">
                <a16:creationId xmlns:a16="http://schemas.microsoft.com/office/drawing/2014/main" id="{03D8CB91-1CEF-409E-9EEE-8294233CC206}"/>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id="{FE61E323-5E32-403C-88D1-70545E19FEBE}"/>
              </a:ext>
            </a:extLst>
          </p:cNvPr>
          <p:cNvSpPr>
            <a:spLocks noGrp="1"/>
          </p:cNvSpPr>
          <p:nvPr>
            <p:ph type="sldNum" sz="quarter" idx="12"/>
          </p:nvPr>
        </p:nvSpPr>
        <p:spPr/>
        <p:txBody>
          <a:bodyPr/>
          <a:lstStyle/>
          <a:p>
            <a:fld id="{F44E9EF7-D31C-4365-9088-79B42878EAD7}" type="slidenum">
              <a:rPr lang="de-DE" smtClean="0"/>
              <a:t>‹Nr.›</a:t>
            </a:fld>
            <a:endParaRPr lang="de-DE"/>
          </a:p>
        </p:txBody>
      </p:sp>
    </p:spTree>
    <p:extLst>
      <p:ext uri="{BB962C8B-B14F-4D97-AF65-F5344CB8AC3E}">
        <p14:creationId xmlns:p14="http://schemas.microsoft.com/office/powerpoint/2010/main" val="265598504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6B467E6-6962-42D8-BF76-8B32EA7C1EBB}"/>
              </a:ext>
            </a:extLst>
          </p:cNvPr>
          <p:cNvSpPr>
            <a:spLocks noGrp="1"/>
          </p:cNvSpPr>
          <p:nvPr>
            <p:ph type="title"/>
          </p:nvPr>
        </p:nvSpPr>
        <p:spPr/>
        <p:txBody>
          <a:bodyPr/>
          <a:lstStyle/>
          <a:p>
            <a:r>
              <a:rPr lang="de-DE"/>
              <a:t>Mastertitelformat bearbeiten</a:t>
            </a:r>
          </a:p>
        </p:txBody>
      </p:sp>
      <p:sp>
        <p:nvSpPr>
          <p:cNvPr id="3" name="Inhaltsplatzhalter 2">
            <a:extLst>
              <a:ext uri="{FF2B5EF4-FFF2-40B4-BE49-F238E27FC236}">
                <a16:creationId xmlns:a16="http://schemas.microsoft.com/office/drawing/2014/main" id="{3B415631-BB61-4277-AE36-DF2FCEE0436C}"/>
              </a:ext>
            </a:extLst>
          </p:cNvPr>
          <p:cNvSpPr>
            <a:spLocks noGrp="1"/>
          </p:cNvSpPr>
          <p:nvPr>
            <p:ph idx="1"/>
          </p:nvPr>
        </p:nvSpPr>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a:extLst>
              <a:ext uri="{FF2B5EF4-FFF2-40B4-BE49-F238E27FC236}">
                <a16:creationId xmlns:a16="http://schemas.microsoft.com/office/drawing/2014/main" id="{B70CC13D-564F-410D-B15E-A90E21247DBE}"/>
              </a:ext>
            </a:extLst>
          </p:cNvPr>
          <p:cNvSpPr>
            <a:spLocks noGrp="1"/>
          </p:cNvSpPr>
          <p:nvPr>
            <p:ph type="dt" sz="half" idx="10"/>
          </p:nvPr>
        </p:nvSpPr>
        <p:spPr/>
        <p:txBody>
          <a:bodyPr/>
          <a:lstStyle/>
          <a:p>
            <a:fld id="{B0CA78F2-4538-4CE9-877D-6AC181A63976}" type="datetime1">
              <a:rPr lang="de-DE" smtClean="0"/>
              <a:t>26.04.2025</a:t>
            </a:fld>
            <a:endParaRPr lang="de-DE"/>
          </a:p>
        </p:txBody>
      </p:sp>
      <p:sp>
        <p:nvSpPr>
          <p:cNvPr id="5" name="Fußzeilenplatzhalter 4">
            <a:extLst>
              <a:ext uri="{FF2B5EF4-FFF2-40B4-BE49-F238E27FC236}">
                <a16:creationId xmlns:a16="http://schemas.microsoft.com/office/drawing/2014/main" id="{DE9A06D5-7F2C-44C1-A2D5-38AA0502D6FA}"/>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id="{85E12BA7-4CDB-4616-B98F-DC8F95510283}"/>
              </a:ext>
            </a:extLst>
          </p:cNvPr>
          <p:cNvSpPr>
            <a:spLocks noGrp="1"/>
          </p:cNvSpPr>
          <p:nvPr>
            <p:ph type="sldNum" sz="quarter" idx="12"/>
          </p:nvPr>
        </p:nvSpPr>
        <p:spPr/>
        <p:txBody>
          <a:bodyPr/>
          <a:lstStyle/>
          <a:p>
            <a:fld id="{F44E9EF7-D31C-4365-9088-79B42878EAD7}" type="slidenum">
              <a:rPr lang="de-DE" smtClean="0"/>
              <a:t>‹Nr.›</a:t>
            </a:fld>
            <a:endParaRPr lang="de-DE"/>
          </a:p>
        </p:txBody>
      </p:sp>
    </p:spTree>
    <p:extLst>
      <p:ext uri="{BB962C8B-B14F-4D97-AF65-F5344CB8AC3E}">
        <p14:creationId xmlns:p14="http://schemas.microsoft.com/office/powerpoint/2010/main" val="282954191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9FD7FC2-4EFB-4423-9DE5-EAC89B6AC722}"/>
              </a:ext>
            </a:extLst>
          </p:cNvPr>
          <p:cNvSpPr>
            <a:spLocks noGrp="1"/>
          </p:cNvSpPr>
          <p:nvPr>
            <p:ph type="title"/>
          </p:nvPr>
        </p:nvSpPr>
        <p:spPr>
          <a:xfrm>
            <a:off x="831850" y="1709738"/>
            <a:ext cx="10515600" cy="2852737"/>
          </a:xfrm>
        </p:spPr>
        <p:txBody>
          <a:bodyPr anchor="b"/>
          <a:lstStyle>
            <a:lvl1pPr>
              <a:defRPr sz="6000"/>
            </a:lvl1pPr>
          </a:lstStyle>
          <a:p>
            <a:r>
              <a:rPr lang="de-DE"/>
              <a:t>Mastertitelformat bearbeiten</a:t>
            </a:r>
          </a:p>
        </p:txBody>
      </p:sp>
      <p:sp>
        <p:nvSpPr>
          <p:cNvPr id="3" name="Textplatzhalter 2">
            <a:extLst>
              <a:ext uri="{FF2B5EF4-FFF2-40B4-BE49-F238E27FC236}">
                <a16:creationId xmlns:a16="http://schemas.microsoft.com/office/drawing/2014/main" id="{0D566DCD-C291-46B5-A75A-222DCDCB04B4}"/>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e-DE"/>
              <a:t>Mastertextformat bearbeiten</a:t>
            </a:r>
          </a:p>
        </p:txBody>
      </p:sp>
      <p:sp>
        <p:nvSpPr>
          <p:cNvPr id="4" name="Datumsplatzhalter 3">
            <a:extLst>
              <a:ext uri="{FF2B5EF4-FFF2-40B4-BE49-F238E27FC236}">
                <a16:creationId xmlns:a16="http://schemas.microsoft.com/office/drawing/2014/main" id="{CD4E21DE-A615-4F4D-A038-F53079EF8871}"/>
              </a:ext>
            </a:extLst>
          </p:cNvPr>
          <p:cNvSpPr>
            <a:spLocks noGrp="1"/>
          </p:cNvSpPr>
          <p:nvPr>
            <p:ph type="dt" sz="half" idx="10"/>
          </p:nvPr>
        </p:nvSpPr>
        <p:spPr/>
        <p:txBody>
          <a:bodyPr/>
          <a:lstStyle/>
          <a:p>
            <a:fld id="{35D5F735-F95E-4B3A-A031-F586BF0A3042}" type="datetime1">
              <a:rPr lang="de-DE" smtClean="0"/>
              <a:t>26.04.2025</a:t>
            </a:fld>
            <a:endParaRPr lang="de-DE"/>
          </a:p>
        </p:txBody>
      </p:sp>
      <p:sp>
        <p:nvSpPr>
          <p:cNvPr id="5" name="Fußzeilenplatzhalter 4">
            <a:extLst>
              <a:ext uri="{FF2B5EF4-FFF2-40B4-BE49-F238E27FC236}">
                <a16:creationId xmlns:a16="http://schemas.microsoft.com/office/drawing/2014/main" id="{1BD0704B-6B61-4B99-AB7F-EE5F66326127}"/>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id="{95B91C33-3192-43E4-A1EC-324799BE90A5}"/>
              </a:ext>
            </a:extLst>
          </p:cNvPr>
          <p:cNvSpPr>
            <a:spLocks noGrp="1"/>
          </p:cNvSpPr>
          <p:nvPr>
            <p:ph type="sldNum" sz="quarter" idx="12"/>
          </p:nvPr>
        </p:nvSpPr>
        <p:spPr/>
        <p:txBody>
          <a:bodyPr/>
          <a:lstStyle/>
          <a:p>
            <a:fld id="{F44E9EF7-D31C-4365-9088-79B42878EAD7}" type="slidenum">
              <a:rPr lang="de-DE" smtClean="0"/>
              <a:t>‹Nr.›</a:t>
            </a:fld>
            <a:endParaRPr lang="de-DE"/>
          </a:p>
        </p:txBody>
      </p:sp>
    </p:spTree>
    <p:extLst>
      <p:ext uri="{BB962C8B-B14F-4D97-AF65-F5344CB8AC3E}">
        <p14:creationId xmlns:p14="http://schemas.microsoft.com/office/powerpoint/2010/main" val="133027422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A698276-072E-44B1-A405-99ECCA0EA2D8}"/>
              </a:ext>
            </a:extLst>
          </p:cNvPr>
          <p:cNvSpPr>
            <a:spLocks noGrp="1"/>
          </p:cNvSpPr>
          <p:nvPr>
            <p:ph type="title"/>
          </p:nvPr>
        </p:nvSpPr>
        <p:spPr/>
        <p:txBody>
          <a:bodyPr/>
          <a:lstStyle/>
          <a:p>
            <a:r>
              <a:rPr lang="de-DE"/>
              <a:t>Mastertitelformat bearbeiten</a:t>
            </a:r>
          </a:p>
        </p:txBody>
      </p:sp>
      <p:sp>
        <p:nvSpPr>
          <p:cNvPr id="3" name="Inhaltsplatzhalter 2">
            <a:extLst>
              <a:ext uri="{FF2B5EF4-FFF2-40B4-BE49-F238E27FC236}">
                <a16:creationId xmlns:a16="http://schemas.microsoft.com/office/drawing/2014/main" id="{B4D64419-190B-4D43-A803-00070C6BE23D}"/>
              </a:ext>
            </a:extLst>
          </p:cNvPr>
          <p:cNvSpPr>
            <a:spLocks noGrp="1"/>
          </p:cNvSpPr>
          <p:nvPr>
            <p:ph sz="half" idx="1"/>
          </p:nvPr>
        </p:nvSpPr>
        <p:spPr>
          <a:xfrm>
            <a:off x="838200" y="1825625"/>
            <a:ext cx="5181600" cy="435133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Inhaltsplatzhalter 3">
            <a:extLst>
              <a:ext uri="{FF2B5EF4-FFF2-40B4-BE49-F238E27FC236}">
                <a16:creationId xmlns:a16="http://schemas.microsoft.com/office/drawing/2014/main" id="{1A4C1ED0-F765-4AC0-BF56-73D6188A662A}"/>
              </a:ext>
            </a:extLst>
          </p:cNvPr>
          <p:cNvSpPr>
            <a:spLocks noGrp="1"/>
          </p:cNvSpPr>
          <p:nvPr>
            <p:ph sz="half" idx="2"/>
          </p:nvPr>
        </p:nvSpPr>
        <p:spPr>
          <a:xfrm>
            <a:off x="6172200" y="1825625"/>
            <a:ext cx="5181600" cy="435133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5" name="Datumsplatzhalter 4">
            <a:extLst>
              <a:ext uri="{FF2B5EF4-FFF2-40B4-BE49-F238E27FC236}">
                <a16:creationId xmlns:a16="http://schemas.microsoft.com/office/drawing/2014/main" id="{6667A1F6-DC8E-40A2-BD90-7F1CE4BFDF34}"/>
              </a:ext>
            </a:extLst>
          </p:cNvPr>
          <p:cNvSpPr>
            <a:spLocks noGrp="1"/>
          </p:cNvSpPr>
          <p:nvPr>
            <p:ph type="dt" sz="half" idx="10"/>
          </p:nvPr>
        </p:nvSpPr>
        <p:spPr/>
        <p:txBody>
          <a:bodyPr/>
          <a:lstStyle/>
          <a:p>
            <a:fld id="{8BA80C7C-BA72-43D0-A018-49F09E84808D}" type="datetime1">
              <a:rPr lang="de-DE" smtClean="0"/>
              <a:t>26.04.2025</a:t>
            </a:fld>
            <a:endParaRPr lang="de-DE"/>
          </a:p>
        </p:txBody>
      </p:sp>
      <p:sp>
        <p:nvSpPr>
          <p:cNvPr id="6" name="Fußzeilenplatzhalter 5">
            <a:extLst>
              <a:ext uri="{FF2B5EF4-FFF2-40B4-BE49-F238E27FC236}">
                <a16:creationId xmlns:a16="http://schemas.microsoft.com/office/drawing/2014/main" id="{DFA2DB96-A5A8-4AD3-ADFD-63CBD541CFB0}"/>
              </a:ext>
            </a:extLst>
          </p:cNvPr>
          <p:cNvSpPr>
            <a:spLocks noGrp="1"/>
          </p:cNvSpPr>
          <p:nvPr>
            <p:ph type="ftr" sz="quarter" idx="11"/>
          </p:nvPr>
        </p:nvSpPr>
        <p:spPr/>
        <p:txBody>
          <a:bodyPr/>
          <a:lstStyle/>
          <a:p>
            <a:endParaRPr lang="de-DE"/>
          </a:p>
        </p:txBody>
      </p:sp>
      <p:sp>
        <p:nvSpPr>
          <p:cNvPr id="7" name="Foliennummernplatzhalter 6">
            <a:extLst>
              <a:ext uri="{FF2B5EF4-FFF2-40B4-BE49-F238E27FC236}">
                <a16:creationId xmlns:a16="http://schemas.microsoft.com/office/drawing/2014/main" id="{BF6D403D-E004-4F2F-B408-CDF4B56FF768}"/>
              </a:ext>
            </a:extLst>
          </p:cNvPr>
          <p:cNvSpPr>
            <a:spLocks noGrp="1"/>
          </p:cNvSpPr>
          <p:nvPr>
            <p:ph type="sldNum" sz="quarter" idx="12"/>
          </p:nvPr>
        </p:nvSpPr>
        <p:spPr/>
        <p:txBody>
          <a:bodyPr/>
          <a:lstStyle/>
          <a:p>
            <a:fld id="{F44E9EF7-D31C-4365-9088-79B42878EAD7}" type="slidenum">
              <a:rPr lang="de-DE" smtClean="0"/>
              <a:t>‹Nr.›</a:t>
            </a:fld>
            <a:endParaRPr lang="de-DE"/>
          </a:p>
        </p:txBody>
      </p:sp>
    </p:spTree>
    <p:extLst>
      <p:ext uri="{BB962C8B-B14F-4D97-AF65-F5344CB8AC3E}">
        <p14:creationId xmlns:p14="http://schemas.microsoft.com/office/powerpoint/2010/main" val="166893175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88E8649-F5DB-430C-AB02-F832D3807E0C}"/>
              </a:ext>
            </a:extLst>
          </p:cNvPr>
          <p:cNvSpPr>
            <a:spLocks noGrp="1"/>
          </p:cNvSpPr>
          <p:nvPr>
            <p:ph type="title"/>
          </p:nvPr>
        </p:nvSpPr>
        <p:spPr>
          <a:xfrm>
            <a:off x="839788" y="365125"/>
            <a:ext cx="10515600" cy="1325563"/>
          </a:xfrm>
        </p:spPr>
        <p:txBody>
          <a:bodyPr/>
          <a:lstStyle/>
          <a:p>
            <a:r>
              <a:rPr lang="de-DE"/>
              <a:t>Mastertitelformat bearbeiten</a:t>
            </a:r>
          </a:p>
        </p:txBody>
      </p:sp>
      <p:sp>
        <p:nvSpPr>
          <p:cNvPr id="3" name="Textplatzhalter 2">
            <a:extLst>
              <a:ext uri="{FF2B5EF4-FFF2-40B4-BE49-F238E27FC236}">
                <a16:creationId xmlns:a16="http://schemas.microsoft.com/office/drawing/2014/main" id="{AEAD6303-AB3F-4D55-BAED-35E76DAB8599}"/>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Mastertextformat bearbeiten</a:t>
            </a:r>
          </a:p>
        </p:txBody>
      </p:sp>
      <p:sp>
        <p:nvSpPr>
          <p:cNvPr id="4" name="Inhaltsplatzhalter 3">
            <a:extLst>
              <a:ext uri="{FF2B5EF4-FFF2-40B4-BE49-F238E27FC236}">
                <a16:creationId xmlns:a16="http://schemas.microsoft.com/office/drawing/2014/main" id="{94B40D23-F866-492A-91EC-E40AECE9FB4D}"/>
              </a:ext>
            </a:extLst>
          </p:cNvPr>
          <p:cNvSpPr>
            <a:spLocks noGrp="1"/>
          </p:cNvSpPr>
          <p:nvPr>
            <p:ph sz="half" idx="2"/>
          </p:nvPr>
        </p:nvSpPr>
        <p:spPr>
          <a:xfrm>
            <a:off x="839788" y="2505075"/>
            <a:ext cx="5157787" cy="368458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5" name="Textplatzhalter 4">
            <a:extLst>
              <a:ext uri="{FF2B5EF4-FFF2-40B4-BE49-F238E27FC236}">
                <a16:creationId xmlns:a16="http://schemas.microsoft.com/office/drawing/2014/main" id="{BFC7A5CC-6653-4DED-A961-1B6659A7A512}"/>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Mastertextformat bearbeiten</a:t>
            </a:r>
          </a:p>
        </p:txBody>
      </p:sp>
      <p:sp>
        <p:nvSpPr>
          <p:cNvPr id="6" name="Inhaltsplatzhalter 5">
            <a:extLst>
              <a:ext uri="{FF2B5EF4-FFF2-40B4-BE49-F238E27FC236}">
                <a16:creationId xmlns:a16="http://schemas.microsoft.com/office/drawing/2014/main" id="{F8C3E0EE-BAA4-449B-9455-4D2D06456234}"/>
              </a:ext>
            </a:extLst>
          </p:cNvPr>
          <p:cNvSpPr>
            <a:spLocks noGrp="1"/>
          </p:cNvSpPr>
          <p:nvPr>
            <p:ph sz="quarter" idx="4"/>
          </p:nvPr>
        </p:nvSpPr>
        <p:spPr>
          <a:xfrm>
            <a:off x="6172200" y="2505075"/>
            <a:ext cx="5183188" cy="368458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7" name="Datumsplatzhalter 6">
            <a:extLst>
              <a:ext uri="{FF2B5EF4-FFF2-40B4-BE49-F238E27FC236}">
                <a16:creationId xmlns:a16="http://schemas.microsoft.com/office/drawing/2014/main" id="{CAE72118-28A9-4A6C-B9BD-E177970DA1EC}"/>
              </a:ext>
            </a:extLst>
          </p:cNvPr>
          <p:cNvSpPr>
            <a:spLocks noGrp="1"/>
          </p:cNvSpPr>
          <p:nvPr>
            <p:ph type="dt" sz="half" idx="10"/>
          </p:nvPr>
        </p:nvSpPr>
        <p:spPr/>
        <p:txBody>
          <a:bodyPr/>
          <a:lstStyle/>
          <a:p>
            <a:fld id="{9339B043-0926-4500-A16A-EBD27641C5A6}" type="datetime1">
              <a:rPr lang="de-DE" smtClean="0"/>
              <a:t>26.04.2025</a:t>
            </a:fld>
            <a:endParaRPr lang="de-DE"/>
          </a:p>
        </p:txBody>
      </p:sp>
      <p:sp>
        <p:nvSpPr>
          <p:cNvPr id="8" name="Fußzeilenplatzhalter 7">
            <a:extLst>
              <a:ext uri="{FF2B5EF4-FFF2-40B4-BE49-F238E27FC236}">
                <a16:creationId xmlns:a16="http://schemas.microsoft.com/office/drawing/2014/main" id="{FC122D90-D329-4A2A-A929-620C80E6965B}"/>
              </a:ext>
            </a:extLst>
          </p:cNvPr>
          <p:cNvSpPr>
            <a:spLocks noGrp="1"/>
          </p:cNvSpPr>
          <p:nvPr>
            <p:ph type="ftr" sz="quarter" idx="11"/>
          </p:nvPr>
        </p:nvSpPr>
        <p:spPr/>
        <p:txBody>
          <a:bodyPr/>
          <a:lstStyle/>
          <a:p>
            <a:endParaRPr lang="de-DE"/>
          </a:p>
        </p:txBody>
      </p:sp>
      <p:sp>
        <p:nvSpPr>
          <p:cNvPr id="9" name="Foliennummernplatzhalter 8">
            <a:extLst>
              <a:ext uri="{FF2B5EF4-FFF2-40B4-BE49-F238E27FC236}">
                <a16:creationId xmlns:a16="http://schemas.microsoft.com/office/drawing/2014/main" id="{5E41ED07-215B-4E26-8E87-7B94D95B8087}"/>
              </a:ext>
            </a:extLst>
          </p:cNvPr>
          <p:cNvSpPr>
            <a:spLocks noGrp="1"/>
          </p:cNvSpPr>
          <p:nvPr>
            <p:ph type="sldNum" sz="quarter" idx="12"/>
          </p:nvPr>
        </p:nvSpPr>
        <p:spPr/>
        <p:txBody>
          <a:bodyPr/>
          <a:lstStyle/>
          <a:p>
            <a:fld id="{F44E9EF7-D31C-4365-9088-79B42878EAD7}" type="slidenum">
              <a:rPr lang="de-DE" smtClean="0"/>
              <a:t>‹Nr.›</a:t>
            </a:fld>
            <a:endParaRPr lang="de-DE"/>
          </a:p>
        </p:txBody>
      </p:sp>
    </p:spTree>
    <p:extLst>
      <p:ext uri="{BB962C8B-B14F-4D97-AF65-F5344CB8AC3E}">
        <p14:creationId xmlns:p14="http://schemas.microsoft.com/office/powerpoint/2010/main" val="122577714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C8D8FB9-6ABD-4AE0-9C62-09880CB5C92E}"/>
              </a:ext>
            </a:extLst>
          </p:cNvPr>
          <p:cNvSpPr>
            <a:spLocks noGrp="1"/>
          </p:cNvSpPr>
          <p:nvPr>
            <p:ph type="title"/>
          </p:nvPr>
        </p:nvSpPr>
        <p:spPr/>
        <p:txBody>
          <a:bodyPr/>
          <a:lstStyle/>
          <a:p>
            <a:r>
              <a:rPr lang="de-DE"/>
              <a:t>Mastertitelformat bearbeiten</a:t>
            </a:r>
          </a:p>
        </p:txBody>
      </p:sp>
      <p:sp>
        <p:nvSpPr>
          <p:cNvPr id="3" name="Datumsplatzhalter 2">
            <a:extLst>
              <a:ext uri="{FF2B5EF4-FFF2-40B4-BE49-F238E27FC236}">
                <a16:creationId xmlns:a16="http://schemas.microsoft.com/office/drawing/2014/main" id="{8D9A8EA5-E168-449E-8D9E-0BFD5DF0882C}"/>
              </a:ext>
            </a:extLst>
          </p:cNvPr>
          <p:cNvSpPr>
            <a:spLocks noGrp="1"/>
          </p:cNvSpPr>
          <p:nvPr>
            <p:ph type="dt" sz="half" idx="10"/>
          </p:nvPr>
        </p:nvSpPr>
        <p:spPr/>
        <p:txBody>
          <a:bodyPr/>
          <a:lstStyle/>
          <a:p>
            <a:fld id="{2315B1E1-4370-4558-AC33-5D9FB66CBF49}" type="datetime1">
              <a:rPr lang="de-DE" smtClean="0"/>
              <a:t>26.04.2025</a:t>
            </a:fld>
            <a:endParaRPr lang="de-DE"/>
          </a:p>
        </p:txBody>
      </p:sp>
      <p:sp>
        <p:nvSpPr>
          <p:cNvPr id="4" name="Fußzeilenplatzhalter 3">
            <a:extLst>
              <a:ext uri="{FF2B5EF4-FFF2-40B4-BE49-F238E27FC236}">
                <a16:creationId xmlns:a16="http://schemas.microsoft.com/office/drawing/2014/main" id="{BA67E76F-4D42-4106-BFCA-EAA3ABB91896}"/>
              </a:ext>
            </a:extLst>
          </p:cNvPr>
          <p:cNvSpPr>
            <a:spLocks noGrp="1"/>
          </p:cNvSpPr>
          <p:nvPr>
            <p:ph type="ftr" sz="quarter" idx="11"/>
          </p:nvPr>
        </p:nvSpPr>
        <p:spPr/>
        <p:txBody>
          <a:bodyPr/>
          <a:lstStyle/>
          <a:p>
            <a:endParaRPr lang="de-DE"/>
          </a:p>
        </p:txBody>
      </p:sp>
      <p:sp>
        <p:nvSpPr>
          <p:cNvPr id="5" name="Foliennummernplatzhalter 4">
            <a:extLst>
              <a:ext uri="{FF2B5EF4-FFF2-40B4-BE49-F238E27FC236}">
                <a16:creationId xmlns:a16="http://schemas.microsoft.com/office/drawing/2014/main" id="{1A04F11E-5E59-400F-A54D-D70D4D932F07}"/>
              </a:ext>
            </a:extLst>
          </p:cNvPr>
          <p:cNvSpPr>
            <a:spLocks noGrp="1"/>
          </p:cNvSpPr>
          <p:nvPr>
            <p:ph type="sldNum" sz="quarter" idx="12"/>
          </p:nvPr>
        </p:nvSpPr>
        <p:spPr/>
        <p:txBody>
          <a:bodyPr/>
          <a:lstStyle/>
          <a:p>
            <a:fld id="{F44E9EF7-D31C-4365-9088-79B42878EAD7}" type="slidenum">
              <a:rPr lang="de-DE" smtClean="0"/>
              <a:t>‹Nr.›</a:t>
            </a:fld>
            <a:endParaRPr lang="de-DE"/>
          </a:p>
        </p:txBody>
      </p:sp>
    </p:spTree>
    <p:extLst>
      <p:ext uri="{BB962C8B-B14F-4D97-AF65-F5344CB8AC3E}">
        <p14:creationId xmlns:p14="http://schemas.microsoft.com/office/powerpoint/2010/main" val="216887566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umsplatzhalter 1">
            <a:extLst>
              <a:ext uri="{FF2B5EF4-FFF2-40B4-BE49-F238E27FC236}">
                <a16:creationId xmlns:a16="http://schemas.microsoft.com/office/drawing/2014/main" id="{4427F56E-1A1C-4BAF-94F8-73EC942716B7}"/>
              </a:ext>
            </a:extLst>
          </p:cNvPr>
          <p:cNvSpPr>
            <a:spLocks noGrp="1"/>
          </p:cNvSpPr>
          <p:nvPr>
            <p:ph type="dt" sz="half" idx="10"/>
          </p:nvPr>
        </p:nvSpPr>
        <p:spPr/>
        <p:txBody>
          <a:bodyPr/>
          <a:lstStyle/>
          <a:p>
            <a:fld id="{412501EB-43F2-4ABA-A643-0D88B6A8A193}" type="datetime1">
              <a:rPr lang="de-DE" smtClean="0"/>
              <a:t>26.04.2025</a:t>
            </a:fld>
            <a:endParaRPr lang="de-DE"/>
          </a:p>
        </p:txBody>
      </p:sp>
      <p:sp>
        <p:nvSpPr>
          <p:cNvPr id="3" name="Fußzeilenplatzhalter 2">
            <a:extLst>
              <a:ext uri="{FF2B5EF4-FFF2-40B4-BE49-F238E27FC236}">
                <a16:creationId xmlns:a16="http://schemas.microsoft.com/office/drawing/2014/main" id="{BBACB51F-C1CF-4051-9A5B-4C1FE4D89DBF}"/>
              </a:ext>
            </a:extLst>
          </p:cNvPr>
          <p:cNvSpPr>
            <a:spLocks noGrp="1"/>
          </p:cNvSpPr>
          <p:nvPr>
            <p:ph type="ftr" sz="quarter" idx="11"/>
          </p:nvPr>
        </p:nvSpPr>
        <p:spPr/>
        <p:txBody>
          <a:bodyPr/>
          <a:lstStyle/>
          <a:p>
            <a:endParaRPr lang="de-DE"/>
          </a:p>
        </p:txBody>
      </p:sp>
      <p:sp>
        <p:nvSpPr>
          <p:cNvPr id="4" name="Foliennummernplatzhalter 3">
            <a:extLst>
              <a:ext uri="{FF2B5EF4-FFF2-40B4-BE49-F238E27FC236}">
                <a16:creationId xmlns:a16="http://schemas.microsoft.com/office/drawing/2014/main" id="{93B5B459-E192-4CE9-BD73-F9E92C901507}"/>
              </a:ext>
            </a:extLst>
          </p:cNvPr>
          <p:cNvSpPr>
            <a:spLocks noGrp="1"/>
          </p:cNvSpPr>
          <p:nvPr>
            <p:ph type="sldNum" sz="quarter" idx="12"/>
          </p:nvPr>
        </p:nvSpPr>
        <p:spPr/>
        <p:txBody>
          <a:bodyPr/>
          <a:lstStyle/>
          <a:p>
            <a:fld id="{F44E9EF7-D31C-4365-9088-79B42878EAD7}" type="slidenum">
              <a:rPr lang="de-DE" smtClean="0"/>
              <a:t>‹Nr.›</a:t>
            </a:fld>
            <a:endParaRPr lang="de-DE"/>
          </a:p>
        </p:txBody>
      </p:sp>
    </p:spTree>
    <p:extLst>
      <p:ext uri="{BB962C8B-B14F-4D97-AF65-F5344CB8AC3E}">
        <p14:creationId xmlns:p14="http://schemas.microsoft.com/office/powerpoint/2010/main" val="33827552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8B8D0E5-CFD0-419F-96C6-8FC8033C98FF}"/>
              </a:ext>
            </a:extLst>
          </p:cNvPr>
          <p:cNvSpPr>
            <a:spLocks noGrp="1"/>
          </p:cNvSpPr>
          <p:nvPr>
            <p:ph type="title"/>
          </p:nvPr>
        </p:nvSpPr>
        <p:spPr>
          <a:xfrm>
            <a:off x="839788" y="457200"/>
            <a:ext cx="3932237" cy="1600200"/>
          </a:xfrm>
        </p:spPr>
        <p:txBody>
          <a:bodyPr anchor="b"/>
          <a:lstStyle>
            <a:lvl1pPr>
              <a:defRPr sz="3200"/>
            </a:lvl1pPr>
          </a:lstStyle>
          <a:p>
            <a:r>
              <a:rPr lang="de-DE"/>
              <a:t>Mastertitelformat bearbeiten</a:t>
            </a:r>
          </a:p>
        </p:txBody>
      </p:sp>
      <p:sp>
        <p:nvSpPr>
          <p:cNvPr id="3" name="Inhaltsplatzhalter 2">
            <a:extLst>
              <a:ext uri="{FF2B5EF4-FFF2-40B4-BE49-F238E27FC236}">
                <a16:creationId xmlns:a16="http://schemas.microsoft.com/office/drawing/2014/main" id="{257B9100-0DE5-4C8F-AC07-D60FF07CEC8A}"/>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Textplatzhalter 3">
            <a:extLst>
              <a:ext uri="{FF2B5EF4-FFF2-40B4-BE49-F238E27FC236}">
                <a16:creationId xmlns:a16="http://schemas.microsoft.com/office/drawing/2014/main" id="{8FB87B52-AB3B-4322-99A3-1FCB6B6BD1F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Mastertextformat bearbeiten</a:t>
            </a:r>
          </a:p>
        </p:txBody>
      </p:sp>
      <p:sp>
        <p:nvSpPr>
          <p:cNvPr id="5" name="Datumsplatzhalter 4">
            <a:extLst>
              <a:ext uri="{FF2B5EF4-FFF2-40B4-BE49-F238E27FC236}">
                <a16:creationId xmlns:a16="http://schemas.microsoft.com/office/drawing/2014/main" id="{840F1620-0D36-404F-82D9-991C99FA1F0F}"/>
              </a:ext>
            </a:extLst>
          </p:cNvPr>
          <p:cNvSpPr>
            <a:spLocks noGrp="1"/>
          </p:cNvSpPr>
          <p:nvPr>
            <p:ph type="dt" sz="half" idx="10"/>
          </p:nvPr>
        </p:nvSpPr>
        <p:spPr/>
        <p:txBody>
          <a:bodyPr/>
          <a:lstStyle/>
          <a:p>
            <a:fld id="{C811B1EE-389F-4583-BD1E-FA4FB97FE6C7}" type="datetime1">
              <a:rPr lang="de-DE" smtClean="0"/>
              <a:t>26.04.2025</a:t>
            </a:fld>
            <a:endParaRPr lang="de-DE"/>
          </a:p>
        </p:txBody>
      </p:sp>
      <p:sp>
        <p:nvSpPr>
          <p:cNvPr id="6" name="Fußzeilenplatzhalter 5">
            <a:extLst>
              <a:ext uri="{FF2B5EF4-FFF2-40B4-BE49-F238E27FC236}">
                <a16:creationId xmlns:a16="http://schemas.microsoft.com/office/drawing/2014/main" id="{110F562D-CF4C-4B68-B185-EFC56911C29B}"/>
              </a:ext>
            </a:extLst>
          </p:cNvPr>
          <p:cNvSpPr>
            <a:spLocks noGrp="1"/>
          </p:cNvSpPr>
          <p:nvPr>
            <p:ph type="ftr" sz="quarter" idx="11"/>
          </p:nvPr>
        </p:nvSpPr>
        <p:spPr/>
        <p:txBody>
          <a:bodyPr/>
          <a:lstStyle/>
          <a:p>
            <a:endParaRPr lang="de-DE"/>
          </a:p>
        </p:txBody>
      </p:sp>
      <p:sp>
        <p:nvSpPr>
          <p:cNvPr id="7" name="Foliennummernplatzhalter 6">
            <a:extLst>
              <a:ext uri="{FF2B5EF4-FFF2-40B4-BE49-F238E27FC236}">
                <a16:creationId xmlns:a16="http://schemas.microsoft.com/office/drawing/2014/main" id="{51BA331C-BD40-46A9-8828-56069FE0D676}"/>
              </a:ext>
            </a:extLst>
          </p:cNvPr>
          <p:cNvSpPr>
            <a:spLocks noGrp="1"/>
          </p:cNvSpPr>
          <p:nvPr>
            <p:ph type="sldNum" sz="quarter" idx="12"/>
          </p:nvPr>
        </p:nvSpPr>
        <p:spPr/>
        <p:txBody>
          <a:bodyPr/>
          <a:lstStyle/>
          <a:p>
            <a:fld id="{F44E9EF7-D31C-4365-9088-79B42878EAD7}" type="slidenum">
              <a:rPr lang="de-DE" smtClean="0"/>
              <a:t>‹Nr.›</a:t>
            </a:fld>
            <a:endParaRPr lang="de-DE"/>
          </a:p>
        </p:txBody>
      </p:sp>
    </p:spTree>
    <p:extLst>
      <p:ext uri="{BB962C8B-B14F-4D97-AF65-F5344CB8AC3E}">
        <p14:creationId xmlns:p14="http://schemas.microsoft.com/office/powerpoint/2010/main" val="94263179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069B95B-EDB9-4905-8946-77568B528853}"/>
              </a:ext>
            </a:extLst>
          </p:cNvPr>
          <p:cNvSpPr>
            <a:spLocks noGrp="1"/>
          </p:cNvSpPr>
          <p:nvPr>
            <p:ph type="title"/>
          </p:nvPr>
        </p:nvSpPr>
        <p:spPr>
          <a:xfrm>
            <a:off x="839788" y="457200"/>
            <a:ext cx="3932237" cy="1600200"/>
          </a:xfrm>
        </p:spPr>
        <p:txBody>
          <a:bodyPr anchor="b"/>
          <a:lstStyle>
            <a:lvl1pPr>
              <a:defRPr sz="3200"/>
            </a:lvl1pPr>
          </a:lstStyle>
          <a:p>
            <a:r>
              <a:rPr lang="de-DE"/>
              <a:t>Mastertitelformat bearbeiten</a:t>
            </a:r>
          </a:p>
        </p:txBody>
      </p:sp>
      <p:sp>
        <p:nvSpPr>
          <p:cNvPr id="3" name="Bildplatzhalter 2">
            <a:extLst>
              <a:ext uri="{FF2B5EF4-FFF2-40B4-BE49-F238E27FC236}">
                <a16:creationId xmlns:a16="http://schemas.microsoft.com/office/drawing/2014/main" id="{3C1989BC-A69A-4AED-90C5-0B59FAB0BC65}"/>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de-DE"/>
          </a:p>
        </p:txBody>
      </p:sp>
      <p:sp>
        <p:nvSpPr>
          <p:cNvPr id="4" name="Textplatzhalter 3">
            <a:extLst>
              <a:ext uri="{FF2B5EF4-FFF2-40B4-BE49-F238E27FC236}">
                <a16:creationId xmlns:a16="http://schemas.microsoft.com/office/drawing/2014/main" id="{5AAFA356-20E9-403F-A2FD-DAA685C8A8C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Mastertextformat bearbeiten</a:t>
            </a:r>
          </a:p>
        </p:txBody>
      </p:sp>
      <p:sp>
        <p:nvSpPr>
          <p:cNvPr id="5" name="Datumsplatzhalter 4">
            <a:extLst>
              <a:ext uri="{FF2B5EF4-FFF2-40B4-BE49-F238E27FC236}">
                <a16:creationId xmlns:a16="http://schemas.microsoft.com/office/drawing/2014/main" id="{38970894-6555-43E5-BD0C-4E92228D0D44}"/>
              </a:ext>
            </a:extLst>
          </p:cNvPr>
          <p:cNvSpPr>
            <a:spLocks noGrp="1"/>
          </p:cNvSpPr>
          <p:nvPr>
            <p:ph type="dt" sz="half" idx="10"/>
          </p:nvPr>
        </p:nvSpPr>
        <p:spPr/>
        <p:txBody>
          <a:bodyPr/>
          <a:lstStyle/>
          <a:p>
            <a:fld id="{EA45F998-5283-4D4A-8C78-58DCD29AE47E}" type="datetime1">
              <a:rPr lang="de-DE" smtClean="0"/>
              <a:t>26.04.2025</a:t>
            </a:fld>
            <a:endParaRPr lang="de-DE"/>
          </a:p>
        </p:txBody>
      </p:sp>
      <p:sp>
        <p:nvSpPr>
          <p:cNvPr id="6" name="Fußzeilenplatzhalter 5">
            <a:extLst>
              <a:ext uri="{FF2B5EF4-FFF2-40B4-BE49-F238E27FC236}">
                <a16:creationId xmlns:a16="http://schemas.microsoft.com/office/drawing/2014/main" id="{900DD836-1E43-4EE0-8B24-8FBDAE0794BD}"/>
              </a:ext>
            </a:extLst>
          </p:cNvPr>
          <p:cNvSpPr>
            <a:spLocks noGrp="1"/>
          </p:cNvSpPr>
          <p:nvPr>
            <p:ph type="ftr" sz="quarter" idx="11"/>
          </p:nvPr>
        </p:nvSpPr>
        <p:spPr/>
        <p:txBody>
          <a:bodyPr/>
          <a:lstStyle/>
          <a:p>
            <a:endParaRPr lang="de-DE"/>
          </a:p>
        </p:txBody>
      </p:sp>
      <p:sp>
        <p:nvSpPr>
          <p:cNvPr id="7" name="Foliennummernplatzhalter 6">
            <a:extLst>
              <a:ext uri="{FF2B5EF4-FFF2-40B4-BE49-F238E27FC236}">
                <a16:creationId xmlns:a16="http://schemas.microsoft.com/office/drawing/2014/main" id="{E324946F-0486-431A-88C5-96AD35DEDEB6}"/>
              </a:ext>
            </a:extLst>
          </p:cNvPr>
          <p:cNvSpPr>
            <a:spLocks noGrp="1"/>
          </p:cNvSpPr>
          <p:nvPr>
            <p:ph type="sldNum" sz="quarter" idx="12"/>
          </p:nvPr>
        </p:nvSpPr>
        <p:spPr/>
        <p:txBody>
          <a:bodyPr/>
          <a:lstStyle/>
          <a:p>
            <a:fld id="{F44E9EF7-D31C-4365-9088-79B42878EAD7}" type="slidenum">
              <a:rPr lang="de-DE" smtClean="0"/>
              <a:t>‹Nr.›</a:t>
            </a:fld>
            <a:endParaRPr lang="de-DE"/>
          </a:p>
        </p:txBody>
      </p:sp>
    </p:spTree>
    <p:extLst>
      <p:ext uri="{BB962C8B-B14F-4D97-AF65-F5344CB8AC3E}">
        <p14:creationId xmlns:p14="http://schemas.microsoft.com/office/powerpoint/2010/main" val="91773971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elplatzhalter 1">
            <a:extLst>
              <a:ext uri="{FF2B5EF4-FFF2-40B4-BE49-F238E27FC236}">
                <a16:creationId xmlns:a16="http://schemas.microsoft.com/office/drawing/2014/main" id="{43922AF7-E11E-4BAE-965C-BFD5F72EFB52}"/>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de-DE"/>
              <a:t>Mastertitelformat bearbeiten</a:t>
            </a:r>
          </a:p>
        </p:txBody>
      </p:sp>
      <p:sp>
        <p:nvSpPr>
          <p:cNvPr id="3" name="Textplatzhalter 2">
            <a:extLst>
              <a:ext uri="{FF2B5EF4-FFF2-40B4-BE49-F238E27FC236}">
                <a16:creationId xmlns:a16="http://schemas.microsoft.com/office/drawing/2014/main" id="{D395CC74-9C8F-4E81-8E6D-E7A03F04428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a:extLst>
              <a:ext uri="{FF2B5EF4-FFF2-40B4-BE49-F238E27FC236}">
                <a16:creationId xmlns:a16="http://schemas.microsoft.com/office/drawing/2014/main" id="{EED83E8A-5A7F-4076-AAD6-15872496A14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E2B0807-1CE0-4D5C-99F6-79C3A2E27176}" type="datetime1">
              <a:rPr lang="de-DE" smtClean="0"/>
              <a:t>26.04.2025</a:t>
            </a:fld>
            <a:endParaRPr lang="de-DE"/>
          </a:p>
        </p:txBody>
      </p:sp>
      <p:sp>
        <p:nvSpPr>
          <p:cNvPr id="5" name="Fußzeilenplatzhalter 4">
            <a:extLst>
              <a:ext uri="{FF2B5EF4-FFF2-40B4-BE49-F238E27FC236}">
                <a16:creationId xmlns:a16="http://schemas.microsoft.com/office/drawing/2014/main" id="{C005B3CB-870B-4D91-80F2-0248CA991E65}"/>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de-DE"/>
          </a:p>
        </p:txBody>
      </p:sp>
      <p:sp>
        <p:nvSpPr>
          <p:cNvPr id="6" name="Foliennummernplatzhalter 5">
            <a:extLst>
              <a:ext uri="{FF2B5EF4-FFF2-40B4-BE49-F238E27FC236}">
                <a16:creationId xmlns:a16="http://schemas.microsoft.com/office/drawing/2014/main" id="{445C0DAB-5B8E-4A34-96D1-191F183A2B7A}"/>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44E9EF7-D31C-4365-9088-79B42878EAD7}" type="slidenum">
              <a:rPr lang="de-DE" smtClean="0"/>
              <a:t>‹Nr.›</a:t>
            </a:fld>
            <a:endParaRPr lang="de-DE"/>
          </a:p>
        </p:txBody>
      </p:sp>
    </p:spTree>
    <p:extLst>
      <p:ext uri="{BB962C8B-B14F-4D97-AF65-F5344CB8AC3E}">
        <p14:creationId xmlns:p14="http://schemas.microsoft.com/office/powerpoint/2010/main" val="30474920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png"/><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2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2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5.png"/><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2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7.png"/><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2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8.png"/><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2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8.png"/><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6.png"/><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4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6.png"/><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4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7.png"/><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4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9.png"/><Relationship Id="rId1" Type="http://schemas.openxmlformats.org/officeDocument/2006/relationships/slideLayout" Target="../slideLayouts/slideLayout2.xml"/><Relationship Id="rId5" Type="http://schemas.openxmlformats.org/officeDocument/2006/relationships/chart" Target="../charts/chart1.xml"/><Relationship Id="rId4" Type="http://schemas.openxmlformats.org/officeDocument/2006/relationships/image" Target="../media/image6.png"/></Relationships>
</file>

<file path=ppt/slides/_rels/slide47.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chart" Target="../charts/chart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chart" Target="../charts/chart5.xml"/><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1D3A400-A8C7-400A-B160-2632B0295E13}"/>
              </a:ext>
            </a:extLst>
          </p:cNvPr>
          <p:cNvSpPr>
            <a:spLocks noGrp="1"/>
          </p:cNvSpPr>
          <p:nvPr>
            <p:ph type="ctrTitle"/>
          </p:nvPr>
        </p:nvSpPr>
        <p:spPr>
          <a:xfrm>
            <a:off x="263352" y="1122363"/>
            <a:ext cx="11377263" cy="2387600"/>
          </a:xfrm>
        </p:spPr>
        <p:txBody>
          <a:bodyPr>
            <a:normAutofit/>
          </a:bodyPr>
          <a:lstStyle/>
          <a:p>
            <a:r>
              <a:rPr lang="de-DE" sz="6600" b="1" dirty="0"/>
              <a:t>Das TEK-Vario besser verstehen</a:t>
            </a:r>
            <a:br>
              <a:rPr lang="de-DE" sz="6600" b="1" dirty="0"/>
            </a:br>
            <a:r>
              <a:rPr lang="de-DE" sz="6600" b="1" dirty="0"/>
              <a:t>Teil I</a:t>
            </a:r>
          </a:p>
        </p:txBody>
      </p:sp>
    </p:spTree>
    <p:extLst>
      <p:ext uri="{BB962C8B-B14F-4D97-AF65-F5344CB8AC3E}">
        <p14:creationId xmlns:p14="http://schemas.microsoft.com/office/powerpoint/2010/main" val="38665532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Inhaltsplatzhalter 4">
            <a:extLst>
              <a:ext uri="{FF2B5EF4-FFF2-40B4-BE49-F238E27FC236}">
                <a16:creationId xmlns:a16="http://schemas.microsoft.com/office/drawing/2014/main" id="{BC886536-190A-4ABB-BB4B-B6968008DEAB}"/>
              </a:ext>
            </a:extLst>
          </p:cNvPr>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2155372" y="1794598"/>
            <a:ext cx="4536373" cy="4351338"/>
          </a:xfrm>
        </p:spPr>
      </p:pic>
      <p:sp>
        <p:nvSpPr>
          <p:cNvPr id="12" name="Gleichschenkliges Dreieck 11">
            <a:extLst>
              <a:ext uri="{FF2B5EF4-FFF2-40B4-BE49-F238E27FC236}">
                <a16:creationId xmlns:a16="http://schemas.microsoft.com/office/drawing/2014/main" id="{C3E26440-DC19-4291-85EB-BEDD2B280DC2}"/>
              </a:ext>
            </a:extLst>
          </p:cNvPr>
          <p:cNvSpPr/>
          <p:nvPr/>
        </p:nvSpPr>
        <p:spPr>
          <a:xfrm rot="10800000">
            <a:off x="3158562" y="1917865"/>
            <a:ext cx="1413658" cy="4238465"/>
          </a:xfrm>
          <a:prstGeom prs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3" name="Gleichschenkliges Dreieck 12">
            <a:extLst>
              <a:ext uri="{FF2B5EF4-FFF2-40B4-BE49-F238E27FC236}">
                <a16:creationId xmlns:a16="http://schemas.microsoft.com/office/drawing/2014/main" id="{C554AE62-B3C7-46F2-9981-371F31A55A2A}"/>
              </a:ext>
            </a:extLst>
          </p:cNvPr>
          <p:cNvSpPr/>
          <p:nvPr/>
        </p:nvSpPr>
        <p:spPr>
          <a:xfrm rot="10800000">
            <a:off x="1689013" y="1917865"/>
            <a:ext cx="1413658" cy="4238465"/>
          </a:xfrm>
          <a:prstGeom prs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8" name="Textfeld 7">
            <a:extLst>
              <a:ext uri="{FF2B5EF4-FFF2-40B4-BE49-F238E27FC236}">
                <a16:creationId xmlns:a16="http://schemas.microsoft.com/office/drawing/2014/main" id="{14901A17-754E-4650-B155-E3E8D7B6BA5B}"/>
              </a:ext>
            </a:extLst>
          </p:cNvPr>
          <p:cNvSpPr txBox="1"/>
          <p:nvPr/>
        </p:nvSpPr>
        <p:spPr>
          <a:xfrm>
            <a:off x="5566558" y="2994879"/>
            <a:ext cx="4147458" cy="461665"/>
          </a:xfrm>
          <a:prstGeom prst="rect">
            <a:avLst/>
          </a:prstGeom>
          <a:noFill/>
        </p:spPr>
        <p:txBody>
          <a:bodyPr wrap="square" rtlCol="0">
            <a:spAutoFit/>
          </a:bodyPr>
          <a:lstStyle/>
          <a:p>
            <a:r>
              <a:rPr lang="de-DE" sz="2400" dirty="0"/>
              <a:t>Was ist „statischer“ Luftdruck?</a:t>
            </a:r>
          </a:p>
        </p:txBody>
      </p:sp>
      <p:sp>
        <p:nvSpPr>
          <p:cNvPr id="5" name="Fußzeilenplatzhalter 4">
            <a:extLst>
              <a:ext uri="{FF2B5EF4-FFF2-40B4-BE49-F238E27FC236}">
                <a16:creationId xmlns:a16="http://schemas.microsoft.com/office/drawing/2014/main" id="{05F930B6-95A9-452B-BA47-56A8C600C0E9}"/>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id="{59BAF35C-B7E3-48B6-95EE-766F2E4E0B9C}"/>
              </a:ext>
            </a:extLst>
          </p:cNvPr>
          <p:cNvSpPr>
            <a:spLocks noGrp="1"/>
          </p:cNvSpPr>
          <p:nvPr>
            <p:ph type="sldNum" sz="quarter" idx="12"/>
          </p:nvPr>
        </p:nvSpPr>
        <p:spPr/>
        <p:txBody>
          <a:bodyPr/>
          <a:lstStyle/>
          <a:p>
            <a:fld id="{F44E9EF7-D31C-4365-9088-79B42878EAD7}" type="slidenum">
              <a:rPr lang="de-DE" smtClean="0"/>
              <a:t>10</a:t>
            </a:fld>
            <a:endParaRPr lang="de-DE"/>
          </a:p>
        </p:txBody>
      </p:sp>
      <p:sp>
        <p:nvSpPr>
          <p:cNvPr id="15" name="Titel 1">
            <a:extLst>
              <a:ext uri="{FF2B5EF4-FFF2-40B4-BE49-F238E27FC236}">
                <a16:creationId xmlns:a16="http://schemas.microsoft.com/office/drawing/2014/main" id="{C3EE3960-B997-4C71-A3E8-06D2906FED57}"/>
              </a:ext>
            </a:extLst>
          </p:cNvPr>
          <p:cNvSpPr>
            <a:spLocks noGrp="1"/>
          </p:cNvSpPr>
          <p:nvPr>
            <p:ph type="title"/>
          </p:nvPr>
        </p:nvSpPr>
        <p:spPr>
          <a:xfrm>
            <a:off x="838200" y="365125"/>
            <a:ext cx="10515600" cy="831627"/>
          </a:xfrm>
        </p:spPr>
        <p:txBody>
          <a:bodyPr>
            <a:normAutofit/>
          </a:bodyPr>
          <a:lstStyle/>
          <a:p>
            <a:r>
              <a:rPr lang="de-DE" sz="2800" dirty="0"/>
              <a:t>1.1 Statischer Druck/Umgebungsdruck</a:t>
            </a:r>
          </a:p>
        </p:txBody>
      </p:sp>
      <p:sp>
        <p:nvSpPr>
          <p:cNvPr id="14" name="Textfeld 13">
            <a:extLst>
              <a:ext uri="{FF2B5EF4-FFF2-40B4-BE49-F238E27FC236}">
                <a16:creationId xmlns:a16="http://schemas.microsoft.com/office/drawing/2014/main" id="{7B6CD5EC-4369-4333-80C2-0CC5A81BF3D4}"/>
              </a:ext>
            </a:extLst>
          </p:cNvPr>
          <p:cNvSpPr txBox="1"/>
          <p:nvPr/>
        </p:nvSpPr>
        <p:spPr>
          <a:xfrm>
            <a:off x="2495600" y="5694218"/>
            <a:ext cx="1274816" cy="369332"/>
          </a:xfrm>
          <a:prstGeom prst="rect">
            <a:avLst/>
          </a:prstGeom>
          <a:noFill/>
        </p:spPr>
        <p:txBody>
          <a:bodyPr wrap="square" rtlCol="0">
            <a:spAutoFit/>
          </a:bodyPr>
          <a:lstStyle/>
          <a:p>
            <a:r>
              <a:rPr lang="de-DE" dirty="0"/>
              <a:t>Höhe 0 m</a:t>
            </a:r>
          </a:p>
        </p:txBody>
      </p:sp>
      <p:sp>
        <p:nvSpPr>
          <p:cNvPr id="16" name="Textfeld 15">
            <a:extLst>
              <a:ext uri="{FF2B5EF4-FFF2-40B4-BE49-F238E27FC236}">
                <a16:creationId xmlns:a16="http://schemas.microsoft.com/office/drawing/2014/main" id="{58103854-2BC7-45F4-B7A3-F0826F92AD58}"/>
              </a:ext>
            </a:extLst>
          </p:cNvPr>
          <p:cNvSpPr txBox="1"/>
          <p:nvPr/>
        </p:nvSpPr>
        <p:spPr>
          <a:xfrm>
            <a:off x="2279576" y="1977241"/>
            <a:ext cx="1536857" cy="369332"/>
          </a:xfrm>
          <a:prstGeom prst="rect">
            <a:avLst/>
          </a:prstGeom>
          <a:noFill/>
        </p:spPr>
        <p:txBody>
          <a:bodyPr wrap="square" rtlCol="0">
            <a:spAutoFit/>
          </a:bodyPr>
          <a:lstStyle/>
          <a:p>
            <a:r>
              <a:rPr lang="de-DE" dirty="0"/>
              <a:t>Höhe 100 m</a:t>
            </a:r>
          </a:p>
        </p:txBody>
      </p:sp>
      <p:sp>
        <p:nvSpPr>
          <p:cNvPr id="21" name="Textfeld 20">
            <a:extLst>
              <a:ext uri="{FF2B5EF4-FFF2-40B4-BE49-F238E27FC236}">
                <a16:creationId xmlns:a16="http://schemas.microsoft.com/office/drawing/2014/main" id="{B7FD59C8-3F40-42AE-BBCE-E57CB30B4278}"/>
              </a:ext>
            </a:extLst>
          </p:cNvPr>
          <p:cNvSpPr txBox="1"/>
          <p:nvPr/>
        </p:nvSpPr>
        <p:spPr>
          <a:xfrm>
            <a:off x="3898077" y="5694218"/>
            <a:ext cx="5370614" cy="369332"/>
          </a:xfrm>
          <a:prstGeom prst="rect">
            <a:avLst/>
          </a:prstGeom>
          <a:noFill/>
        </p:spPr>
        <p:txBody>
          <a:bodyPr wrap="square" rtlCol="0">
            <a:spAutoFit/>
          </a:bodyPr>
          <a:lstStyle/>
          <a:p>
            <a:r>
              <a:rPr lang="de-DE" b="1" dirty="0"/>
              <a:t>höherer statischer Druck</a:t>
            </a:r>
          </a:p>
        </p:txBody>
      </p:sp>
      <p:sp>
        <p:nvSpPr>
          <p:cNvPr id="22" name="Textfeld 21">
            <a:extLst>
              <a:ext uri="{FF2B5EF4-FFF2-40B4-BE49-F238E27FC236}">
                <a16:creationId xmlns:a16="http://schemas.microsoft.com/office/drawing/2014/main" id="{2B467321-67D1-4A86-85F8-B0BBF5F79E25}"/>
              </a:ext>
            </a:extLst>
          </p:cNvPr>
          <p:cNvSpPr txBox="1"/>
          <p:nvPr/>
        </p:nvSpPr>
        <p:spPr>
          <a:xfrm>
            <a:off x="3833558" y="1966404"/>
            <a:ext cx="5020292" cy="369332"/>
          </a:xfrm>
          <a:prstGeom prst="rect">
            <a:avLst/>
          </a:prstGeom>
          <a:noFill/>
        </p:spPr>
        <p:txBody>
          <a:bodyPr wrap="square" rtlCol="0">
            <a:spAutoFit/>
          </a:bodyPr>
          <a:lstStyle/>
          <a:p>
            <a:r>
              <a:rPr lang="de-DE" dirty="0"/>
              <a:t>niedrigerer statischer Druck</a:t>
            </a:r>
          </a:p>
        </p:txBody>
      </p:sp>
    </p:spTree>
    <p:extLst>
      <p:ext uri="{BB962C8B-B14F-4D97-AF65-F5344CB8AC3E}">
        <p14:creationId xmlns:p14="http://schemas.microsoft.com/office/powerpoint/2010/main" val="191037416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Inhaltsplatzhalter 4">
            <a:extLst>
              <a:ext uri="{FF2B5EF4-FFF2-40B4-BE49-F238E27FC236}">
                <a16:creationId xmlns:a16="http://schemas.microsoft.com/office/drawing/2014/main" id="{BC886536-190A-4ABB-BB4B-B6968008DEAB}"/>
              </a:ext>
            </a:extLst>
          </p:cNvPr>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2155372" y="1794598"/>
            <a:ext cx="4536373" cy="4351338"/>
          </a:xfrm>
        </p:spPr>
      </p:pic>
      <p:sp>
        <p:nvSpPr>
          <p:cNvPr id="12" name="Gleichschenkliges Dreieck 11">
            <a:extLst>
              <a:ext uri="{FF2B5EF4-FFF2-40B4-BE49-F238E27FC236}">
                <a16:creationId xmlns:a16="http://schemas.microsoft.com/office/drawing/2014/main" id="{C3E26440-DC19-4291-85EB-BEDD2B280DC2}"/>
              </a:ext>
            </a:extLst>
          </p:cNvPr>
          <p:cNvSpPr/>
          <p:nvPr/>
        </p:nvSpPr>
        <p:spPr>
          <a:xfrm rot="10800000">
            <a:off x="3158562" y="1917865"/>
            <a:ext cx="1413658" cy="4238465"/>
          </a:xfrm>
          <a:prstGeom prs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3" name="Gleichschenkliges Dreieck 12">
            <a:extLst>
              <a:ext uri="{FF2B5EF4-FFF2-40B4-BE49-F238E27FC236}">
                <a16:creationId xmlns:a16="http://schemas.microsoft.com/office/drawing/2014/main" id="{C554AE62-B3C7-46F2-9981-371F31A55A2A}"/>
              </a:ext>
            </a:extLst>
          </p:cNvPr>
          <p:cNvSpPr/>
          <p:nvPr/>
        </p:nvSpPr>
        <p:spPr>
          <a:xfrm rot="10800000">
            <a:off x="1689013" y="1917865"/>
            <a:ext cx="1413658" cy="4238465"/>
          </a:xfrm>
          <a:prstGeom prs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5" name="Fußzeilenplatzhalter 4">
            <a:extLst>
              <a:ext uri="{FF2B5EF4-FFF2-40B4-BE49-F238E27FC236}">
                <a16:creationId xmlns:a16="http://schemas.microsoft.com/office/drawing/2014/main" id="{05F930B6-95A9-452B-BA47-56A8C600C0E9}"/>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id="{59BAF35C-B7E3-48B6-95EE-766F2E4E0B9C}"/>
              </a:ext>
            </a:extLst>
          </p:cNvPr>
          <p:cNvSpPr>
            <a:spLocks noGrp="1"/>
          </p:cNvSpPr>
          <p:nvPr>
            <p:ph type="sldNum" sz="quarter" idx="12"/>
          </p:nvPr>
        </p:nvSpPr>
        <p:spPr/>
        <p:txBody>
          <a:bodyPr/>
          <a:lstStyle/>
          <a:p>
            <a:fld id="{F44E9EF7-D31C-4365-9088-79B42878EAD7}" type="slidenum">
              <a:rPr lang="de-DE" smtClean="0"/>
              <a:t>11</a:t>
            </a:fld>
            <a:endParaRPr lang="de-DE"/>
          </a:p>
        </p:txBody>
      </p:sp>
      <p:sp>
        <p:nvSpPr>
          <p:cNvPr id="16" name="Titel 1">
            <a:extLst>
              <a:ext uri="{FF2B5EF4-FFF2-40B4-BE49-F238E27FC236}">
                <a16:creationId xmlns:a16="http://schemas.microsoft.com/office/drawing/2014/main" id="{0D469E73-5759-4BB4-A5C9-D857086E9B13}"/>
              </a:ext>
            </a:extLst>
          </p:cNvPr>
          <p:cNvSpPr>
            <a:spLocks noGrp="1"/>
          </p:cNvSpPr>
          <p:nvPr>
            <p:ph type="title"/>
          </p:nvPr>
        </p:nvSpPr>
        <p:spPr>
          <a:xfrm>
            <a:off x="838200" y="365125"/>
            <a:ext cx="10515600" cy="831627"/>
          </a:xfrm>
        </p:spPr>
        <p:txBody>
          <a:bodyPr>
            <a:normAutofit/>
          </a:bodyPr>
          <a:lstStyle/>
          <a:p>
            <a:r>
              <a:rPr lang="de-DE" sz="2800" dirty="0"/>
              <a:t>1.1 Statischer Druck/Umgebungsdruck</a:t>
            </a:r>
          </a:p>
        </p:txBody>
      </p:sp>
      <p:sp>
        <p:nvSpPr>
          <p:cNvPr id="21" name="Textfeld 20">
            <a:extLst>
              <a:ext uri="{FF2B5EF4-FFF2-40B4-BE49-F238E27FC236}">
                <a16:creationId xmlns:a16="http://schemas.microsoft.com/office/drawing/2014/main" id="{355E8570-8E30-4621-AD6B-8944B629588A}"/>
              </a:ext>
            </a:extLst>
          </p:cNvPr>
          <p:cNvSpPr txBox="1"/>
          <p:nvPr/>
        </p:nvSpPr>
        <p:spPr>
          <a:xfrm>
            <a:off x="2495600" y="5694218"/>
            <a:ext cx="1274816" cy="369332"/>
          </a:xfrm>
          <a:prstGeom prst="rect">
            <a:avLst/>
          </a:prstGeom>
          <a:noFill/>
        </p:spPr>
        <p:txBody>
          <a:bodyPr wrap="square" rtlCol="0">
            <a:spAutoFit/>
          </a:bodyPr>
          <a:lstStyle/>
          <a:p>
            <a:r>
              <a:rPr lang="de-DE" dirty="0"/>
              <a:t>Höhe 0 m</a:t>
            </a:r>
          </a:p>
        </p:txBody>
      </p:sp>
      <p:sp>
        <p:nvSpPr>
          <p:cNvPr id="22" name="Textfeld 21">
            <a:extLst>
              <a:ext uri="{FF2B5EF4-FFF2-40B4-BE49-F238E27FC236}">
                <a16:creationId xmlns:a16="http://schemas.microsoft.com/office/drawing/2014/main" id="{17FEBB7C-8C3B-45CA-9C64-86ED52613ACC}"/>
              </a:ext>
            </a:extLst>
          </p:cNvPr>
          <p:cNvSpPr txBox="1"/>
          <p:nvPr/>
        </p:nvSpPr>
        <p:spPr>
          <a:xfrm>
            <a:off x="2279576" y="1977241"/>
            <a:ext cx="1536857" cy="369332"/>
          </a:xfrm>
          <a:prstGeom prst="rect">
            <a:avLst/>
          </a:prstGeom>
          <a:noFill/>
        </p:spPr>
        <p:txBody>
          <a:bodyPr wrap="square" rtlCol="0">
            <a:spAutoFit/>
          </a:bodyPr>
          <a:lstStyle/>
          <a:p>
            <a:r>
              <a:rPr lang="de-DE" dirty="0"/>
              <a:t>Höhe 100 m</a:t>
            </a:r>
          </a:p>
        </p:txBody>
      </p:sp>
      <p:sp>
        <p:nvSpPr>
          <p:cNvPr id="25" name="Textfeld 24">
            <a:extLst>
              <a:ext uri="{FF2B5EF4-FFF2-40B4-BE49-F238E27FC236}">
                <a16:creationId xmlns:a16="http://schemas.microsoft.com/office/drawing/2014/main" id="{ED975A1B-8B22-468B-A244-9050BFF7EF8D}"/>
              </a:ext>
            </a:extLst>
          </p:cNvPr>
          <p:cNvSpPr txBox="1"/>
          <p:nvPr/>
        </p:nvSpPr>
        <p:spPr>
          <a:xfrm>
            <a:off x="5566558" y="2994879"/>
            <a:ext cx="5020292" cy="1200329"/>
          </a:xfrm>
          <a:prstGeom prst="rect">
            <a:avLst/>
          </a:prstGeom>
          <a:noFill/>
        </p:spPr>
        <p:txBody>
          <a:bodyPr wrap="square" rtlCol="0">
            <a:spAutoFit/>
          </a:bodyPr>
          <a:lstStyle/>
          <a:p>
            <a:r>
              <a:rPr lang="de-DE" sz="2400" dirty="0"/>
              <a:t>Was ist „statischer“ Luftdruck?</a:t>
            </a:r>
          </a:p>
          <a:p>
            <a:endParaRPr lang="de-DE" sz="2400" dirty="0"/>
          </a:p>
          <a:p>
            <a:r>
              <a:rPr lang="de-DE" sz="2400" dirty="0"/>
              <a:t>Hier heißt statisch „bewegungslos“.</a:t>
            </a:r>
          </a:p>
        </p:txBody>
      </p:sp>
      <p:sp>
        <p:nvSpPr>
          <p:cNvPr id="26" name="Textfeld 25">
            <a:extLst>
              <a:ext uri="{FF2B5EF4-FFF2-40B4-BE49-F238E27FC236}">
                <a16:creationId xmlns:a16="http://schemas.microsoft.com/office/drawing/2014/main" id="{4F0A092B-5FC1-4F38-8CFA-5D9655C39458}"/>
              </a:ext>
            </a:extLst>
          </p:cNvPr>
          <p:cNvSpPr txBox="1"/>
          <p:nvPr/>
        </p:nvSpPr>
        <p:spPr>
          <a:xfrm>
            <a:off x="3898077" y="5694218"/>
            <a:ext cx="5370614" cy="369332"/>
          </a:xfrm>
          <a:prstGeom prst="rect">
            <a:avLst/>
          </a:prstGeom>
          <a:noFill/>
        </p:spPr>
        <p:txBody>
          <a:bodyPr wrap="square" rtlCol="0">
            <a:spAutoFit/>
          </a:bodyPr>
          <a:lstStyle/>
          <a:p>
            <a:r>
              <a:rPr lang="de-DE" b="1" dirty="0"/>
              <a:t>höherer statischer Druck</a:t>
            </a:r>
          </a:p>
        </p:txBody>
      </p:sp>
      <p:sp>
        <p:nvSpPr>
          <p:cNvPr id="27" name="Textfeld 26">
            <a:extLst>
              <a:ext uri="{FF2B5EF4-FFF2-40B4-BE49-F238E27FC236}">
                <a16:creationId xmlns:a16="http://schemas.microsoft.com/office/drawing/2014/main" id="{D3C0009B-48F7-47D1-AF28-D269423A3F44}"/>
              </a:ext>
            </a:extLst>
          </p:cNvPr>
          <p:cNvSpPr txBox="1"/>
          <p:nvPr/>
        </p:nvSpPr>
        <p:spPr>
          <a:xfrm>
            <a:off x="3833558" y="1966404"/>
            <a:ext cx="5020292" cy="369332"/>
          </a:xfrm>
          <a:prstGeom prst="rect">
            <a:avLst/>
          </a:prstGeom>
          <a:noFill/>
        </p:spPr>
        <p:txBody>
          <a:bodyPr wrap="square" rtlCol="0">
            <a:spAutoFit/>
          </a:bodyPr>
          <a:lstStyle/>
          <a:p>
            <a:r>
              <a:rPr lang="de-DE" dirty="0"/>
              <a:t>niedrigerer statischer Druck</a:t>
            </a:r>
          </a:p>
        </p:txBody>
      </p:sp>
    </p:spTree>
    <p:extLst>
      <p:ext uri="{BB962C8B-B14F-4D97-AF65-F5344CB8AC3E}">
        <p14:creationId xmlns:p14="http://schemas.microsoft.com/office/powerpoint/2010/main" val="180043293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Inhaltsplatzhalter 4">
            <a:extLst>
              <a:ext uri="{FF2B5EF4-FFF2-40B4-BE49-F238E27FC236}">
                <a16:creationId xmlns:a16="http://schemas.microsoft.com/office/drawing/2014/main" id="{BC886536-190A-4ABB-BB4B-B6968008DEAB}"/>
              </a:ext>
            </a:extLst>
          </p:cNvPr>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2155372" y="1794598"/>
            <a:ext cx="4536373" cy="4351338"/>
          </a:xfrm>
        </p:spPr>
      </p:pic>
      <p:sp>
        <p:nvSpPr>
          <p:cNvPr id="12" name="Gleichschenkliges Dreieck 11">
            <a:extLst>
              <a:ext uri="{FF2B5EF4-FFF2-40B4-BE49-F238E27FC236}">
                <a16:creationId xmlns:a16="http://schemas.microsoft.com/office/drawing/2014/main" id="{C3E26440-DC19-4291-85EB-BEDD2B280DC2}"/>
              </a:ext>
            </a:extLst>
          </p:cNvPr>
          <p:cNvSpPr/>
          <p:nvPr/>
        </p:nvSpPr>
        <p:spPr>
          <a:xfrm rot="10800000">
            <a:off x="3158562" y="1917865"/>
            <a:ext cx="1413658" cy="4238465"/>
          </a:xfrm>
          <a:prstGeom prs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3" name="Gleichschenkliges Dreieck 12">
            <a:extLst>
              <a:ext uri="{FF2B5EF4-FFF2-40B4-BE49-F238E27FC236}">
                <a16:creationId xmlns:a16="http://schemas.microsoft.com/office/drawing/2014/main" id="{C554AE62-B3C7-46F2-9981-371F31A55A2A}"/>
              </a:ext>
            </a:extLst>
          </p:cNvPr>
          <p:cNvSpPr/>
          <p:nvPr/>
        </p:nvSpPr>
        <p:spPr>
          <a:xfrm rot="10800000">
            <a:off x="1689013" y="1917865"/>
            <a:ext cx="1413658" cy="4238465"/>
          </a:xfrm>
          <a:prstGeom prs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8" name="Textfeld 7">
            <a:extLst>
              <a:ext uri="{FF2B5EF4-FFF2-40B4-BE49-F238E27FC236}">
                <a16:creationId xmlns:a16="http://schemas.microsoft.com/office/drawing/2014/main" id="{14901A17-754E-4650-B155-E3E8D7B6BA5B}"/>
              </a:ext>
            </a:extLst>
          </p:cNvPr>
          <p:cNvSpPr txBox="1"/>
          <p:nvPr/>
        </p:nvSpPr>
        <p:spPr>
          <a:xfrm>
            <a:off x="5566558" y="2994879"/>
            <a:ext cx="4777914" cy="1938992"/>
          </a:xfrm>
          <a:prstGeom prst="rect">
            <a:avLst/>
          </a:prstGeom>
          <a:noFill/>
        </p:spPr>
        <p:txBody>
          <a:bodyPr wrap="square" rtlCol="0">
            <a:spAutoFit/>
          </a:bodyPr>
          <a:lstStyle/>
          <a:p>
            <a:r>
              <a:rPr lang="de-DE" sz="2400" dirty="0"/>
              <a:t>Was ist „statischer“ Luftdruck?</a:t>
            </a:r>
          </a:p>
          <a:p>
            <a:endParaRPr lang="de-DE" sz="2400" dirty="0"/>
          </a:p>
          <a:p>
            <a:r>
              <a:rPr lang="de-DE" sz="2400" dirty="0"/>
              <a:t>Mit „statischem“ Luftdruck ist die Kraft gemeint, die ruhende Luft auf ihre Umgebung ausübt.</a:t>
            </a:r>
          </a:p>
        </p:txBody>
      </p:sp>
      <p:sp>
        <p:nvSpPr>
          <p:cNvPr id="5" name="Fußzeilenplatzhalter 4">
            <a:extLst>
              <a:ext uri="{FF2B5EF4-FFF2-40B4-BE49-F238E27FC236}">
                <a16:creationId xmlns:a16="http://schemas.microsoft.com/office/drawing/2014/main" id="{05F930B6-95A9-452B-BA47-56A8C600C0E9}"/>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id="{59BAF35C-B7E3-48B6-95EE-766F2E4E0B9C}"/>
              </a:ext>
            </a:extLst>
          </p:cNvPr>
          <p:cNvSpPr>
            <a:spLocks noGrp="1"/>
          </p:cNvSpPr>
          <p:nvPr>
            <p:ph type="sldNum" sz="quarter" idx="12"/>
          </p:nvPr>
        </p:nvSpPr>
        <p:spPr/>
        <p:txBody>
          <a:bodyPr/>
          <a:lstStyle/>
          <a:p>
            <a:fld id="{F44E9EF7-D31C-4365-9088-79B42878EAD7}" type="slidenum">
              <a:rPr lang="de-DE" smtClean="0"/>
              <a:t>12</a:t>
            </a:fld>
            <a:endParaRPr lang="de-DE"/>
          </a:p>
        </p:txBody>
      </p:sp>
      <p:sp>
        <p:nvSpPr>
          <p:cNvPr id="16" name="Titel 1">
            <a:extLst>
              <a:ext uri="{FF2B5EF4-FFF2-40B4-BE49-F238E27FC236}">
                <a16:creationId xmlns:a16="http://schemas.microsoft.com/office/drawing/2014/main" id="{D818220F-34C4-4D3E-A6D6-019553317578}"/>
              </a:ext>
            </a:extLst>
          </p:cNvPr>
          <p:cNvSpPr>
            <a:spLocks noGrp="1"/>
          </p:cNvSpPr>
          <p:nvPr>
            <p:ph type="title"/>
          </p:nvPr>
        </p:nvSpPr>
        <p:spPr>
          <a:xfrm>
            <a:off x="838200" y="365125"/>
            <a:ext cx="10515600" cy="831627"/>
          </a:xfrm>
        </p:spPr>
        <p:txBody>
          <a:bodyPr>
            <a:normAutofit/>
          </a:bodyPr>
          <a:lstStyle/>
          <a:p>
            <a:r>
              <a:rPr lang="de-DE" sz="2800" dirty="0"/>
              <a:t>1.1 Statischer Druck/Umgebungsdruck</a:t>
            </a:r>
          </a:p>
        </p:txBody>
      </p:sp>
      <p:sp>
        <p:nvSpPr>
          <p:cNvPr id="21" name="Textfeld 20">
            <a:extLst>
              <a:ext uri="{FF2B5EF4-FFF2-40B4-BE49-F238E27FC236}">
                <a16:creationId xmlns:a16="http://schemas.microsoft.com/office/drawing/2014/main" id="{B2ECB52B-D672-48BD-86F5-0F9E8B704AF5}"/>
              </a:ext>
            </a:extLst>
          </p:cNvPr>
          <p:cNvSpPr txBox="1"/>
          <p:nvPr/>
        </p:nvSpPr>
        <p:spPr>
          <a:xfrm>
            <a:off x="2495600" y="5694218"/>
            <a:ext cx="1274816" cy="369332"/>
          </a:xfrm>
          <a:prstGeom prst="rect">
            <a:avLst/>
          </a:prstGeom>
          <a:noFill/>
        </p:spPr>
        <p:txBody>
          <a:bodyPr wrap="square" rtlCol="0">
            <a:spAutoFit/>
          </a:bodyPr>
          <a:lstStyle/>
          <a:p>
            <a:r>
              <a:rPr lang="de-DE" dirty="0"/>
              <a:t>Höhe 0 m</a:t>
            </a:r>
          </a:p>
        </p:txBody>
      </p:sp>
      <p:sp>
        <p:nvSpPr>
          <p:cNvPr id="22" name="Textfeld 21">
            <a:extLst>
              <a:ext uri="{FF2B5EF4-FFF2-40B4-BE49-F238E27FC236}">
                <a16:creationId xmlns:a16="http://schemas.microsoft.com/office/drawing/2014/main" id="{98E667EB-F699-4217-9CF9-F2039D658A39}"/>
              </a:ext>
            </a:extLst>
          </p:cNvPr>
          <p:cNvSpPr txBox="1"/>
          <p:nvPr/>
        </p:nvSpPr>
        <p:spPr>
          <a:xfrm>
            <a:off x="2279576" y="1977241"/>
            <a:ext cx="1536857" cy="369332"/>
          </a:xfrm>
          <a:prstGeom prst="rect">
            <a:avLst/>
          </a:prstGeom>
          <a:noFill/>
        </p:spPr>
        <p:txBody>
          <a:bodyPr wrap="square" rtlCol="0">
            <a:spAutoFit/>
          </a:bodyPr>
          <a:lstStyle/>
          <a:p>
            <a:r>
              <a:rPr lang="de-DE" dirty="0"/>
              <a:t>Höhe 100 m</a:t>
            </a:r>
          </a:p>
        </p:txBody>
      </p:sp>
      <p:sp>
        <p:nvSpPr>
          <p:cNvPr id="25" name="Textfeld 24">
            <a:extLst>
              <a:ext uri="{FF2B5EF4-FFF2-40B4-BE49-F238E27FC236}">
                <a16:creationId xmlns:a16="http://schemas.microsoft.com/office/drawing/2014/main" id="{0DBBE666-ECBC-4A76-9E02-7295E7199286}"/>
              </a:ext>
            </a:extLst>
          </p:cNvPr>
          <p:cNvSpPr txBox="1"/>
          <p:nvPr/>
        </p:nvSpPr>
        <p:spPr>
          <a:xfrm>
            <a:off x="3898077" y="5694218"/>
            <a:ext cx="5370614" cy="369332"/>
          </a:xfrm>
          <a:prstGeom prst="rect">
            <a:avLst/>
          </a:prstGeom>
          <a:noFill/>
        </p:spPr>
        <p:txBody>
          <a:bodyPr wrap="square" rtlCol="0">
            <a:spAutoFit/>
          </a:bodyPr>
          <a:lstStyle/>
          <a:p>
            <a:r>
              <a:rPr lang="de-DE" b="1" dirty="0"/>
              <a:t>höherer statischer Druck</a:t>
            </a:r>
          </a:p>
        </p:txBody>
      </p:sp>
      <p:sp>
        <p:nvSpPr>
          <p:cNvPr id="26" name="Textfeld 25">
            <a:extLst>
              <a:ext uri="{FF2B5EF4-FFF2-40B4-BE49-F238E27FC236}">
                <a16:creationId xmlns:a16="http://schemas.microsoft.com/office/drawing/2014/main" id="{4CFB182C-9CD4-4CE3-8682-D97F54C9781F}"/>
              </a:ext>
            </a:extLst>
          </p:cNvPr>
          <p:cNvSpPr txBox="1"/>
          <p:nvPr/>
        </p:nvSpPr>
        <p:spPr>
          <a:xfrm>
            <a:off x="3833558" y="1966404"/>
            <a:ext cx="5020292" cy="369332"/>
          </a:xfrm>
          <a:prstGeom prst="rect">
            <a:avLst/>
          </a:prstGeom>
          <a:noFill/>
        </p:spPr>
        <p:txBody>
          <a:bodyPr wrap="square" rtlCol="0">
            <a:spAutoFit/>
          </a:bodyPr>
          <a:lstStyle/>
          <a:p>
            <a:r>
              <a:rPr lang="de-DE" dirty="0"/>
              <a:t>niedrigerer statischer Druck</a:t>
            </a:r>
          </a:p>
        </p:txBody>
      </p:sp>
    </p:spTree>
    <p:extLst>
      <p:ext uri="{BB962C8B-B14F-4D97-AF65-F5344CB8AC3E}">
        <p14:creationId xmlns:p14="http://schemas.microsoft.com/office/powerpoint/2010/main" val="37697293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Inhaltsplatzhalter 4">
            <a:extLst>
              <a:ext uri="{FF2B5EF4-FFF2-40B4-BE49-F238E27FC236}">
                <a16:creationId xmlns:a16="http://schemas.microsoft.com/office/drawing/2014/main" id="{BC886536-190A-4ABB-BB4B-B6968008DEAB}"/>
              </a:ext>
            </a:extLst>
          </p:cNvPr>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2155372" y="1794598"/>
            <a:ext cx="4536373" cy="4351338"/>
          </a:xfrm>
        </p:spPr>
      </p:pic>
      <p:sp>
        <p:nvSpPr>
          <p:cNvPr id="12" name="Gleichschenkliges Dreieck 11">
            <a:extLst>
              <a:ext uri="{FF2B5EF4-FFF2-40B4-BE49-F238E27FC236}">
                <a16:creationId xmlns:a16="http://schemas.microsoft.com/office/drawing/2014/main" id="{C3E26440-DC19-4291-85EB-BEDD2B280DC2}"/>
              </a:ext>
            </a:extLst>
          </p:cNvPr>
          <p:cNvSpPr/>
          <p:nvPr/>
        </p:nvSpPr>
        <p:spPr>
          <a:xfrm rot="10800000">
            <a:off x="3158562" y="1917865"/>
            <a:ext cx="1413658" cy="4238465"/>
          </a:xfrm>
          <a:prstGeom prs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3" name="Gleichschenkliges Dreieck 12">
            <a:extLst>
              <a:ext uri="{FF2B5EF4-FFF2-40B4-BE49-F238E27FC236}">
                <a16:creationId xmlns:a16="http://schemas.microsoft.com/office/drawing/2014/main" id="{C554AE62-B3C7-46F2-9981-371F31A55A2A}"/>
              </a:ext>
            </a:extLst>
          </p:cNvPr>
          <p:cNvSpPr/>
          <p:nvPr/>
        </p:nvSpPr>
        <p:spPr>
          <a:xfrm rot="10800000">
            <a:off x="1689013" y="1917865"/>
            <a:ext cx="1413658" cy="4238465"/>
          </a:xfrm>
          <a:prstGeom prs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8" name="Textfeld 7">
            <a:extLst>
              <a:ext uri="{FF2B5EF4-FFF2-40B4-BE49-F238E27FC236}">
                <a16:creationId xmlns:a16="http://schemas.microsoft.com/office/drawing/2014/main" id="{14901A17-754E-4650-B155-E3E8D7B6BA5B}"/>
              </a:ext>
            </a:extLst>
          </p:cNvPr>
          <p:cNvSpPr txBox="1"/>
          <p:nvPr/>
        </p:nvSpPr>
        <p:spPr>
          <a:xfrm>
            <a:off x="5591944" y="2933582"/>
            <a:ext cx="5570002" cy="1815882"/>
          </a:xfrm>
          <a:prstGeom prst="rect">
            <a:avLst/>
          </a:prstGeom>
          <a:noFill/>
        </p:spPr>
        <p:txBody>
          <a:bodyPr wrap="square" rtlCol="0">
            <a:spAutoFit/>
          </a:bodyPr>
          <a:lstStyle/>
          <a:p>
            <a:r>
              <a:rPr lang="de-DE" sz="2800" dirty="0"/>
              <a:t>Ein herkömmliches Vario misst ganz einfach den „statischen“ Luftdruck, den man auch „Umgebungsdruck“ nennt.</a:t>
            </a:r>
          </a:p>
        </p:txBody>
      </p:sp>
      <p:sp>
        <p:nvSpPr>
          <p:cNvPr id="5" name="Fußzeilenplatzhalter 4">
            <a:extLst>
              <a:ext uri="{FF2B5EF4-FFF2-40B4-BE49-F238E27FC236}">
                <a16:creationId xmlns:a16="http://schemas.microsoft.com/office/drawing/2014/main" id="{05F930B6-95A9-452B-BA47-56A8C600C0E9}"/>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id="{59BAF35C-B7E3-48B6-95EE-766F2E4E0B9C}"/>
              </a:ext>
            </a:extLst>
          </p:cNvPr>
          <p:cNvSpPr>
            <a:spLocks noGrp="1"/>
          </p:cNvSpPr>
          <p:nvPr>
            <p:ph type="sldNum" sz="quarter" idx="12"/>
          </p:nvPr>
        </p:nvSpPr>
        <p:spPr/>
        <p:txBody>
          <a:bodyPr/>
          <a:lstStyle/>
          <a:p>
            <a:fld id="{F44E9EF7-D31C-4365-9088-79B42878EAD7}" type="slidenum">
              <a:rPr lang="de-DE" smtClean="0"/>
              <a:t>13</a:t>
            </a:fld>
            <a:endParaRPr lang="de-DE"/>
          </a:p>
        </p:txBody>
      </p:sp>
      <p:sp>
        <p:nvSpPr>
          <p:cNvPr id="15" name="Titel 1">
            <a:extLst>
              <a:ext uri="{FF2B5EF4-FFF2-40B4-BE49-F238E27FC236}">
                <a16:creationId xmlns:a16="http://schemas.microsoft.com/office/drawing/2014/main" id="{EFC8BCC9-DFB9-485A-84F6-9C45F48563FE}"/>
              </a:ext>
            </a:extLst>
          </p:cNvPr>
          <p:cNvSpPr>
            <a:spLocks noGrp="1"/>
          </p:cNvSpPr>
          <p:nvPr>
            <p:ph type="title"/>
          </p:nvPr>
        </p:nvSpPr>
        <p:spPr>
          <a:xfrm>
            <a:off x="838200" y="365125"/>
            <a:ext cx="10515600" cy="831627"/>
          </a:xfrm>
        </p:spPr>
        <p:txBody>
          <a:bodyPr>
            <a:normAutofit/>
          </a:bodyPr>
          <a:lstStyle/>
          <a:p>
            <a:r>
              <a:rPr lang="de-DE" sz="2800" dirty="0"/>
              <a:t>1.1 Statischer Druck/Umgebungsdruck </a:t>
            </a:r>
          </a:p>
        </p:txBody>
      </p:sp>
      <p:sp>
        <p:nvSpPr>
          <p:cNvPr id="16" name="Textfeld 15">
            <a:extLst>
              <a:ext uri="{FF2B5EF4-FFF2-40B4-BE49-F238E27FC236}">
                <a16:creationId xmlns:a16="http://schemas.microsoft.com/office/drawing/2014/main" id="{57B5832F-18BE-48B0-AB8D-E99BCBC0E244}"/>
              </a:ext>
            </a:extLst>
          </p:cNvPr>
          <p:cNvSpPr txBox="1"/>
          <p:nvPr/>
        </p:nvSpPr>
        <p:spPr>
          <a:xfrm>
            <a:off x="2495600" y="5694218"/>
            <a:ext cx="1274816" cy="369332"/>
          </a:xfrm>
          <a:prstGeom prst="rect">
            <a:avLst/>
          </a:prstGeom>
          <a:noFill/>
        </p:spPr>
        <p:txBody>
          <a:bodyPr wrap="square" rtlCol="0">
            <a:spAutoFit/>
          </a:bodyPr>
          <a:lstStyle/>
          <a:p>
            <a:r>
              <a:rPr lang="de-DE" dirty="0"/>
              <a:t>Höhe 0 m</a:t>
            </a:r>
          </a:p>
        </p:txBody>
      </p:sp>
      <p:sp>
        <p:nvSpPr>
          <p:cNvPr id="21" name="Textfeld 20">
            <a:extLst>
              <a:ext uri="{FF2B5EF4-FFF2-40B4-BE49-F238E27FC236}">
                <a16:creationId xmlns:a16="http://schemas.microsoft.com/office/drawing/2014/main" id="{B7DDBFA9-49EA-409B-B13C-2B7DD2A39BC2}"/>
              </a:ext>
            </a:extLst>
          </p:cNvPr>
          <p:cNvSpPr txBox="1"/>
          <p:nvPr/>
        </p:nvSpPr>
        <p:spPr>
          <a:xfrm>
            <a:off x="2279576" y="1977241"/>
            <a:ext cx="1536857" cy="369332"/>
          </a:xfrm>
          <a:prstGeom prst="rect">
            <a:avLst/>
          </a:prstGeom>
          <a:noFill/>
        </p:spPr>
        <p:txBody>
          <a:bodyPr wrap="square" rtlCol="0">
            <a:spAutoFit/>
          </a:bodyPr>
          <a:lstStyle/>
          <a:p>
            <a:r>
              <a:rPr lang="de-DE" dirty="0"/>
              <a:t>Höhe 100 m</a:t>
            </a:r>
          </a:p>
        </p:txBody>
      </p:sp>
      <p:sp>
        <p:nvSpPr>
          <p:cNvPr id="24" name="Textfeld 23">
            <a:extLst>
              <a:ext uri="{FF2B5EF4-FFF2-40B4-BE49-F238E27FC236}">
                <a16:creationId xmlns:a16="http://schemas.microsoft.com/office/drawing/2014/main" id="{D422E80A-DC1C-4165-8879-E89951B24C94}"/>
              </a:ext>
            </a:extLst>
          </p:cNvPr>
          <p:cNvSpPr txBox="1"/>
          <p:nvPr/>
        </p:nvSpPr>
        <p:spPr>
          <a:xfrm>
            <a:off x="3898077" y="5694218"/>
            <a:ext cx="5370614" cy="369332"/>
          </a:xfrm>
          <a:prstGeom prst="rect">
            <a:avLst/>
          </a:prstGeom>
          <a:noFill/>
        </p:spPr>
        <p:txBody>
          <a:bodyPr wrap="square" rtlCol="0">
            <a:spAutoFit/>
          </a:bodyPr>
          <a:lstStyle/>
          <a:p>
            <a:r>
              <a:rPr lang="de-DE" b="1" dirty="0"/>
              <a:t>höherer statischer Druck</a:t>
            </a:r>
          </a:p>
        </p:txBody>
      </p:sp>
      <p:sp>
        <p:nvSpPr>
          <p:cNvPr id="25" name="Textfeld 24">
            <a:extLst>
              <a:ext uri="{FF2B5EF4-FFF2-40B4-BE49-F238E27FC236}">
                <a16:creationId xmlns:a16="http://schemas.microsoft.com/office/drawing/2014/main" id="{AEE3EAA6-DD21-4E07-8056-11182F59C351}"/>
              </a:ext>
            </a:extLst>
          </p:cNvPr>
          <p:cNvSpPr txBox="1"/>
          <p:nvPr/>
        </p:nvSpPr>
        <p:spPr>
          <a:xfrm>
            <a:off x="3833558" y="1966404"/>
            <a:ext cx="5020292" cy="369332"/>
          </a:xfrm>
          <a:prstGeom prst="rect">
            <a:avLst/>
          </a:prstGeom>
          <a:noFill/>
        </p:spPr>
        <p:txBody>
          <a:bodyPr wrap="square" rtlCol="0">
            <a:spAutoFit/>
          </a:bodyPr>
          <a:lstStyle/>
          <a:p>
            <a:r>
              <a:rPr lang="de-DE" dirty="0"/>
              <a:t>niedrigerer statischer Druck</a:t>
            </a:r>
          </a:p>
        </p:txBody>
      </p:sp>
    </p:spTree>
    <p:extLst>
      <p:ext uri="{BB962C8B-B14F-4D97-AF65-F5344CB8AC3E}">
        <p14:creationId xmlns:p14="http://schemas.microsoft.com/office/powerpoint/2010/main" val="412038376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 name="Inhaltsplatzhalter 4">
            <a:extLst>
              <a:ext uri="{FF2B5EF4-FFF2-40B4-BE49-F238E27FC236}">
                <a16:creationId xmlns:a16="http://schemas.microsoft.com/office/drawing/2014/main" id="{798273E5-4DBE-488E-A496-6E6D312D75AA}"/>
              </a:ext>
            </a:extLst>
          </p:cNvPr>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2155372" y="1794598"/>
            <a:ext cx="4536373" cy="4351338"/>
          </a:xfrm>
        </p:spPr>
      </p:pic>
      <p:sp>
        <p:nvSpPr>
          <p:cNvPr id="22" name="Gleichschenkliges Dreieck 21">
            <a:extLst>
              <a:ext uri="{FF2B5EF4-FFF2-40B4-BE49-F238E27FC236}">
                <a16:creationId xmlns:a16="http://schemas.microsoft.com/office/drawing/2014/main" id="{B917E55C-E7EA-489E-B4CA-B3C9D5409791}"/>
              </a:ext>
            </a:extLst>
          </p:cNvPr>
          <p:cNvSpPr/>
          <p:nvPr/>
        </p:nvSpPr>
        <p:spPr>
          <a:xfrm rot="10800000">
            <a:off x="3158562" y="1917865"/>
            <a:ext cx="1413658" cy="4238465"/>
          </a:xfrm>
          <a:prstGeom prs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pic>
        <p:nvPicPr>
          <p:cNvPr id="8" name="Grafik 7">
            <a:extLst>
              <a:ext uri="{FF2B5EF4-FFF2-40B4-BE49-F238E27FC236}">
                <a16:creationId xmlns:a16="http://schemas.microsoft.com/office/drawing/2014/main" id="{F24D62CF-D92C-43AA-BC5D-B2038A24C71E}"/>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304186" y="2315482"/>
            <a:ext cx="3220593" cy="4553744"/>
          </a:xfrm>
          <a:prstGeom prst="rect">
            <a:avLst/>
          </a:prstGeom>
        </p:spPr>
      </p:pic>
      <p:sp>
        <p:nvSpPr>
          <p:cNvPr id="23" name="Gleichschenkliges Dreieck 22">
            <a:extLst>
              <a:ext uri="{FF2B5EF4-FFF2-40B4-BE49-F238E27FC236}">
                <a16:creationId xmlns:a16="http://schemas.microsoft.com/office/drawing/2014/main" id="{FA562410-7C28-4591-B2F3-5C36805CECF2}"/>
              </a:ext>
            </a:extLst>
          </p:cNvPr>
          <p:cNvSpPr/>
          <p:nvPr/>
        </p:nvSpPr>
        <p:spPr>
          <a:xfrm rot="10800000">
            <a:off x="1689013" y="1917865"/>
            <a:ext cx="1413658" cy="4238465"/>
          </a:xfrm>
          <a:prstGeom prs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5" name="Fußzeilenplatzhalter 4">
            <a:extLst>
              <a:ext uri="{FF2B5EF4-FFF2-40B4-BE49-F238E27FC236}">
                <a16:creationId xmlns:a16="http://schemas.microsoft.com/office/drawing/2014/main" id="{E9456FC4-6350-4DFE-AC68-D30EF5D4A70E}"/>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id="{05A47F47-FF90-433F-ABF3-4C59C672E315}"/>
              </a:ext>
            </a:extLst>
          </p:cNvPr>
          <p:cNvSpPr>
            <a:spLocks noGrp="1"/>
          </p:cNvSpPr>
          <p:nvPr>
            <p:ph type="sldNum" sz="quarter" idx="12"/>
          </p:nvPr>
        </p:nvSpPr>
        <p:spPr/>
        <p:txBody>
          <a:bodyPr/>
          <a:lstStyle/>
          <a:p>
            <a:fld id="{F44E9EF7-D31C-4365-9088-79B42878EAD7}" type="slidenum">
              <a:rPr lang="de-DE" smtClean="0"/>
              <a:t>14</a:t>
            </a:fld>
            <a:endParaRPr lang="de-DE"/>
          </a:p>
        </p:txBody>
      </p:sp>
      <p:sp>
        <p:nvSpPr>
          <p:cNvPr id="10" name="Textfeld 9">
            <a:extLst>
              <a:ext uri="{FF2B5EF4-FFF2-40B4-BE49-F238E27FC236}">
                <a16:creationId xmlns:a16="http://schemas.microsoft.com/office/drawing/2014/main" id="{8AC7D411-E5B5-4FE4-8CE9-E377AB26629E}"/>
              </a:ext>
            </a:extLst>
          </p:cNvPr>
          <p:cNvSpPr txBox="1"/>
          <p:nvPr/>
        </p:nvSpPr>
        <p:spPr>
          <a:xfrm>
            <a:off x="6600130" y="2346573"/>
            <a:ext cx="5328517" cy="3108543"/>
          </a:xfrm>
          <a:prstGeom prst="rect">
            <a:avLst/>
          </a:prstGeom>
          <a:noFill/>
        </p:spPr>
        <p:txBody>
          <a:bodyPr wrap="square" rtlCol="0">
            <a:spAutoFit/>
          </a:bodyPr>
          <a:lstStyle/>
          <a:p>
            <a:r>
              <a:rPr lang="de-DE" sz="2800" dirty="0"/>
              <a:t>Ein Vario wird im Segelflugzeug auf verschiedene Höhen transportiert. Dort misst es den vorherrschenden Umgebungsdruck. </a:t>
            </a:r>
            <a:r>
              <a:rPr lang="de-DE" sz="2800" u="sng" dirty="0"/>
              <a:t>Veränderungen des Umgebungsdrucks</a:t>
            </a:r>
            <a:r>
              <a:rPr lang="de-DE" sz="2800" dirty="0"/>
              <a:t> zeigt das herkömmliche Vario entweder als „Steigen“ oder „Sinken“ an.</a:t>
            </a:r>
          </a:p>
        </p:txBody>
      </p:sp>
      <p:sp>
        <p:nvSpPr>
          <p:cNvPr id="16" name="Titel 1">
            <a:extLst>
              <a:ext uri="{FF2B5EF4-FFF2-40B4-BE49-F238E27FC236}">
                <a16:creationId xmlns:a16="http://schemas.microsoft.com/office/drawing/2014/main" id="{CD36C172-4E9B-497B-BB38-B9A356AAA420}"/>
              </a:ext>
            </a:extLst>
          </p:cNvPr>
          <p:cNvSpPr txBox="1">
            <a:spLocks/>
          </p:cNvSpPr>
          <p:nvPr/>
        </p:nvSpPr>
        <p:spPr>
          <a:xfrm>
            <a:off x="838200" y="365125"/>
            <a:ext cx="10515600" cy="831627"/>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de-DE" sz="2800" dirty="0"/>
              <a:t>1.2 Statischer Luftdruck/Umgebungsdruck und konventionelles Vario</a:t>
            </a:r>
          </a:p>
        </p:txBody>
      </p:sp>
      <p:sp>
        <p:nvSpPr>
          <p:cNvPr id="14" name="Textfeld 13">
            <a:extLst>
              <a:ext uri="{FF2B5EF4-FFF2-40B4-BE49-F238E27FC236}">
                <a16:creationId xmlns:a16="http://schemas.microsoft.com/office/drawing/2014/main" id="{C9F7089A-D612-4948-8B9B-B7942ED4FA91}"/>
              </a:ext>
            </a:extLst>
          </p:cNvPr>
          <p:cNvSpPr txBox="1"/>
          <p:nvPr/>
        </p:nvSpPr>
        <p:spPr>
          <a:xfrm>
            <a:off x="2495600" y="5694218"/>
            <a:ext cx="1274816" cy="369332"/>
          </a:xfrm>
          <a:prstGeom prst="rect">
            <a:avLst/>
          </a:prstGeom>
          <a:noFill/>
        </p:spPr>
        <p:txBody>
          <a:bodyPr wrap="square" rtlCol="0">
            <a:spAutoFit/>
          </a:bodyPr>
          <a:lstStyle/>
          <a:p>
            <a:r>
              <a:rPr lang="de-DE" dirty="0"/>
              <a:t>Höhe 0 m</a:t>
            </a:r>
          </a:p>
        </p:txBody>
      </p:sp>
      <p:sp>
        <p:nvSpPr>
          <p:cNvPr id="15" name="Textfeld 14">
            <a:extLst>
              <a:ext uri="{FF2B5EF4-FFF2-40B4-BE49-F238E27FC236}">
                <a16:creationId xmlns:a16="http://schemas.microsoft.com/office/drawing/2014/main" id="{0FF9F68F-A877-4C1E-A796-20CD868E94D4}"/>
              </a:ext>
            </a:extLst>
          </p:cNvPr>
          <p:cNvSpPr txBox="1"/>
          <p:nvPr/>
        </p:nvSpPr>
        <p:spPr>
          <a:xfrm>
            <a:off x="2279576" y="1977241"/>
            <a:ext cx="1536857" cy="369332"/>
          </a:xfrm>
          <a:prstGeom prst="rect">
            <a:avLst/>
          </a:prstGeom>
          <a:noFill/>
        </p:spPr>
        <p:txBody>
          <a:bodyPr wrap="square" rtlCol="0">
            <a:spAutoFit/>
          </a:bodyPr>
          <a:lstStyle/>
          <a:p>
            <a:r>
              <a:rPr lang="de-DE" dirty="0"/>
              <a:t>Höhe 100 m</a:t>
            </a:r>
          </a:p>
        </p:txBody>
      </p:sp>
      <p:sp>
        <p:nvSpPr>
          <p:cNvPr id="26" name="Textfeld 25">
            <a:extLst>
              <a:ext uri="{FF2B5EF4-FFF2-40B4-BE49-F238E27FC236}">
                <a16:creationId xmlns:a16="http://schemas.microsoft.com/office/drawing/2014/main" id="{1B8EAFE3-544C-4075-B963-557F155F62F9}"/>
              </a:ext>
            </a:extLst>
          </p:cNvPr>
          <p:cNvSpPr txBox="1"/>
          <p:nvPr/>
        </p:nvSpPr>
        <p:spPr>
          <a:xfrm>
            <a:off x="3898077" y="5694218"/>
            <a:ext cx="5370614" cy="369332"/>
          </a:xfrm>
          <a:prstGeom prst="rect">
            <a:avLst/>
          </a:prstGeom>
          <a:noFill/>
        </p:spPr>
        <p:txBody>
          <a:bodyPr wrap="square" rtlCol="0">
            <a:spAutoFit/>
          </a:bodyPr>
          <a:lstStyle/>
          <a:p>
            <a:r>
              <a:rPr lang="de-DE" b="1" dirty="0"/>
              <a:t>höherer statischer Druck</a:t>
            </a:r>
          </a:p>
        </p:txBody>
      </p:sp>
      <p:sp>
        <p:nvSpPr>
          <p:cNvPr id="27" name="Textfeld 26">
            <a:extLst>
              <a:ext uri="{FF2B5EF4-FFF2-40B4-BE49-F238E27FC236}">
                <a16:creationId xmlns:a16="http://schemas.microsoft.com/office/drawing/2014/main" id="{09B4C8BB-1229-49CC-B4A3-8C43EC08D4CD}"/>
              </a:ext>
            </a:extLst>
          </p:cNvPr>
          <p:cNvSpPr txBox="1"/>
          <p:nvPr/>
        </p:nvSpPr>
        <p:spPr>
          <a:xfrm>
            <a:off x="3833558" y="1966404"/>
            <a:ext cx="5020292" cy="369332"/>
          </a:xfrm>
          <a:prstGeom prst="rect">
            <a:avLst/>
          </a:prstGeom>
          <a:noFill/>
        </p:spPr>
        <p:txBody>
          <a:bodyPr wrap="square" rtlCol="0">
            <a:spAutoFit/>
          </a:bodyPr>
          <a:lstStyle/>
          <a:p>
            <a:r>
              <a:rPr lang="de-DE" dirty="0"/>
              <a:t>niedrigerer statischer Druck</a:t>
            </a:r>
          </a:p>
        </p:txBody>
      </p:sp>
    </p:spTree>
    <p:extLst>
      <p:ext uri="{BB962C8B-B14F-4D97-AF65-F5344CB8AC3E}">
        <p14:creationId xmlns:p14="http://schemas.microsoft.com/office/powerpoint/2010/main" val="318461720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Grafik 16">
            <a:extLst>
              <a:ext uri="{FF2B5EF4-FFF2-40B4-BE49-F238E27FC236}">
                <a16:creationId xmlns:a16="http://schemas.microsoft.com/office/drawing/2014/main" id="{C493ACD6-8B1A-479A-BB93-D3A04B5CC92A}"/>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rot="21357790">
            <a:off x="3535059" y="3830634"/>
            <a:ext cx="2862774" cy="4047807"/>
          </a:xfrm>
          <a:prstGeom prst="rect">
            <a:avLst/>
          </a:prstGeom>
        </p:spPr>
      </p:pic>
      <p:pic>
        <p:nvPicPr>
          <p:cNvPr id="13" name="Inhaltsplatzhalter 4">
            <a:extLst>
              <a:ext uri="{FF2B5EF4-FFF2-40B4-BE49-F238E27FC236}">
                <a16:creationId xmlns:a16="http://schemas.microsoft.com/office/drawing/2014/main" id="{368CD139-95E1-49E5-BB07-9A4A1EE1343C}"/>
              </a:ext>
            </a:extLst>
          </p:cNvPr>
          <p:cNvPicPr>
            <a:picLocks noGrp="1" noChangeAspect="1"/>
          </p:cNvPicPr>
          <p:nvPr>
            <p:ph idx="1"/>
          </p:nvPr>
        </p:nvPicPr>
        <p:blipFill>
          <a:blip r:embed="rId3" cstate="print">
            <a:extLst>
              <a:ext uri="{28A0092B-C50C-407E-A947-70E740481C1C}">
                <a14:useLocalDpi xmlns:a14="http://schemas.microsoft.com/office/drawing/2010/main" val="0"/>
              </a:ext>
            </a:extLst>
          </a:blip>
          <a:stretch>
            <a:fillRect/>
          </a:stretch>
        </p:blipFill>
        <p:spPr>
          <a:xfrm>
            <a:off x="2155372" y="1788660"/>
            <a:ext cx="4536373" cy="4351338"/>
          </a:xfrm>
        </p:spPr>
      </p:pic>
      <p:sp>
        <p:nvSpPr>
          <p:cNvPr id="14" name="Gleichschenkliges Dreieck 13">
            <a:extLst>
              <a:ext uri="{FF2B5EF4-FFF2-40B4-BE49-F238E27FC236}">
                <a16:creationId xmlns:a16="http://schemas.microsoft.com/office/drawing/2014/main" id="{2C6780F5-1528-452F-80E6-FB32D40DF91E}"/>
              </a:ext>
            </a:extLst>
          </p:cNvPr>
          <p:cNvSpPr/>
          <p:nvPr/>
        </p:nvSpPr>
        <p:spPr>
          <a:xfrm rot="10800000">
            <a:off x="3158562" y="1917865"/>
            <a:ext cx="1413658" cy="4238465"/>
          </a:xfrm>
          <a:prstGeom prs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5" name="Gleichschenkliges Dreieck 14">
            <a:extLst>
              <a:ext uri="{FF2B5EF4-FFF2-40B4-BE49-F238E27FC236}">
                <a16:creationId xmlns:a16="http://schemas.microsoft.com/office/drawing/2014/main" id="{FE521B11-0B0E-4F70-9371-1C24DDCB3C32}"/>
              </a:ext>
            </a:extLst>
          </p:cNvPr>
          <p:cNvSpPr/>
          <p:nvPr/>
        </p:nvSpPr>
        <p:spPr>
          <a:xfrm rot="10800000">
            <a:off x="1689013" y="1917865"/>
            <a:ext cx="1413658" cy="4238465"/>
          </a:xfrm>
          <a:prstGeom prs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8" name="Textfeld 7">
            <a:extLst>
              <a:ext uri="{FF2B5EF4-FFF2-40B4-BE49-F238E27FC236}">
                <a16:creationId xmlns:a16="http://schemas.microsoft.com/office/drawing/2014/main" id="{14901A17-754E-4650-B155-E3E8D7B6BA5B}"/>
              </a:ext>
            </a:extLst>
          </p:cNvPr>
          <p:cNvSpPr txBox="1"/>
          <p:nvPr/>
        </p:nvSpPr>
        <p:spPr>
          <a:xfrm>
            <a:off x="6173683" y="2729478"/>
            <a:ext cx="5291941" cy="2308324"/>
          </a:xfrm>
          <a:prstGeom prst="rect">
            <a:avLst/>
          </a:prstGeom>
          <a:noFill/>
        </p:spPr>
        <p:txBody>
          <a:bodyPr wrap="square" rtlCol="0">
            <a:spAutoFit/>
          </a:bodyPr>
          <a:lstStyle/>
          <a:p>
            <a:r>
              <a:rPr lang="de-DE" sz="2400" dirty="0"/>
              <a:t>Immer wenn der Segler sinkt, steigt der Umgebungsdruck. Man hört einen tiefen Dauerton.</a:t>
            </a:r>
          </a:p>
          <a:p>
            <a:r>
              <a:rPr lang="de-DE" sz="2400" dirty="0"/>
              <a:t>Immer wenn der Segler steigt, fällt der Umgebungsdruck. Man hört einen hohen Intervallton.</a:t>
            </a:r>
          </a:p>
        </p:txBody>
      </p:sp>
      <p:sp>
        <p:nvSpPr>
          <p:cNvPr id="5" name="Fußzeilenplatzhalter 4">
            <a:extLst>
              <a:ext uri="{FF2B5EF4-FFF2-40B4-BE49-F238E27FC236}">
                <a16:creationId xmlns:a16="http://schemas.microsoft.com/office/drawing/2014/main" id="{FEBC8629-3C4B-4CF8-9DD8-1A73E378C24C}"/>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id="{7968A770-CCFE-4AA9-8590-76FA3C18C6AA}"/>
              </a:ext>
            </a:extLst>
          </p:cNvPr>
          <p:cNvSpPr>
            <a:spLocks noGrp="1"/>
          </p:cNvSpPr>
          <p:nvPr>
            <p:ph type="sldNum" sz="quarter" idx="12"/>
          </p:nvPr>
        </p:nvSpPr>
        <p:spPr/>
        <p:txBody>
          <a:bodyPr/>
          <a:lstStyle/>
          <a:p>
            <a:fld id="{F44E9EF7-D31C-4365-9088-79B42878EAD7}" type="slidenum">
              <a:rPr lang="de-DE" smtClean="0"/>
              <a:t>15</a:t>
            </a:fld>
            <a:endParaRPr lang="de-DE"/>
          </a:p>
        </p:txBody>
      </p:sp>
      <p:pic>
        <p:nvPicPr>
          <p:cNvPr id="16" name="Grafik 15">
            <a:extLst>
              <a:ext uri="{FF2B5EF4-FFF2-40B4-BE49-F238E27FC236}">
                <a16:creationId xmlns:a16="http://schemas.microsoft.com/office/drawing/2014/main" id="{54366F8D-8BDF-4673-970D-9E8ED2AB9C2B}"/>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1441901">
            <a:off x="2873243" y="1961954"/>
            <a:ext cx="2935251" cy="4150286"/>
          </a:xfrm>
          <a:prstGeom prst="rect">
            <a:avLst/>
          </a:prstGeom>
        </p:spPr>
      </p:pic>
      <p:sp>
        <p:nvSpPr>
          <p:cNvPr id="18" name="Titel 1">
            <a:extLst>
              <a:ext uri="{FF2B5EF4-FFF2-40B4-BE49-F238E27FC236}">
                <a16:creationId xmlns:a16="http://schemas.microsoft.com/office/drawing/2014/main" id="{9BA8D092-C4B0-4B52-9469-8E7A4C1C2043}"/>
              </a:ext>
            </a:extLst>
          </p:cNvPr>
          <p:cNvSpPr txBox="1">
            <a:spLocks/>
          </p:cNvSpPr>
          <p:nvPr/>
        </p:nvSpPr>
        <p:spPr>
          <a:xfrm>
            <a:off x="838200" y="365125"/>
            <a:ext cx="11234464" cy="831627"/>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de-DE" sz="2800" dirty="0"/>
              <a:t>1.2 Statischer Luftdruck/Umgebungsdruck und konventionelles Vario</a:t>
            </a:r>
          </a:p>
        </p:txBody>
      </p:sp>
      <p:sp>
        <p:nvSpPr>
          <p:cNvPr id="24" name="Textfeld 23">
            <a:extLst>
              <a:ext uri="{FF2B5EF4-FFF2-40B4-BE49-F238E27FC236}">
                <a16:creationId xmlns:a16="http://schemas.microsoft.com/office/drawing/2014/main" id="{96DF76EF-EDD6-4C84-BEAF-640EC03C4894}"/>
              </a:ext>
            </a:extLst>
          </p:cNvPr>
          <p:cNvSpPr txBox="1"/>
          <p:nvPr/>
        </p:nvSpPr>
        <p:spPr>
          <a:xfrm>
            <a:off x="3898077" y="5694218"/>
            <a:ext cx="5370614" cy="369332"/>
          </a:xfrm>
          <a:prstGeom prst="rect">
            <a:avLst/>
          </a:prstGeom>
          <a:noFill/>
        </p:spPr>
        <p:txBody>
          <a:bodyPr wrap="square" rtlCol="0">
            <a:spAutoFit/>
          </a:bodyPr>
          <a:lstStyle/>
          <a:p>
            <a:r>
              <a:rPr lang="de-DE" b="1" dirty="0"/>
              <a:t>höherer statischer Druck</a:t>
            </a:r>
          </a:p>
        </p:txBody>
      </p:sp>
      <p:sp>
        <p:nvSpPr>
          <p:cNvPr id="25" name="Textfeld 24">
            <a:extLst>
              <a:ext uri="{FF2B5EF4-FFF2-40B4-BE49-F238E27FC236}">
                <a16:creationId xmlns:a16="http://schemas.microsoft.com/office/drawing/2014/main" id="{1554A45C-A9A8-46F3-AC58-25A8DB27F1D1}"/>
              </a:ext>
            </a:extLst>
          </p:cNvPr>
          <p:cNvSpPr txBox="1"/>
          <p:nvPr/>
        </p:nvSpPr>
        <p:spPr>
          <a:xfrm>
            <a:off x="3833558" y="1966404"/>
            <a:ext cx="5020292" cy="369332"/>
          </a:xfrm>
          <a:prstGeom prst="rect">
            <a:avLst/>
          </a:prstGeom>
          <a:noFill/>
        </p:spPr>
        <p:txBody>
          <a:bodyPr wrap="square" rtlCol="0">
            <a:spAutoFit/>
          </a:bodyPr>
          <a:lstStyle/>
          <a:p>
            <a:r>
              <a:rPr lang="de-DE" dirty="0"/>
              <a:t>niedrigerer statischer Druck</a:t>
            </a:r>
          </a:p>
        </p:txBody>
      </p:sp>
      <p:sp>
        <p:nvSpPr>
          <p:cNvPr id="26" name="Textfeld 25">
            <a:extLst>
              <a:ext uri="{FF2B5EF4-FFF2-40B4-BE49-F238E27FC236}">
                <a16:creationId xmlns:a16="http://schemas.microsoft.com/office/drawing/2014/main" id="{F5C7627C-E095-4ED3-8A09-E36D86463D2E}"/>
              </a:ext>
            </a:extLst>
          </p:cNvPr>
          <p:cNvSpPr txBox="1"/>
          <p:nvPr/>
        </p:nvSpPr>
        <p:spPr>
          <a:xfrm>
            <a:off x="2495600" y="5694218"/>
            <a:ext cx="1274816" cy="369332"/>
          </a:xfrm>
          <a:prstGeom prst="rect">
            <a:avLst/>
          </a:prstGeom>
          <a:noFill/>
        </p:spPr>
        <p:txBody>
          <a:bodyPr wrap="square" rtlCol="0">
            <a:spAutoFit/>
          </a:bodyPr>
          <a:lstStyle/>
          <a:p>
            <a:r>
              <a:rPr lang="de-DE" dirty="0"/>
              <a:t>Höhe 0 m</a:t>
            </a:r>
          </a:p>
        </p:txBody>
      </p:sp>
      <p:sp>
        <p:nvSpPr>
          <p:cNvPr id="27" name="Textfeld 26">
            <a:extLst>
              <a:ext uri="{FF2B5EF4-FFF2-40B4-BE49-F238E27FC236}">
                <a16:creationId xmlns:a16="http://schemas.microsoft.com/office/drawing/2014/main" id="{E1523687-5AC4-4FB1-9030-13C0E9D4A6FE}"/>
              </a:ext>
            </a:extLst>
          </p:cNvPr>
          <p:cNvSpPr txBox="1"/>
          <p:nvPr/>
        </p:nvSpPr>
        <p:spPr>
          <a:xfrm>
            <a:off x="2279576" y="1977241"/>
            <a:ext cx="1536857" cy="369332"/>
          </a:xfrm>
          <a:prstGeom prst="rect">
            <a:avLst/>
          </a:prstGeom>
          <a:noFill/>
        </p:spPr>
        <p:txBody>
          <a:bodyPr wrap="square" rtlCol="0">
            <a:spAutoFit/>
          </a:bodyPr>
          <a:lstStyle/>
          <a:p>
            <a:r>
              <a:rPr lang="de-DE" dirty="0"/>
              <a:t>Höhe 100 m</a:t>
            </a:r>
          </a:p>
        </p:txBody>
      </p:sp>
    </p:spTree>
    <p:extLst>
      <p:ext uri="{BB962C8B-B14F-4D97-AF65-F5344CB8AC3E}">
        <p14:creationId xmlns:p14="http://schemas.microsoft.com/office/powerpoint/2010/main" val="105532547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a:extLst>
              <a:ext uri="{FF2B5EF4-FFF2-40B4-BE49-F238E27FC236}">
                <a16:creationId xmlns:a16="http://schemas.microsoft.com/office/drawing/2014/main" id="{4DDA454E-12B8-4CA4-BA36-BA73CC6C57BE}"/>
              </a:ext>
            </a:extLst>
          </p:cNvPr>
          <p:cNvSpPr>
            <a:spLocks noGrp="1"/>
          </p:cNvSpPr>
          <p:nvPr>
            <p:ph idx="1"/>
          </p:nvPr>
        </p:nvSpPr>
        <p:spPr/>
        <p:txBody>
          <a:bodyPr/>
          <a:lstStyle/>
          <a:p>
            <a:pPr marL="0" indent="0">
              <a:buNone/>
            </a:pPr>
            <a:r>
              <a:rPr lang="de-DE" dirty="0"/>
              <a:t>Bist du jetzt mit folgenden Fachbegriffen vertraut?</a:t>
            </a:r>
          </a:p>
          <a:p>
            <a:pPr marL="0" indent="0">
              <a:buNone/>
            </a:pPr>
            <a:endParaRPr lang="de-DE" dirty="0"/>
          </a:p>
          <a:p>
            <a:pPr marL="0" indent="0">
              <a:buNone/>
            </a:pPr>
            <a:r>
              <a:rPr lang="de-DE" i="1" dirty="0"/>
              <a:t>Luftmoleküle, Höhe, statischer Druck, Umgebungsdruck, Vario, Steigen, Sinken, tiefer Dauerton, hoher Intervallton</a:t>
            </a:r>
          </a:p>
          <a:p>
            <a:pPr marL="0" indent="0">
              <a:buNone/>
            </a:pPr>
            <a:endParaRPr lang="de-DE" dirty="0"/>
          </a:p>
          <a:p>
            <a:pPr marL="0" indent="0">
              <a:buNone/>
            </a:pPr>
            <a:r>
              <a:rPr lang="de-DE" dirty="0"/>
              <a:t>Dann gehen wir zum nächsten Thema über…</a:t>
            </a:r>
          </a:p>
          <a:p>
            <a:pPr marL="0" indent="0">
              <a:buNone/>
            </a:pPr>
            <a:endParaRPr lang="de-DE" dirty="0"/>
          </a:p>
        </p:txBody>
      </p:sp>
      <p:sp>
        <p:nvSpPr>
          <p:cNvPr id="4" name="Fußzeilenplatzhalter 3">
            <a:extLst>
              <a:ext uri="{FF2B5EF4-FFF2-40B4-BE49-F238E27FC236}">
                <a16:creationId xmlns:a16="http://schemas.microsoft.com/office/drawing/2014/main" id="{5C83798D-F74E-4CF7-9B61-D581F01A4196}"/>
              </a:ext>
            </a:extLst>
          </p:cNvPr>
          <p:cNvSpPr>
            <a:spLocks noGrp="1"/>
          </p:cNvSpPr>
          <p:nvPr>
            <p:ph type="ftr" sz="quarter" idx="11"/>
          </p:nvPr>
        </p:nvSpPr>
        <p:spPr/>
        <p:txBody>
          <a:bodyPr/>
          <a:lstStyle/>
          <a:p>
            <a:endParaRPr lang="de-DE"/>
          </a:p>
        </p:txBody>
      </p:sp>
      <p:sp>
        <p:nvSpPr>
          <p:cNvPr id="5" name="Foliennummernplatzhalter 4">
            <a:extLst>
              <a:ext uri="{FF2B5EF4-FFF2-40B4-BE49-F238E27FC236}">
                <a16:creationId xmlns:a16="http://schemas.microsoft.com/office/drawing/2014/main" id="{FC8358F3-CEAF-4E5D-BA97-24CE7A6CA156}"/>
              </a:ext>
            </a:extLst>
          </p:cNvPr>
          <p:cNvSpPr>
            <a:spLocks noGrp="1"/>
          </p:cNvSpPr>
          <p:nvPr>
            <p:ph type="sldNum" sz="quarter" idx="12"/>
          </p:nvPr>
        </p:nvSpPr>
        <p:spPr/>
        <p:txBody>
          <a:bodyPr/>
          <a:lstStyle/>
          <a:p>
            <a:fld id="{F44E9EF7-D31C-4365-9088-79B42878EAD7}" type="slidenum">
              <a:rPr lang="de-DE" smtClean="0"/>
              <a:t>16</a:t>
            </a:fld>
            <a:endParaRPr lang="de-DE"/>
          </a:p>
        </p:txBody>
      </p:sp>
      <p:sp>
        <p:nvSpPr>
          <p:cNvPr id="8" name="Titel 1">
            <a:extLst>
              <a:ext uri="{FF2B5EF4-FFF2-40B4-BE49-F238E27FC236}">
                <a16:creationId xmlns:a16="http://schemas.microsoft.com/office/drawing/2014/main" id="{20574BB8-31C5-49A6-ACD9-C09C604DF059}"/>
              </a:ext>
            </a:extLst>
          </p:cNvPr>
          <p:cNvSpPr txBox="1">
            <a:spLocks/>
          </p:cNvSpPr>
          <p:nvPr/>
        </p:nvSpPr>
        <p:spPr>
          <a:xfrm>
            <a:off x="838200" y="365125"/>
            <a:ext cx="11162456" cy="831627"/>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de-DE" sz="2800" dirty="0"/>
              <a:t>1.2 Statischer Luftdruck/Umgebungsdruck und konventionelles Vario</a:t>
            </a:r>
          </a:p>
        </p:txBody>
      </p:sp>
    </p:spTree>
    <p:extLst>
      <p:ext uri="{BB962C8B-B14F-4D97-AF65-F5344CB8AC3E}">
        <p14:creationId xmlns:p14="http://schemas.microsoft.com/office/powerpoint/2010/main" val="106579295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631EB76-769E-4636-BD87-E718A6CADD95}"/>
              </a:ext>
            </a:extLst>
          </p:cNvPr>
          <p:cNvSpPr>
            <a:spLocks noGrp="1"/>
          </p:cNvSpPr>
          <p:nvPr>
            <p:ph type="title"/>
          </p:nvPr>
        </p:nvSpPr>
        <p:spPr>
          <a:xfrm>
            <a:off x="838200" y="293869"/>
            <a:ext cx="10515600" cy="1325563"/>
          </a:xfrm>
        </p:spPr>
        <p:txBody>
          <a:bodyPr>
            <a:normAutofit/>
          </a:bodyPr>
          <a:lstStyle/>
          <a:p>
            <a:r>
              <a:rPr lang="de-DE" sz="2800" dirty="0"/>
              <a:t>2 Was ist potentielle Energie?</a:t>
            </a:r>
          </a:p>
        </p:txBody>
      </p:sp>
      <p:sp>
        <p:nvSpPr>
          <p:cNvPr id="5" name="Textfeld 4">
            <a:extLst>
              <a:ext uri="{FF2B5EF4-FFF2-40B4-BE49-F238E27FC236}">
                <a16:creationId xmlns:a16="http://schemas.microsoft.com/office/drawing/2014/main" id="{FC55BDF4-96E2-4D1A-A880-A32CD690AA6B}"/>
              </a:ext>
            </a:extLst>
          </p:cNvPr>
          <p:cNvSpPr txBox="1"/>
          <p:nvPr/>
        </p:nvSpPr>
        <p:spPr>
          <a:xfrm>
            <a:off x="8540087" y="2481018"/>
            <a:ext cx="970813" cy="1200329"/>
          </a:xfrm>
          <a:prstGeom prst="rect">
            <a:avLst/>
          </a:prstGeom>
          <a:noFill/>
        </p:spPr>
        <p:txBody>
          <a:bodyPr wrap="square" rtlCol="0">
            <a:spAutoFit/>
          </a:bodyPr>
          <a:lstStyle/>
          <a:p>
            <a:pPr algn="ctr"/>
            <a:r>
              <a:rPr lang="de-DE" sz="2400" dirty="0">
                <a:solidFill>
                  <a:schemeClr val="bg1"/>
                </a:solidFill>
              </a:rPr>
              <a:t>LAE-</a:t>
            </a:r>
          </a:p>
          <a:p>
            <a:pPr algn="ctr"/>
            <a:r>
              <a:rPr lang="de-DE" sz="2400" dirty="0">
                <a:solidFill>
                  <a:schemeClr val="bg1"/>
                </a:solidFill>
              </a:rPr>
              <a:t>ENER-</a:t>
            </a:r>
          </a:p>
          <a:p>
            <a:pPr algn="ctr"/>
            <a:r>
              <a:rPr lang="de-DE" sz="2400" dirty="0">
                <a:solidFill>
                  <a:schemeClr val="bg1"/>
                </a:solidFill>
              </a:rPr>
              <a:t>GIE</a:t>
            </a:r>
          </a:p>
        </p:txBody>
      </p:sp>
      <p:sp>
        <p:nvSpPr>
          <p:cNvPr id="3" name="Fußzeilenplatzhalter 2">
            <a:extLst>
              <a:ext uri="{FF2B5EF4-FFF2-40B4-BE49-F238E27FC236}">
                <a16:creationId xmlns:a16="http://schemas.microsoft.com/office/drawing/2014/main" id="{D375045B-EDFE-4A59-AE6E-C359039C6E70}"/>
              </a:ext>
            </a:extLst>
          </p:cNvPr>
          <p:cNvSpPr>
            <a:spLocks noGrp="1"/>
          </p:cNvSpPr>
          <p:nvPr>
            <p:ph type="ftr" sz="quarter" idx="11"/>
          </p:nvPr>
        </p:nvSpPr>
        <p:spPr/>
        <p:txBody>
          <a:bodyPr/>
          <a:lstStyle/>
          <a:p>
            <a:endParaRPr lang="de-DE"/>
          </a:p>
        </p:txBody>
      </p:sp>
      <p:sp>
        <p:nvSpPr>
          <p:cNvPr id="4" name="Foliennummernplatzhalter 3">
            <a:extLst>
              <a:ext uri="{FF2B5EF4-FFF2-40B4-BE49-F238E27FC236}">
                <a16:creationId xmlns:a16="http://schemas.microsoft.com/office/drawing/2014/main" id="{431D7733-645F-484D-BAA2-9CF568550B53}"/>
              </a:ext>
            </a:extLst>
          </p:cNvPr>
          <p:cNvSpPr>
            <a:spLocks noGrp="1"/>
          </p:cNvSpPr>
          <p:nvPr>
            <p:ph type="sldNum" sz="quarter" idx="12"/>
          </p:nvPr>
        </p:nvSpPr>
        <p:spPr/>
        <p:txBody>
          <a:bodyPr/>
          <a:lstStyle/>
          <a:p>
            <a:fld id="{F44E9EF7-D31C-4365-9088-79B42878EAD7}" type="slidenum">
              <a:rPr lang="de-DE" smtClean="0"/>
              <a:t>17</a:t>
            </a:fld>
            <a:endParaRPr lang="de-DE"/>
          </a:p>
        </p:txBody>
      </p:sp>
      <p:sp>
        <p:nvSpPr>
          <p:cNvPr id="13" name="Textfeld 12">
            <a:extLst>
              <a:ext uri="{FF2B5EF4-FFF2-40B4-BE49-F238E27FC236}">
                <a16:creationId xmlns:a16="http://schemas.microsoft.com/office/drawing/2014/main" id="{53BC018F-4FDA-45A7-B2B1-B091D4D2D1AD}"/>
              </a:ext>
            </a:extLst>
          </p:cNvPr>
          <p:cNvSpPr txBox="1"/>
          <p:nvPr/>
        </p:nvSpPr>
        <p:spPr>
          <a:xfrm>
            <a:off x="2454116" y="2305615"/>
            <a:ext cx="7056784" cy="3970318"/>
          </a:xfrm>
          <a:prstGeom prst="rect">
            <a:avLst/>
          </a:prstGeom>
          <a:noFill/>
        </p:spPr>
        <p:txBody>
          <a:bodyPr wrap="square" rtlCol="0">
            <a:spAutoFit/>
          </a:bodyPr>
          <a:lstStyle/>
          <a:p>
            <a:r>
              <a:rPr lang="de-DE" sz="2800" dirty="0"/>
              <a:t>Bitte folgendes physikalisches Grundgesetz immer im Kopf behalten:</a:t>
            </a:r>
          </a:p>
          <a:p>
            <a:endParaRPr lang="de-DE" sz="2800" dirty="0"/>
          </a:p>
          <a:p>
            <a:r>
              <a:rPr lang="de-DE" sz="2800" dirty="0"/>
              <a:t>Wir „verlieren“ oder „verbrauchen“ Energie niemals. Wir wandeln Energie lediglich um/transformieren Energie.</a:t>
            </a:r>
          </a:p>
          <a:p>
            <a:endParaRPr lang="de-DE" sz="2800" dirty="0"/>
          </a:p>
          <a:p>
            <a:r>
              <a:rPr lang="de-DE" sz="2800" dirty="0"/>
              <a:t>Wir laden dich ein, ab jetzt ein bisschen „Transformer“ zu spielen </a:t>
            </a:r>
            <a:r>
              <a:rPr lang="de-DE" sz="2800" dirty="0">
                <a:solidFill>
                  <a:srgbClr val="FFCC00"/>
                </a:solidFill>
                <a:sym typeface="Wingdings" panose="05000000000000000000" pitchFamily="2" charset="2"/>
              </a:rPr>
              <a:t></a:t>
            </a:r>
            <a:r>
              <a:rPr lang="de-DE" sz="2800" dirty="0">
                <a:sym typeface="Wingdings" panose="05000000000000000000" pitchFamily="2" charset="2"/>
              </a:rPr>
              <a:t>.</a:t>
            </a:r>
            <a:endParaRPr lang="de-DE" sz="2800" dirty="0"/>
          </a:p>
        </p:txBody>
      </p:sp>
    </p:spTree>
    <p:extLst>
      <p:ext uri="{BB962C8B-B14F-4D97-AF65-F5344CB8AC3E}">
        <p14:creationId xmlns:p14="http://schemas.microsoft.com/office/powerpoint/2010/main" val="362226084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Grafik 18">
            <a:extLst>
              <a:ext uri="{FF2B5EF4-FFF2-40B4-BE49-F238E27FC236}">
                <a16:creationId xmlns:a16="http://schemas.microsoft.com/office/drawing/2014/main" id="{3C3FD0E9-8D6B-46B5-9843-871E7A19457D}"/>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flipH="1">
            <a:off x="7542368" y="4275856"/>
            <a:ext cx="4838959" cy="6858000"/>
          </a:xfrm>
          <a:prstGeom prst="rect">
            <a:avLst/>
          </a:prstGeom>
        </p:spPr>
      </p:pic>
      <p:sp>
        <p:nvSpPr>
          <p:cNvPr id="6" name="Textfeld 5">
            <a:extLst>
              <a:ext uri="{FF2B5EF4-FFF2-40B4-BE49-F238E27FC236}">
                <a16:creationId xmlns:a16="http://schemas.microsoft.com/office/drawing/2014/main" id="{3AB5F360-92F2-422D-AAB8-70DDDE28035E}"/>
              </a:ext>
            </a:extLst>
          </p:cNvPr>
          <p:cNvSpPr txBox="1"/>
          <p:nvPr/>
        </p:nvSpPr>
        <p:spPr>
          <a:xfrm>
            <a:off x="1294411" y="6071269"/>
            <a:ext cx="1264722" cy="369332"/>
          </a:xfrm>
          <a:prstGeom prst="rect">
            <a:avLst/>
          </a:prstGeom>
          <a:noFill/>
        </p:spPr>
        <p:txBody>
          <a:bodyPr wrap="square" rtlCol="0">
            <a:spAutoFit/>
          </a:bodyPr>
          <a:lstStyle/>
          <a:p>
            <a:r>
              <a:rPr lang="de-DE" dirty="0"/>
              <a:t>Höhe 0 m</a:t>
            </a:r>
          </a:p>
        </p:txBody>
      </p:sp>
      <p:sp>
        <p:nvSpPr>
          <p:cNvPr id="7" name="Textfeld 6">
            <a:extLst>
              <a:ext uri="{FF2B5EF4-FFF2-40B4-BE49-F238E27FC236}">
                <a16:creationId xmlns:a16="http://schemas.microsoft.com/office/drawing/2014/main" id="{47C1F261-2265-4FE2-AF21-4EC01409F736}"/>
              </a:ext>
            </a:extLst>
          </p:cNvPr>
          <p:cNvSpPr txBox="1"/>
          <p:nvPr/>
        </p:nvSpPr>
        <p:spPr>
          <a:xfrm>
            <a:off x="1248394" y="2009905"/>
            <a:ext cx="1432706" cy="369332"/>
          </a:xfrm>
          <a:prstGeom prst="rect">
            <a:avLst/>
          </a:prstGeom>
          <a:noFill/>
        </p:spPr>
        <p:txBody>
          <a:bodyPr wrap="square" rtlCol="0">
            <a:spAutoFit/>
          </a:bodyPr>
          <a:lstStyle/>
          <a:p>
            <a:r>
              <a:rPr lang="de-DE" dirty="0"/>
              <a:t>Höhe 100 m</a:t>
            </a:r>
          </a:p>
        </p:txBody>
      </p:sp>
      <p:sp>
        <p:nvSpPr>
          <p:cNvPr id="10" name="Freihandform: Form 9">
            <a:extLst>
              <a:ext uri="{FF2B5EF4-FFF2-40B4-BE49-F238E27FC236}">
                <a16:creationId xmlns:a16="http://schemas.microsoft.com/office/drawing/2014/main" id="{923F4AE2-4A4F-4DA5-8925-ACEFAC1CF930}"/>
              </a:ext>
            </a:extLst>
          </p:cNvPr>
          <p:cNvSpPr/>
          <p:nvPr/>
        </p:nvSpPr>
        <p:spPr>
          <a:xfrm>
            <a:off x="225631" y="4376982"/>
            <a:ext cx="11269683" cy="2090351"/>
          </a:xfrm>
          <a:custGeom>
            <a:avLst/>
            <a:gdLst>
              <a:gd name="connsiteX0" fmla="*/ 0 w 11269683"/>
              <a:gd name="connsiteY0" fmla="*/ 3837781 h 4082436"/>
              <a:gd name="connsiteX1" fmla="*/ 1757548 w 11269683"/>
              <a:gd name="connsiteY1" fmla="*/ 67365 h 4082436"/>
              <a:gd name="connsiteX2" fmla="*/ 3788229 w 11269683"/>
              <a:gd name="connsiteY2" fmla="*/ 1593344 h 4082436"/>
              <a:gd name="connsiteX3" fmla="*/ 7986156 w 11269683"/>
              <a:gd name="connsiteY3" fmla="*/ 3802155 h 4082436"/>
              <a:gd name="connsiteX4" fmla="*/ 11216244 w 11269683"/>
              <a:gd name="connsiteY4" fmla="*/ 4051536 h 4082436"/>
              <a:gd name="connsiteX5" fmla="*/ 11216244 w 11269683"/>
              <a:gd name="connsiteY5" fmla="*/ 4051536 h 4082436"/>
              <a:gd name="connsiteX6" fmla="*/ 11269683 w 11269683"/>
              <a:gd name="connsiteY6" fmla="*/ 4033723 h 40824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269683" h="4082436">
                <a:moveTo>
                  <a:pt x="0" y="3837781"/>
                </a:moveTo>
                <a:cubicBezTo>
                  <a:pt x="563088" y="2139609"/>
                  <a:pt x="1126177" y="441438"/>
                  <a:pt x="1757548" y="67365"/>
                </a:cubicBezTo>
                <a:cubicBezTo>
                  <a:pt x="2388920" y="-306708"/>
                  <a:pt x="2750128" y="970879"/>
                  <a:pt x="3788229" y="1593344"/>
                </a:cubicBezTo>
                <a:cubicBezTo>
                  <a:pt x="4826330" y="2215809"/>
                  <a:pt x="6748154" y="3392456"/>
                  <a:pt x="7986156" y="3802155"/>
                </a:cubicBezTo>
                <a:cubicBezTo>
                  <a:pt x="9224158" y="4211854"/>
                  <a:pt x="11216244" y="4051536"/>
                  <a:pt x="11216244" y="4051536"/>
                </a:cubicBezTo>
                <a:lnTo>
                  <a:pt x="11216244" y="4051536"/>
                </a:lnTo>
                <a:lnTo>
                  <a:pt x="11269683" y="4033723"/>
                </a:lnTo>
              </a:path>
            </a:pathLst>
          </a:custGeom>
          <a:noFill/>
          <a:ln w="98425">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9" name="Textfeld 8">
            <a:extLst>
              <a:ext uri="{FF2B5EF4-FFF2-40B4-BE49-F238E27FC236}">
                <a16:creationId xmlns:a16="http://schemas.microsoft.com/office/drawing/2014/main" id="{8B181EC3-5807-4004-8A96-CD1287648855}"/>
              </a:ext>
            </a:extLst>
          </p:cNvPr>
          <p:cNvSpPr txBox="1"/>
          <p:nvPr/>
        </p:nvSpPr>
        <p:spPr>
          <a:xfrm>
            <a:off x="1248394" y="3944545"/>
            <a:ext cx="1356756" cy="369332"/>
          </a:xfrm>
          <a:prstGeom prst="rect">
            <a:avLst/>
          </a:prstGeom>
          <a:noFill/>
        </p:spPr>
        <p:txBody>
          <a:bodyPr wrap="square" rtlCol="0">
            <a:spAutoFit/>
          </a:bodyPr>
          <a:lstStyle/>
          <a:p>
            <a:r>
              <a:rPr lang="de-DE" dirty="0"/>
              <a:t>Höhe 50 m</a:t>
            </a:r>
          </a:p>
        </p:txBody>
      </p:sp>
      <p:sp>
        <p:nvSpPr>
          <p:cNvPr id="3" name="Fußzeilenplatzhalter 2">
            <a:extLst>
              <a:ext uri="{FF2B5EF4-FFF2-40B4-BE49-F238E27FC236}">
                <a16:creationId xmlns:a16="http://schemas.microsoft.com/office/drawing/2014/main" id="{D375045B-EDFE-4A59-AE6E-C359039C6E70}"/>
              </a:ext>
            </a:extLst>
          </p:cNvPr>
          <p:cNvSpPr>
            <a:spLocks noGrp="1"/>
          </p:cNvSpPr>
          <p:nvPr>
            <p:ph type="ftr" sz="quarter" idx="11"/>
          </p:nvPr>
        </p:nvSpPr>
        <p:spPr/>
        <p:txBody>
          <a:bodyPr/>
          <a:lstStyle/>
          <a:p>
            <a:endParaRPr lang="de-DE"/>
          </a:p>
        </p:txBody>
      </p:sp>
      <p:sp>
        <p:nvSpPr>
          <p:cNvPr id="4" name="Foliennummernplatzhalter 3">
            <a:extLst>
              <a:ext uri="{FF2B5EF4-FFF2-40B4-BE49-F238E27FC236}">
                <a16:creationId xmlns:a16="http://schemas.microsoft.com/office/drawing/2014/main" id="{431D7733-645F-484D-BAA2-9CF568550B53}"/>
              </a:ext>
            </a:extLst>
          </p:cNvPr>
          <p:cNvSpPr>
            <a:spLocks noGrp="1"/>
          </p:cNvSpPr>
          <p:nvPr>
            <p:ph type="sldNum" sz="quarter" idx="12"/>
          </p:nvPr>
        </p:nvSpPr>
        <p:spPr/>
        <p:txBody>
          <a:bodyPr/>
          <a:lstStyle/>
          <a:p>
            <a:fld id="{F44E9EF7-D31C-4365-9088-79B42878EAD7}" type="slidenum">
              <a:rPr lang="de-DE" smtClean="0"/>
              <a:t>18</a:t>
            </a:fld>
            <a:endParaRPr lang="de-DE"/>
          </a:p>
        </p:txBody>
      </p:sp>
      <p:sp>
        <p:nvSpPr>
          <p:cNvPr id="8" name="Textfeld 7">
            <a:extLst>
              <a:ext uri="{FF2B5EF4-FFF2-40B4-BE49-F238E27FC236}">
                <a16:creationId xmlns:a16="http://schemas.microsoft.com/office/drawing/2014/main" id="{53D885CB-F13A-4795-8DDA-F8FA9945C9F0}"/>
              </a:ext>
            </a:extLst>
          </p:cNvPr>
          <p:cNvSpPr txBox="1"/>
          <p:nvPr/>
        </p:nvSpPr>
        <p:spPr>
          <a:xfrm>
            <a:off x="8289569" y="4097440"/>
            <a:ext cx="3361113" cy="1200329"/>
          </a:xfrm>
          <a:prstGeom prst="rect">
            <a:avLst/>
          </a:prstGeom>
          <a:noFill/>
        </p:spPr>
        <p:txBody>
          <a:bodyPr wrap="none" rtlCol="0">
            <a:spAutoFit/>
          </a:bodyPr>
          <a:lstStyle/>
          <a:p>
            <a:r>
              <a:rPr lang="de-DE" sz="2400" dirty="0"/>
              <a:t>Auf einer Höhe von 0 m</a:t>
            </a:r>
          </a:p>
          <a:p>
            <a:r>
              <a:rPr lang="de-DE" sz="2400" dirty="0"/>
              <a:t>beträgt die potentielle </a:t>
            </a:r>
          </a:p>
          <a:p>
            <a:r>
              <a:rPr lang="de-DE" sz="2400" dirty="0"/>
              <a:t>Energie dieses Autos „0“.</a:t>
            </a:r>
          </a:p>
        </p:txBody>
      </p:sp>
      <p:sp>
        <p:nvSpPr>
          <p:cNvPr id="13" name="Titel 1">
            <a:extLst>
              <a:ext uri="{FF2B5EF4-FFF2-40B4-BE49-F238E27FC236}">
                <a16:creationId xmlns:a16="http://schemas.microsoft.com/office/drawing/2014/main" id="{ECEDB0F0-2510-476D-92A1-D35789035D27}"/>
              </a:ext>
            </a:extLst>
          </p:cNvPr>
          <p:cNvSpPr>
            <a:spLocks noGrp="1"/>
          </p:cNvSpPr>
          <p:nvPr>
            <p:ph type="title"/>
          </p:nvPr>
        </p:nvSpPr>
        <p:spPr>
          <a:xfrm>
            <a:off x="838200" y="293869"/>
            <a:ext cx="10515600" cy="1325563"/>
          </a:xfrm>
        </p:spPr>
        <p:txBody>
          <a:bodyPr>
            <a:normAutofit/>
          </a:bodyPr>
          <a:lstStyle/>
          <a:p>
            <a:r>
              <a:rPr lang="de-DE" sz="2800" dirty="0"/>
              <a:t>2 Was ist potentielle Energie? </a:t>
            </a:r>
          </a:p>
        </p:txBody>
      </p:sp>
    </p:spTree>
    <p:extLst>
      <p:ext uri="{BB962C8B-B14F-4D97-AF65-F5344CB8AC3E}">
        <p14:creationId xmlns:p14="http://schemas.microsoft.com/office/powerpoint/2010/main" val="92313662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 name="Grafik 20">
            <a:extLst>
              <a:ext uri="{FF2B5EF4-FFF2-40B4-BE49-F238E27FC236}">
                <a16:creationId xmlns:a16="http://schemas.microsoft.com/office/drawing/2014/main" id="{8FB06B9D-2AF0-43C0-B0AF-93EC0765AE59}"/>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flipH="1">
            <a:off x="7542368" y="4275856"/>
            <a:ext cx="4838959" cy="6858000"/>
          </a:xfrm>
          <a:prstGeom prst="rect">
            <a:avLst/>
          </a:prstGeom>
        </p:spPr>
      </p:pic>
      <p:pic>
        <p:nvPicPr>
          <p:cNvPr id="20" name="Grafik 19">
            <a:extLst>
              <a:ext uri="{FF2B5EF4-FFF2-40B4-BE49-F238E27FC236}">
                <a16:creationId xmlns:a16="http://schemas.microsoft.com/office/drawing/2014/main" id="{22F7D65F-8283-4947-8E4A-2BDC856B7A12}"/>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flipH="1">
            <a:off x="7310705" y="4221088"/>
            <a:ext cx="5182991" cy="6858000"/>
          </a:xfrm>
          <a:prstGeom prst="rect">
            <a:avLst/>
          </a:prstGeom>
        </p:spPr>
      </p:pic>
      <p:sp>
        <p:nvSpPr>
          <p:cNvPr id="10" name="Freihandform: Form 9">
            <a:extLst>
              <a:ext uri="{FF2B5EF4-FFF2-40B4-BE49-F238E27FC236}">
                <a16:creationId xmlns:a16="http://schemas.microsoft.com/office/drawing/2014/main" id="{923F4AE2-4A4F-4DA5-8925-ACEFAC1CF930}"/>
              </a:ext>
            </a:extLst>
          </p:cNvPr>
          <p:cNvSpPr/>
          <p:nvPr/>
        </p:nvSpPr>
        <p:spPr>
          <a:xfrm>
            <a:off x="225631" y="4376982"/>
            <a:ext cx="11269683" cy="2090351"/>
          </a:xfrm>
          <a:custGeom>
            <a:avLst/>
            <a:gdLst>
              <a:gd name="connsiteX0" fmla="*/ 0 w 11269683"/>
              <a:gd name="connsiteY0" fmla="*/ 3837781 h 4082436"/>
              <a:gd name="connsiteX1" fmla="*/ 1757548 w 11269683"/>
              <a:gd name="connsiteY1" fmla="*/ 67365 h 4082436"/>
              <a:gd name="connsiteX2" fmla="*/ 3788229 w 11269683"/>
              <a:gd name="connsiteY2" fmla="*/ 1593344 h 4082436"/>
              <a:gd name="connsiteX3" fmla="*/ 7986156 w 11269683"/>
              <a:gd name="connsiteY3" fmla="*/ 3802155 h 4082436"/>
              <a:gd name="connsiteX4" fmla="*/ 11216244 w 11269683"/>
              <a:gd name="connsiteY4" fmla="*/ 4051536 h 4082436"/>
              <a:gd name="connsiteX5" fmla="*/ 11216244 w 11269683"/>
              <a:gd name="connsiteY5" fmla="*/ 4051536 h 4082436"/>
              <a:gd name="connsiteX6" fmla="*/ 11269683 w 11269683"/>
              <a:gd name="connsiteY6" fmla="*/ 4033723 h 40824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269683" h="4082436">
                <a:moveTo>
                  <a:pt x="0" y="3837781"/>
                </a:moveTo>
                <a:cubicBezTo>
                  <a:pt x="563088" y="2139609"/>
                  <a:pt x="1126177" y="441438"/>
                  <a:pt x="1757548" y="67365"/>
                </a:cubicBezTo>
                <a:cubicBezTo>
                  <a:pt x="2388920" y="-306708"/>
                  <a:pt x="2750128" y="970879"/>
                  <a:pt x="3788229" y="1593344"/>
                </a:cubicBezTo>
                <a:cubicBezTo>
                  <a:pt x="4826330" y="2215809"/>
                  <a:pt x="6748154" y="3392456"/>
                  <a:pt x="7986156" y="3802155"/>
                </a:cubicBezTo>
                <a:cubicBezTo>
                  <a:pt x="9224158" y="4211854"/>
                  <a:pt x="11216244" y="4051536"/>
                  <a:pt x="11216244" y="4051536"/>
                </a:cubicBezTo>
                <a:lnTo>
                  <a:pt x="11216244" y="4051536"/>
                </a:lnTo>
                <a:lnTo>
                  <a:pt x="11269683" y="4033723"/>
                </a:lnTo>
              </a:path>
            </a:pathLst>
          </a:custGeom>
          <a:noFill/>
          <a:ln w="98425">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5" name="Textfeld 4">
            <a:extLst>
              <a:ext uri="{FF2B5EF4-FFF2-40B4-BE49-F238E27FC236}">
                <a16:creationId xmlns:a16="http://schemas.microsoft.com/office/drawing/2014/main" id="{FC55BDF4-96E2-4D1A-A880-A32CD690AA6B}"/>
              </a:ext>
            </a:extLst>
          </p:cNvPr>
          <p:cNvSpPr txBox="1"/>
          <p:nvPr/>
        </p:nvSpPr>
        <p:spPr>
          <a:xfrm>
            <a:off x="8540087" y="2481018"/>
            <a:ext cx="970813" cy="1200329"/>
          </a:xfrm>
          <a:prstGeom prst="rect">
            <a:avLst/>
          </a:prstGeom>
          <a:noFill/>
        </p:spPr>
        <p:txBody>
          <a:bodyPr wrap="square" rtlCol="0">
            <a:spAutoFit/>
          </a:bodyPr>
          <a:lstStyle/>
          <a:p>
            <a:pPr algn="ctr"/>
            <a:r>
              <a:rPr lang="de-DE" sz="2400" dirty="0">
                <a:solidFill>
                  <a:schemeClr val="bg1"/>
                </a:solidFill>
              </a:rPr>
              <a:t>LAE-</a:t>
            </a:r>
          </a:p>
          <a:p>
            <a:pPr algn="ctr"/>
            <a:r>
              <a:rPr lang="de-DE" sz="2400" dirty="0">
                <a:solidFill>
                  <a:schemeClr val="bg1"/>
                </a:solidFill>
              </a:rPr>
              <a:t>ENER-</a:t>
            </a:r>
          </a:p>
          <a:p>
            <a:pPr algn="ctr"/>
            <a:r>
              <a:rPr lang="de-DE" sz="2400" dirty="0">
                <a:solidFill>
                  <a:schemeClr val="bg1"/>
                </a:solidFill>
              </a:rPr>
              <a:t>GIE</a:t>
            </a:r>
          </a:p>
        </p:txBody>
      </p:sp>
      <p:sp>
        <p:nvSpPr>
          <p:cNvPr id="3" name="Fußzeilenplatzhalter 2">
            <a:extLst>
              <a:ext uri="{FF2B5EF4-FFF2-40B4-BE49-F238E27FC236}">
                <a16:creationId xmlns:a16="http://schemas.microsoft.com/office/drawing/2014/main" id="{D375045B-EDFE-4A59-AE6E-C359039C6E70}"/>
              </a:ext>
            </a:extLst>
          </p:cNvPr>
          <p:cNvSpPr>
            <a:spLocks noGrp="1"/>
          </p:cNvSpPr>
          <p:nvPr>
            <p:ph type="ftr" sz="quarter" idx="11"/>
          </p:nvPr>
        </p:nvSpPr>
        <p:spPr/>
        <p:txBody>
          <a:bodyPr/>
          <a:lstStyle/>
          <a:p>
            <a:endParaRPr lang="de-DE"/>
          </a:p>
        </p:txBody>
      </p:sp>
      <p:sp>
        <p:nvSpPr>
          <p:cNvPr id="4" name="Foliennummernplatzhalter 3">
            <a:extLst>
              <a:ext uri="{FF2B5EF4-FFF2-40B4-BE49-F238E27FC236}">
                <a16:creationId xmlns:a16="http://schemas.microsoft.com/office/drawing/2014/main" id="{431D7733-645F-484D-BAA2-9CF568550B53}"/>
              </a:ext>
            </a:extLst>
          </p:cNvPr>
          <p:cNvSpPr>
            <a:spLocks noGrp="1"/>
          </p:cNvSpPr>
          <p:nvPr>
            <p:ph type="sldNum" sz="quarter" idx="12"/>
          </p:nvPr>
        </p:nvSpPr>
        <p:spPr/>
        <p:txBody>
          <a:bodyPr/>
          <a:lstStyle/>
          <a:p>
            <a:fld id="{F44E9EF7-D31C-4365-9088-79B42878EAD7}" type="slidenum">
              <a:rPr lang="de-DE" smtClean="0"/>
              <a:t>19</a:t>
            </a:fld>
            <a:endParaRPr lang="de-DE"/>
          </a:p>
        </p:txBody>
      </p:sp>
      <p:sp>
        <p:nvSpPr>
          <p:cNvPr id="8" name="Textfeld 7">
            <a:extLst>
              <a:ext uri="{FF2B5EF4-FFF2-40B4-BE49-F238E27FC236}">
                <a16:creationId xmlns:a16="http://schemas.microsoft.com/office/drawing/2014/main" id="{53D885CB-F13A-4795-8DDA-F8FA9945C9F0}"/>
              </a:ext>
            </a:extLst>
          </p:cNvPr>
          <p:cNvSpPr txBox="1"/>
          <p:nvPr/>
        </p:nvSpPr>
        <p:spPr>
          <a:xfrm>
            <a:off x="3935760" y="2481018"/>
            <a:ext cx="7400809" cy="1569660"/>
          </a:xfrm>
          <a:prstGeom prst="rect">
            <a:avLst/>
          </a:prstGeom>
          <a:noFill/>
        </p:spPr>
        <p:txBody>
          <a:bodyPr wrap="none" rtlCol="0">
            <a:spAutoFit/>
          </a:bodyPr>
          <a:lstStyle/>
          <a:p>
            <a:r>
              <a:rPr lang="de-DE" sz="2400" dirty="0"/>
              <a:t>Dieser Mann möchte sein Auto den Hügel hinauf auf eine </a:t>
            </a:r>
          </a:p>
          <a:p>
            <a:r>
              <a:rPr lang="de-DE" sz="2400" dirty="0"/>
              <a:t>Höhe von 50 m schieben. Um das zu schaffen, braucht er</a:t>
            </a:r>
          </a:p>
          <a:p>
            <a:r>
              <a:rPr lang="de-DE" sz="2400" dirty="0"/>
              <a:t>eine gewisse Menge an Muskelenergie. </a:t>
            </a:r>
          </a:p>
          <a:p>
            <a:r>
              <a:rPr lang="de-DE" sz="2400" dirty="0"/>
              <a:t>Er holt sich die Energie von…</a:t>
            </a:r>
          </a:p>
        </p:txBody>
      </p:sp>
      <p:sp>
        <p:nvSpPr>
          <p:cNvPr id="22" name="Pfeil: nach rechts 21">
            <a:extLst>
              <a:ext uri="{FF2B5EF4-FFF2-40B4-BE49-F238E27FC236}">
                <a16:creationId xmlns:a16="http://schemas.microsoft.com/office/drawing/2014/main" id="{4B531948-657C-4438-A641-7C676B9364D3}"/>
              </a:ext>
            </a:extLst>
          </p:cNvPr>
          <p:cNvSpPr/>
          <p:nvPr/>
        </p:nvSpPr>
        <p:spPr>
          <a:xfrm rot="11624349">
            <a:off x="7138602" y="5661805"/>
            <a:ext cx="1739735" cy="494935"/>
          </a:xfrm>
          <a:prstGeom prst="rightArrow">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de-DE"/>
          </a:p>
        </p:txBody>
      </p:sp>
      <p:sp>
        <p:nvSpPr>
          <p:cNvPr id="16" name="Titel 1">
            <a:extLst>
              <a:ext uri="{FF2B5EF4-FFF2-40B4-BE49-F238E27FC236}">
                <a16:creationId xmlns:a16="http://schemas.microsoft.com/office/drawing/2014/main" id="{3F6B7B61-E2FE-4A9B-8A3D-D039A75FAFE4}"/>
              </a:ext>
            </a:extLst>
          </p:cNvPr>
          <p:cNvSpPr>
            <a:spLocks noGrp="1"/>
          </p:cNvSpPr>
          <p:nvPr>
            <p:ph type="title"/>
          </p:nvPr>
        </p:nvSpPr>
        <p:spPr>
          <a:xfrm>
            <a:off x="838200" y="293869"/>
            <a:ext cx="10515600" cy="1325563"/>
          </a:xfrm>
        </p:spPr>
        <p:txBody>
          <a:bodyPr>
            <a:normAutofit/>
          </a:bodyPr>
          <a:lstStyle/>
          <a:p>
            <a:r>
              <a:rPr lang="de-DE" sz="2800" dirty="0"/>
              <a:t>2 Was ist potentielle Energie?</a:t>
            </a:r>
          </a:p>
        </p:txBody>
      </p:sp>
      <p:sp>
        <p:nvSpPr>
          <p:cNvPr id="17" name="Textfeld 16">
            <a:extLst>
              <a:ext uri="{FF2B5EF4-FFF2-40B4-BE49-F238E27FC236}">
                <a16:creationId xmlns:a16="http://schemas.microsoft.com/office/drawing/2014/main" id="{0028EC90-1877-418E-8628-759C166B62F2}"/>
              </a:ext>
            </a:extLst>
          </p:cNvPr>
          <p:cNvSpPr txBox="1"/>
          <p:nvPr/>
        </p:nvSpPr>
        <p:spPr>
          <a:xfrm>
            <a:off x="1294411" y="6071269"/>
            <a:ext cx="1264722" cy="369332"/>
          </a:xfrm>
          <a:prstGeom prst="rect">
            <a:avLst/>
          </a:prstGeom>
          <a:noFill/>
        </p:spPr>
        <p:txBody>
          <a:bodyPr wrap="square" rtlCol="0">
            <a:spAutoFit/>
          </a:bodyPr>
          <a:lstStyle/>
          <a:p>
            <a:r>
              <a:rPr lang="de-DE" dirty="0"/>
              <a:t>Höhe 0 m</a:t>
            </a:r>
          </a:p>
        </p:txBody>
      </p:sp>
      <p:sp>
        <p:nvSpPr>
          <p:cNvPr id="18" name="Textfeld 17">
            <a:extLst>
              <a:ext uri="{FF2B5EF4-FFF2-40B4-BE49-F238E27FC236}">
                <a16:creationId xmlns:a16="http://schemas.microsoft.com/office/drawing/2014/main" id="{2DBB5EE8-5F38-4761-B99B-9ECD6B69CE45}"/>
              </a:ext>
            </a:extLst>
          </p:cNvPr>
          <p:cNvSpPr txBox="1"/>
          <p:nvPr/>
        </p:nvSpPr>
        <p:spPr>
          <a:xfrm>
            <a:off x="1248394" y="2009905"/>
            <a:ext cx="1432706" cy="369332"/>
          </a:xfrm>
          <a:prstGeom prst="rect">
            <a:avLst/>
          </a:prstGeom>
          <a:noFill/>
        </p:spPr>
        <p:txBody>
          <a:bodyPr wrap="square" rtlCol="0">
            <a:spAutoFit/>
          </a:bodyPr>
          <a:lstStyle/>
          <a:p>
            <a:r>
              <a:rPr lang="de-DE" dirty="0"/>
              <a:t>Höhe 100 m</a:t>
            </a:r>
          </a:p>
        </p:txBody>
      </p:sp>
      <p:sp>
        <p:nvSpPr>
          <p:cNvPr id="19" name="Textfeld 18">
            <a:extLst>
              <a:ext uri="{FF2B5EF4-FFF2-40B4-BE49-F238E27FC236}">
                <a16:creationId xmlns:a16="http://schemas.microsoft.com/office/drawing/2014/main" id="{B289BCEF-5CB3-49F3-AFE0-9016DF209E7C}"/>
              </a:ext>
            </a:extLst>
          </p:cNvPr>
          <p:cNvSpPr txBox="1"/>
          <p:nvPr/>
        </p:nvSpPr>
        <p:spPr>
          <a:xfrm>
            <a:off x="1248394" y="3944545"/>
            <a:ext cx="1356756" cy="369332"/>
          </a:xfrm>
          <a:prstGeom prst="rect">
            <a:avLst/>
          </a:prstGeom>
          <a:noFill/>
        </p:spPr>
        <p:txBody>
          <a:bodyPr wrap="square" rtlCol="0">
            <a:spAutoFit/>
          </a:bodyPr>
          <a:lstStyle/>
          <a:p>
            <a:r>
              <a:rPr lang="de-DE" dirty="0"/>
              <a:t>Höhe 50 m</a:t>
            </a:r>
          </a:p>
        </p:txBody>
      </p:sp>
    </p:spTree>
    <p:extLst>
      <p:ext uri="{BB962C8B-B14F-4D97-AF65-F5344CB8AC3E}">
        <p14:creationId xmlns:p14="http://schemas.microsoft.com/office/powerpoint/2010/main" val="2108985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a:extLst>
              <a:ext uri="{FF2B5EF4-FFF2-40B4-BE49-F238E27FC236}">
                <a16:creationId xmlns:a16="http://schemas.microsoft.com/office/drawing/2014/main" id="{CC07EBAB-2A53-41DD-B17B-E842CA9228FB}"/>
              </a:ext>
            </a:extLst>
          </p:cNvPr>
          <p:cNvSpPr>
            <a:spLocks noGrp="1"/>
          </p:cNvSpPr>
          <p:nvPr>
            <p:ph idx="1"/>
          </p:nvPr>
        </p:nvSpPr>
        <p:spPr>
          <a:xfrm>
            <a:off x="695400" y="980729"/>
            <a:ext cx="10515600" cy="2520279"/>
          </a:xfrm>
        </p:spPr>
        <p:txBody>
          <a:bodyPr>
            <a:normAutofit/>
          </a:bodyPr>
          <a:lstStyle/>
          <a:p>
            <a:pPr marL="0" indent="0">
              <a:buNone/>
            </a:pPr>
            <a:r>
              <a:rPr lang="de-DE" dirty="0"/>
              <a:t>Neulich auf dem Flugplatz:</a:t>
            </a:r>
          </a:p>
          <a:p>
            <a:pPr marL="0" indent="0">
              <a:buNone/>
            </a:pPr>
            <a:endParaRPr lang="de-DE" dirty="0"/>
          </a:p>
          <a:p>
            <a:pPr marL="0" indent="0" algn="ctr">
              <a:buNone/>
            </a:pPr>
            <a:r>
              <a:rPr lang="de-DE" sz="3300" dirty="0"/>
              <a:t>„Mein Modell fliegt super und mein Vario piept fröhlich vor sich hin. Warum um alles in der Welt sollte ich mir die Mühe machen und es gegen ein </a:t>
            </a:r>
            <a:r>
              <a:rPr lang="de-DE" sz="3300" b="1" dirty="0"/>
              <a:t>TEK-Vario</a:t>
            </a:r>
            <a:r>
              <a:rPr lang="de-DE" sz="3300" dirty="0"/>
              <a:t> austauschen?“</a:t>
            </a:r>
          </a:p>
        </p:txBody>
      </p:sp>
      <p:sp>
        <p:nvSpPr>
          <p:cNvPr id="4" name="Fußzeilenplatzhalter 3">
            <a:extLst>
              <a:ext uri="{FF2B5EF4-FFF2-40B4-BE49-F238E27FC236}">
                <a16:creationId xmlns:a16="http://schemas.microsoft.com/office/drawing/2014/main" id="{BA574D53-64B9-4131-BCCA-6FDBE8355252}"/>
              </a:ext>
            </a:extLst>
          </p:cNvPr>
          <p:cNvSpPr>
            <a:spLocks noGrp="1"/>
          </p:cNvSpPr>
          <p:nvPr>
            <p:ph type="ftr" sz="quarter" idx="11"/>
          </p:nvPr>
        </p:nvSpPr>
        <p:spPr/>
        <p:txBody>
          <a:bodyPr/>
          <a:lstStyle/>
          <a:p>
            <a:endParaRPr lang="de-DE" dirty="0"/>
          </a:p>
        </p:txBody>
      </p:sp>
      <p:sp>
        <p:nvSpPr>
          <p:cNvPr id="5" name="Foliennummernplatzhalter 4">
            <a:extLst>
              <a:ext uri="{FF2B5EF4-FFF2-40B4-BE49-F238E27FC236}">
                <a16:creationId xmlns:a16="http://schemas.microsoft.com/office/drawing/2014/main" id="{D7A30FAF-C8FC-44BC-8036-63E021F10873}"/>
              </a:ext>
            </a:extLst>
          </p:cNvPr>
          <p:cNvSpPr>
            <a:spLocks noGrp="1"/>
          </p:cNvSpPr>
          <p:nvPr>
            <p:ph type="sldNum" sz="quarter" idx="12"/>
          </p:nvPr>
        </p:nvSpPr>
        <p:spPr/>
        <p:txBody>
          <a:bodyPr/>
          <a:lstStyle/>
          <a:p>
            <a:fld id="{F44E9EF7-D31C-4365-9088-79B42878EAD7}" type="slidenum">
              <a:rPr lang="de-DE" smtClean="0"/>
              <a:t>2</a:t>
            </a:fld>
            <a:endParaRPr lang="de-DE"/>
          </a:p>
        </p:txBody>
      </p:sp>
    </p:spTree>
    <p:extLst>
      <p:ext uri="{BB962C8B-B14F-4D97-AF65-F5344CB8AC3E}">
        <p14:creationId xmlns:p14="http://schemas.microsoft.com/office/powerpoint/2010/main" val="169682612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Grafik 13">
            <a:extLst>
              <a:ext uri="{FF2B5EF4-FFF2-40B4-BE49-F238E27FC236}">
                <a16:creationId xmlns:a16="http://schemas.microsoft.com/office/drawing/2014/main" id="{4D17A31F-9C2C-47AB-983F-C8124D1C1795}"/>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flipH="1">
            <a:off x="7310705" y="4221088"/>
            <a:ext cx="5182991" cy="6858000"/>
          </a:xfrm>
          <a:prstGeom prst="rect">
            <a:avLst/>
          </a:prstGeom>
        </p:spPr>
      </p:pic>
      <p:pic>
        <p:nvPicPr>
          <p:cNvPr id="19" name="Grafik 18">
            <a:extLst>
              <a:ext uri="{FF2B5EF4-FFF2-40B4-BE49-F238E27FC236}">
                <a16:creationId xmlns:a16="http://schemas.microsoft.com/office/drawing/2014/main" id="{3E58250B-0733-44C7-B5CC-160A39C128B3}"/>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15830496">
            <a:off x="7298847" y="1586163"/>
            <a:ext cx="3004692" cy="4248472"/>
          </a:xfrm>
          <a:prstGeom prst="rect">
            <a:avLst/>
          </a:prstGeom>
        </p:spPr>
      </p:pic>
      <p:pic>
        <p:nvPicPr>
          <p:cNvPr id="20" name="Grafik 19">
            <a:extLst>
              <a:ext uri="{FF2B5EF4-FFF2-40B4-BE49-F238E27FC236}">
                <a16:creationId xmlns:a16="http://schemas.microsoft.com/office/drawing/2014/main" id="{56660D8A-E2AD-4D8E-BC1B-0571D4BF6879}"/>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flipH="1">
            <a:off x="7542368" y="4275856"/>
            <a:ext cx="4838959" cy="6858000"/>
          </a:xfrm>
          <a:prstGeom prst="rect">
            <a:avLst/>
          </a:prstGeom>
        </p:spPr>
      </p:pic>
      <p:sp>
        <p:nvSpPr>
          <p:cNvPr id="12" name="Pfeil: nach rechts 11">
            <a:extLst>
              <a:ext uri="{FF2B5EF4-FFF2-40B4-BE49-F238E27FC236}">
                <a16:creationId xmlns:a16="http://schemas.microsoft.com/office/drawing/2014/main" id="{7F4ABDDA-A628-404C-9EE3-B80F50EFE4C2}"/>
              </a:ext>
            </a:extLst>
          </p:cNvPr>
          <p:cNvSpPr/>
          <p:nvPr/>
        </p:nvSpPr>
        <p:spPr>
          <a:xfrm rot="11624349">
            <a:off x="7138602" y="5661805"/>
            <a:ext cx="1739735" cy="494935"/>
          </a:xfrm>
          <a:prstGeom prst="rightArrow">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de-DE"/>
          </a:p>
        </p:txBody>
      </p:sp>
      <p:sp>
        <p:nvSpPr>
          <p:cNvPr id="10" name="Freihandform: Form 9">
            <a:extLst>
              <a:ext uri="{FF2B5EF4-FFF2-40B4-BE49-F238E27FC236}">
                <a16:creationId xmlns:a16="http://schemas.microsoft.com/office/drawing/2014/main" id="{923F4AE2-4A4F-4DA5-8925-ACEFAC1CF930}"/>
              </a:ext>
            </a:extLst>
          </p:cNvPr>
          <p:cNvSpPr/>
          <p:nvPr/>
        </p:nvSpPr>
        <p:spPr>
          <a:xfrm>
            <a:off x="225631" y="4376982"/>
            <a:ext cx="11269683" cy="2090351"/>
          </a:xfrm>
          <a:custGeom>
            <a:avLst/>
            <a:gdLst>
              <a:gd name="connsiteX0" fmla="*/ 0 w 11269683"/>
              <a:gd name="connsiteY0" fmla="*/ 3837781 h 4082436"/>
              <a:gd name="connsiteX1" fmla="*/ 1757548 w 11269683"/>
              <a:gd name="connsiteY1" fmla="*/ 67365 h 4082436"/>
              <a:gd name="connsiteX2" fmla="*/ 3788229 w 11269683"/>
              <a:gd name="connsiteY2" fmla="*/ 1593344 h 4082436"/>
              <a:gd name="connsiteX3" fmla="*/ 7986156 w 11269683"/>
              <a:gd name="connsiteY3" fmla="*/ 3802155 h 4082436"/>
              <a:gd name="connsiteX4" fmla="*/ 11216244 w 11269683"/>
              <a:gd name="connsiteY4" fmla="*/ 4051536 h 4082436"/>
              <a:gd name="connsiteX5" fmla="*/ 11216244 w 11269683"/>
              <a:gd name="connsiteY5" fmla="*/ 4051536 h 4082436"/>
              <a:gd name="connsiteX6" fmla="*/ 11269683 w 11269683"/>
              <a:gd name="connsiteY6" fmla="*/ 4033723 h 40824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269683" h="4082436">
                <a:moveTo>
                  <a:pt x="0" y="3837781"/>
                </a:moveTo>
                <a:cubicBezTo>
                  <a:pt x="563088" y="2139609"/>
                  <a:pt x="1126177" y="441438"/>
                  <a:pt x="1757548" y="67365"/>
                </a:cubicBezTo>
                <a:cubicBezTo>
                  <a:pt x="2388920" y="-306708"/>
                  <a:pt x="2750128" y="970879"/>
                  <a:pt x="3788229" y="1593344"/>
                </a:cubicBezTo>
                <a:cubicBezTo>
                  <a:pt x="4826330" y="2215809"/>
                  <a:pt x="6748154" y="3392456"/>
                  <a:pt x="7986156" y="3802155"/>
                </a:cubicBezTo>
                <a:cubicBezTo>
                  <a:pt x="9224158" y="4211854"/>
                  <a:pt x="11216244" y="4051536"/>
                  <a:pt x="11216244" y="4051536"/>
                </a:cubicBezTo>
                <a:lnTo>
                  <a:pt x="11216244" y="4051536"/>
                </a:lnTo>
                <a:lnTo>
                  <a:pt x="11269683" y="4033723"/>
                </a:lnTo>
              </a:path>
            </a:pathLst>
          </a:custGeom>
          <a:noFill/>
          <a:ln w="98425">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 name="Fußzeilenplatzhalter 2">
            <a:extLst>
              <a:ext uri="{FF2B5EF4-FFF2-40B4-BE49-F238E27FC236}">
                <a16:creationId xmlns:a16="http://schemas.microsoft.com/office/drawing/2014/main" id="{D375045B-EDFE-4A59-AE6E-C359039C6E70}"/>
              </a:ext>
            </a:extLst>
          </p:cNvPr>
          <p:cNvSpPr>
            <a:spLocks noGrp="1"/>
          </p:cNvSpPr>
          <p:nvPr>
            <p:ph type="ftr" sz="quarter" idx="11"/>
          </p:nvPr>
        </p:nvSpPr>
        <p:spPr/>
        <p:txBody>
          <a:bodyPr/>
          <a:lstStyle/>
          <a:p>
            <a:endParaRPr lang="de-DE"/>
          </a:p>
        </p:txBody>
      </p:sp>
      <p:sp>
        <p:nvSpPr>
          <p:cNvPr id="4" name="Foliennummernplatzhalter 3">
            <a:extLst>
              <a:ext uri="{FF2B5EF4-FFF2-40B4-BE49-F238E27FC236}">
                <a16:creationId xmlns:a16="http://schemas.microsoft.com/office/drawing/2014/main" id="{431D7733-645F-484D-BAA2-9CF568550B53}"/>
              </a:ext>
            </a:extLst>
          </p:cNvPr>
          <p:cNvSpPr>
            <a:spLocks noGrp="1"/>
          </p:cNvSpPr>
          <p:nvPr>
            <p:ph type="sldNum" sz="quarter" idx="12"/>
          </p:nvPr>
        </p:nvSpPr>
        <p:spPr/>
        <p:txBody>
          <a:bodyPr/>
          <a:lstStyle/>
          <a:p>
            <a:fld id="{F44E9EF7-D31C-4365-9088-79B42878EAD7}" type="slidenum">
              <a:rPr lang="de-DE" smtClean="0"/>
              <a:t>20</a:t>
            </a:fld>
            <a:endParaRPr lang="de-DE"/>
          </a:p>
        </p:txBody>
      </p:sp>
      <p:sp>
        <p:nvSpPr>
          <p:cNvPr id="16" name="Titel 1">
            <a:extLst>
              <a:ext uri="{FF2B5EF4-FFF2-40B4-BE49-F238E27FC236}">
                <a16:creationId xmlns:a16="http://schemas.microsoft.com/office/drawing/2014/main" id="{7D62EA13-39CD-427C-A23A-8C115FAFFBA7}"/>
              </a:ext>
            </a:extLst>
          </p:cNvPr>
          <p:cNvSpPr>
            <a:spLocks noGrp="1"/>
          </p:cNvSpPr>
          <p:nvPr>
            <p:ph type="title"/>
          </p:nvPr>
        </p:nvSpPr>
        <p:spPr>
          <a:xfrm>
            <a:off x="838200" y="293869"/>
            <a:ext cx="10515600" cy="1325563"/>
          </a:xfrm>
        </p:spPr>
        <p:txBody>
          <a:bodyPr>
            <a:normAutofit/>
          </a:bodyPr>
          <a:lstStyle/>
          <a:p>
            <a:r>
              <a:rPr lang="de-DE" sz="2800" dirty="0"/>
              <a:t>2 Was ist potentielle Energie?</a:t>
            </a:r>
          </a:p>
        </p:txBody>
      </p:sp>
      <p:sp>
        <p:nvSpPr>
          <p:cNvPr id="17" name="Textfeld 16">
            <a:extLst>
              <a:ext uri="{FF2B5EF4-FFF2-40B4-BE49-F238E27FC236}">
                <a16:creationId xmlns:a16="http://schemas.microsoft.com/office/drawing/2014/main" id="{6A8844AB-7AF0-4071-B051-9C43E936C362}"/>
              </a:ext>
            </a:extLst>
          </p:cNvPr>
          <p:cNvSpPr txBox="1"/>
          <p:nvPr/>
        </p:nvSpPr>
        <p:spPr>
          <a:xfrm>
            <a:off x="1294411" y="6071269"/>
            <a:ext cx="1264722" cy="369332"/>
          </a:xfrm>
          <a:prstGeom prst="rect">
            <a:avLst/>
          </a:prstGeom>
          <a:noFill/>
        </p:spPr>
        <p:txBody>
          <a:bodyPr wrap="square" rtlCol="0">
            <a:spAutoFit/>
          </a:bodyPr>
          <a:lstStyle/>
          <a:p>
            <a:r>
              <a:rPr lang="de-DE" dirty="0"/>
              <a:t>Höhe 0 m</a:t>
            </a:r>
          </a:p>
        </p:txBody>
      </p:sp>
      <p:sp>
        <p:nvSpPr>
          <p:cNvPr id="18" name="Textfeld 17">
            <a:extLst>
              <a:ext uri="{FF2B5EF4-FFF2-40B4-BE49-F238E27FC236}">
                <a16:creationId xmlns:a16="http://schemas.microsoft.com/office/drawing/2014/main" id="{F407510C-6FB0-4819-B176-D88F4419E5A9}"/>
              </a:ext>
            </a:extLst>
          </p:cNvPr>
          <p:cNvSpPr txBox="1"/>
          <p:nvPr/>
        </p:nvSpPr>
        <p:spPr>
          <a:xfrm>
            <a:off x="1248394" y="2009905"/>
            <a:ext cx="1432706" cy="369332"/>
          </a:xfrm>
          <a:prstGeom prst="rect">
            <a:avLst/>
          </a:prstGeom>
          <a:noFill/>
        </p:spPr>
        <p:txBody>
          <a:bodyPr wrap="square" rtlCol="0">
            <a:spAutoFit/>
          </a:bodyPr>
          <a:lstStyle/>
          <a:p>
            <a:r>
              <a:rPr lang="de-DE" dirty="0"/>
              <a:t>Höhe 100 m</a:t>
            </a:r>
          </a:p>
        </p:txBody>
      </p:sp>
      <p:sp>
        <p:nvSpPr>
          <p:cNvPr id="21" name="Textfeld 20">
            <a:extLst>
              <a:ext uri="{FF2B5EF4-FFF2-40B4-BE49-F238E27FC236}">
                <a16:creationId xmlns:a16="http://schemas.microsoft.com/office/drawing/2014/main" id="{5E1CD884-4B38-4B4C-B72B-F6524791B547}"/>
              </a:ext>
            </a:extLst>
          </p:cNvPr>
          <p:cNvSpPr txBox="1"/>
          <p:nvPr/>
        </p:nvSpPr>
        <p:spPr>
          <a:xfrm>
            <a:off x="1248394" y="3944545"/>
            <a:ext cx="1356756" cy="369332"/>
          </a:xfrm>
          <a:prstGeom prst="rect">
            <a:avLst/>
          </a:prstGeom>
          <a:noFill/>
        </p:spPr>
        <p:txBody>
          <a:bodyPr wrap="square" rtlCol="0">
            <a:spAutoFit/>
          </a:bodyPr>
          <a:lstStyle/>
          <a:p>
            <a:r>
              <a:rPr lang="de-DE" dirty="0"/>
              <a:t>Höhe 50 m</a:t>
            </a:r>
          </a:p>
        </p:txBody>
      </p:sp>
    </p:spTree>
    <p:extLst>
      <p:ext uri="{BB962C8B-B14F-4D97-AF65-F5344CB8AC3E}">
        <p14:creationId xmlns:p14="http://schemas.microsoft.com/office/powerpoint/2010/main" val="15406496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0" presetClass="path" presetSubtype="0" accel="50000" decel="50000" fill="hold" nodeType="clickEffect">
                                  <p:stCondLst>
                                    <p:cond delay="0"/>
                                  </p:stCondLst>
                                  <p:childTnLst>
                                    <p:animMotion origin="layout" path="M 0.00079 -0.00255 L 0.00079 -0.00255 C 0.01394 0.01366 0.00222 0.00092 0.03399 0.01412 C 0.04258 0.01759 0.04869 0.01944 0.05638 0.02477 C 0.05859 0.02616 0.06054 0.0287 0.06277 0.03009 C 0.06628 0.03217 0.0698 0.03333 0.0733 0.03541 C 0.078 0.03796 0.08711 0.04421 0.08711 0.04421 C 0.09102 0.04977 0.08998 0.04884 0.09518 0.05393 C 0.09922 0.05787 0.10079 0.0581 0.10508 0.06366 C 0.10626 0.06504 0.10691 0.06736 0.10808 0.06898 C 0.10938 0.07083 0.1112 0.07222 0.11251 0.07407 C 0.12422 0.09143 0.11172 0.07453 0.11954 0.0875 C 0.12123 0.09028 0.12631 0.09699 0.12839 0.10162 C 0.13165 0.10856 0.13099 0.10926 0.13386 0.11828 C 0.13451 0.12014 0.13529 0.12176 0.13581 0.12361 C 0.13711 0.12778 0.13777 0.13241 0.13933 0.13611 C 0.13998 0.1375 0.14076 0.13889 0.14128 0.14051 C 0.1418 0.14166 0.14193 0.14328 0.14232 0.14491 C 0.14258 0.14606 0.14297 0.14722 0.14336 0.14838 C 0.14467 0.15995 0.1448 0.15764 0.14376 0.17222 C 0.14362 0.17453 0.1431 0.17685 0.14284 0.17916 C 0.14258 0.18102 0.14245 0.18287 0.14232 0.18449 C 0.1418 0.18981 0.14167 0.18912 0.14128 0.19514 C 0.14115 0.19861 0.14102 0.20231 0.14089 0.20578 C 0.14063 0.20995 0.13985 0.21805 0.13985 0.21805 C 0.13998 0.22731 0.14011 0.23634 0.14037 0.2456 C 0.14037 0.24745 0.14063 0.2618 0.14128 0.26666 C 0.14154 0.26828 0.14206 0.26967 0.14232 0.27106 C 0.14323 0.27523 0.14232 0.27245 0.14376 0.27639 C 0.14428 0.28032 0.14441 0.28241 0.14532 0.28611 C 0.14558 0.28703 0.14597 0.28796 0.14636 0.28889 C 0.14662 0.29004 0.14701 0.2912 0.14727 0.29236 C 0.14818 0.29583 0.15027 0.30555 0.15183 0.30741 L 0.15326 0.30903 C 0.15521 0.3162 0.15326 0.30995 0.15521 0.31435 C 0.1556 0.31528 0.15573 0.31643 0.15626 0.31713 C 0.15665 0.31759 0.1573 0.31759 0.15769 0.31805 C 0.15808 0.31944 0.15808 0.32106 0.15873 0.32245 C 0.15951 0.32384 0.16081 0.3243 0.16172 0.32592 L 0.16277 0.32778 L 0.16277 0.32778 " pathEditMode="relative" ptsTypes="AAAAAAAAAAAAAAAAAAAAAAAAAAAAAAAAAAAAAAAAA">
                                      <p:cBhvr>
                                        <p:cTn id="6" dur="3000" fill="hold"/>
                                        <p:tgtEl>
                                          <p:spTgt spid="19"/>
                                        </p:tgtEl>
                                        <p:attrNameLst>
                                          <p:attrName>ppt_x</p:attrName>
                                          <p:attrName>ppt_y</p:attrName>
                                        </p:attrNameLst>
                                      </p:cBhvr>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 name="Grafik 19">
            <a:extLst>
              <a:ext uri="{FF2B5EF4-FFF2-40B4-BE49-F238E27FC236}">
                <a16:creationId xmlns:a16="http://schemas.microsoft.com/office/drawing/2014/main" id="{56660D8A-E2AD-4D8E-BC1B-0571D4BF6879}"/>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rot="796677" flipH="1">
            <a:off x="4373107" y="3821020"/>
            <a:ext cx="4838959" cy="6858000"/>
          </a:xfrm>
          <a:prstGeom prst="rect">
            <a:avLst/>
          </a:prstGeom>
        </p:spPr>
      </p:pic>
      <p:pic>
        <p:nvPicPr>
          <p:cNvPr id="16" name="Grafik 15">
            <a:extLst>
              <a:ext uri="{FF2B5EF4-FFF2-40B4-BE49-F238E27FC236}">
                <a16:creationId xmlns:a16="http://schemas.microsoft.com/office/drawing/2014/main" id="{7C931F40-A0D8-4ACF-9C27-F4DE53F830DC}"/>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581370" flipH="1">
            <a:off x="4259047" y="3855843"/>
            <a:ext cx="5182991" cy="6858000"/>
          </a:xfrm>
          <a:prstGeom prst="rect">
            <a:avLst/>
          </a:prstGeom>
        </p:spPr>
      </p:pic>
      <p:pic>
        <p:nvPicPr>
          <p:cNvPr id="19" name="Grafik 18">
            <a:extLst>
              <a:ext uri="{FF2B5EF4-FFF2-40B4-BE49-F238E27FC236}">
                <a16:creationId xmlns:a16="http://schemas.microsoft.com/office/drawing/2014/main" id="{3E58250B-0733-44C7-B5CC-160A39C128B3}"/>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15156814">
            <a:off x="6544925" y="3508368"/>
            <a:ext cx="3004692" cy="4248472"/>
          </a:xfrm>
          <a:prstGeom prst="rect">
            <a:avLst/>
          </a:prstGeom>
        </p:spPr>
      </p:pic>
      <p:sp>
        <p:nvSpPr>
          <p:cNvPr id="12" name="Pfeil: nach rechts 11">
            <a:extLst>
              <a:ext uri="{FF2B5EF4-FFF2-40B4-BE49-F238E27FC236}">
                <a16:creationId xmlns:a16="http://schemas.microsoft.com/office/drawing/2014/main" id="{7F4ABDDA-A628-404C-9EE3-B80F50EFE4C2}"/>
              </a:ext>
            </a:extLst>
          </p:cNvPr>
          <p:cNvSpPr/>
          <p:nvPr/>
        </p:nvSpPr>
        <p:spPr>
          <a:xfrm rot="11849465">
            <a:off x="4564139" y="5017736"/>
            <a:ext cx="1739735" cy="494935"/>
          </a:xfrm>
          <a:prstGeom prst="rightArrow">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de-DE"/>
          </a:p>
        </p:txBody>
      </p:sp>
      <p:sp>
        <p:nvSpPr>
          <p:cNvPr id="10" name="Freihandform: Form 9">
            <a:extLst>
              <a:ext uri="{FF2B5EF4-FFF2-40B4-BE49-F238E27FC236}">
                <a16:creationId xmlns:a16="http://schemas.microsoft.com/office/drawing/2014/main" id="{923F4AE2-4A4F-4DA5-8925-ACEFAC1CF930}"/>
              </a:ext>
            </a:extLst>
          </p:cNvPr>
          <p:cNvSpPr/>
          <p:nvPr/>
        </p:nvSpPr>
        <p:spPr>
          <a:xfrm>
            <a:off x="225631" y="4376982"/>
            <a:ext cx="11269683" cy="2090351"/>
          </a:xfrm>
          <a:custGeom>
            <a:avLst/>
            <a:gdLst>
              <a:gd name="connsiteX0" fmla="*/ 0 w 11269683"/>
              <a:gd name="connsiteY0" fmla="*/ 3837781 h 4082436"/>
              <a:gd name="connsiteX1" fmla="*/ 1757548 w 11269683"/>
              <a:gd name="connsiteY1" fmla="*/ 67365 h 4082436"/>
              <a:gd name="connsiteX2" fmla="*/ 3788229 w 11269683"/>
              <a:gd name="connsiteY2" fmla="*/ 1593344 h 4082436"/>
              <a:gd name="connsiteX3" fmla="*/ 7986156 w 11269683"/>
              <a:gd name="connsiteY3" fmla="*/ 3802155 h 4082436"/>
              <a:gd name="connsiteX4" fmla="*/ 11216244 w 11269683"/>
              <a:gd name="connsiteY4" fmla="*/ 4051536 h 4082436"/>
              <a:gd name="connsiteX5" fmla="*/ 11216244 w 11269683"/>
              <a:gd name="connsiteY5" fmla="*/ 4051536 h 4082436"/>
              <a:gd name="connsiteX6" fmla="*/ 11269683 w 11269683"/>
              <a:gd name="connsiteY6" fmla="*/ 4033723 h 40824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269683" h="4082436">
                <a:moveTo>
                  <a:pt x="0" y="3837781"/>
                </a:moveTo>
                <a:cubicBezTo>
                  <a:pt x="563088" y="2139609"/>
                  <a:pt x="1126177" y="441438"/>
                  <a:pt x="1757548" y="67365"/>
                </a:cubicBezTo>
                <a:cubicBezTo>
                  <a:pt x="2388920" y="-306708"/>
                  <a:pt x="2750128" y="970879"/>
                  <a:pt x="3788229" y="1593344"/>
                </a:cubicBezTo>
                <a:cubicBezTo>
                  <a:pt x="4826330" y="2215809"/>
                  <a:pt x="6748154" y="3392456"/>
                  <a:pt x="7986156" y="3802155"/>
                </a:cubicBezTo>
                <a:cubicBezTo>
                  <a:pt x="9224158" y="4211854"/>
                  <a:pt x="11216244" y="4051536"/>
                  <a:pt x="11216244" y="4051536"/>
                </a:cubicBezTo>
                <a:lnTo>
                  <a:pt x="11216244" y="4051536"/>
                </a:lnTo>
                <a:lnTo>
                  <a:pt x="11269683" y="4033723"/>
                </a:lnTo>
              </a:path>
            </a:pathLst>
          </a:custGeom>
          <a:noFill/>
          <a:ln w="98425">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5" name="Textfeld 4">
            <a:extLst>
              <a:ext uri="{FF2B5EF4-FFF2-40B4-BE49-F238E27FC236}">
                <a16:creationId xmlns:a16="http://schemas.microsoft.com/office/drawing/2014/main" id="{FC55BDF4-96E2-4D1A-A880-A32CD690AA6B}"/>
              </a:ext>
            </a:extLst>
          </p:cNvPr>
          <p:cNvSpPr txBox="1"/>
          <p:nvPr/>
        </p:nvSpPr>
        <p:spPr>
          <a:xfrm>
            <a:off x="8540087" y="2481018"/>
            <a:ext cx="970813" cy="1200329"/>
          </a:xfrm>
          <a:prstGeom prst="rect">
            <a:avLst/>
          </a:prstGeom>
          <a:noFill/>
        </p:spPr>
        <p:txBody>
          <a:bodyPr wrap="square" rtlCol="0">
            <a:spAutoFit/>
          </a:bodyPr>
          <a:lstStyle/>
          <a:p>
            <a:pPr algn="ctr"/>
            <a:r>
              <a:rPr lang="de-DE" sz="2400" dirty="0">
                <a:solidFill>
                  <a:schemeClr val="bg1"/>
                </a:solidFill>
              </a:rPr>
              <a:t>LAE-</a:t>
            </a:r>
          </a:p>
          <a:p>
            <a:pPr algn="ctr"/>
            <a:r>
              <a:rPr lang="de-DE" sz="2400" dirty="0">
                <a:solidFill>
                  <a:schemeClr val="bg1"/>
                </a:solidFill>
              </a:rPr>
              <a:t>ENER-</a:t>
            </a:r>
          </a:p>
          <a:p>
            <a:pPr algn="ctr"/>
            <a:r>
              <a:rPr lang="de-DE" sz="2400" dirty="0">
                <a:solidFill>
                  <a:schemeClr val="bg1"/>
                </a:solidFill>
              </a:rPr>
              <a:t>GIE</a:t>
            </a:r>
          </a:p>
        </p:txBody>
      </p:sp>
      <p:sp>
        <p:nvSpPr>
          <p:cNvPr id="3" name="Fußzeilenplatzhalter 2">
            <a:extLst>
              <a:ext uri="{FF2B5EF4-FFF2-40B4-BE49-F238E27FC236}">
                <a16:creationId xmlns:a16="http://schemas.microsoft.com/office/drawing/2014/main" id="{D375045B-EDFE-4A59-AE6E-C359039C6E70}"/>
              </a:ext>
            </a:extLst>
          </p:cNvPr>
          <p:cNvSpPr>
            <a:spLocks noGrp="1"/>
          </p:cNvSpPr>
          <p:nvPr>
            <p:ph type="ftr" sz="quarter" idx="11"/>
          </p:nvPr>
        </p:nvSpPr>
        <p:spPr/>
        <p:txBody>
          <a:bodyPr/>
          <a:lstStyle/>
          <a:p>
            <a:endParaRPr lang="de-DE"/>
          </a:p>
        </p:txBody>
      </p:sp>
      <p:sp>
        <p:nvSpPr>
          <p:cNvPr id="4" name="Foliennummernplatzhalter 3">
            <a:extLst>
              <a:ext uri="{FF2B5EF4-FFF2-40B4-BE49-F238E27FC236}">
                <a16:creationId xmlns:a16="http://schemas.microsoft.com/office/drawing/2014/main" id="{431D7733-645F-484D-BAA2-9CF568550B53}"/>
              </a:ext>
            </a:extLst>
          </p:cNvPr>
          <p:cNvSpPr>
            <a:spLocks noGrp="1"/>
          </p:cNvSpPr>
          <p:nvPr>
            <p:ph type="sldNum" sz="quarter" idx="12"/>
          </p:nvPr>
        </p:nvSpPr>
        <p:spPr/>
        <p:txBody>
          <a:bodyPr/>
          <a:lstStyle/>
          <a:p>
            <a:fld id="{F44E9EF7-D31C-4365-9088-79B42878EAD7}" type="slidenum">
              <a:rPr lang="de-DE" smtClean="0"/>
              <a:t>21</a:t>
            </a:fld>
            <a:endParaRPr lang="de-DE"/>
          </a:p>
        </p:txBody>
      </p:sp>
      <p:sp>
        <p:nvSpPr>
          <p:cNvPr id="14" name="Textfeld 13">
            <a:extLst>
              <a:ext uri="{FF2B5EF4-FFF2-40B4-BE49-F238E27FC236}">
                <a16:creationId xmlns:a16="http://schemas.microsoft.com/office/drawing/2014/main" id="{4DA0384A-28F9-4833-8C9C-55CB451B87B1}"/>
              </a:ext>
            </a:extLst>
          </p:cNvPr>
          <p:cNvSpPr txBox="1"/>
          <p:nvPr/>
        </p:nvSpPr>
        <p:spPr>
          <a:xfrm>
            <a:off x="3650229" y="2948979"/>
            <a:ext cx="7414323" cy="1200329"/>
          </a:xfrm>
          <a:prstGeom prst="rect">
            <a:avLst/>
          </a:prstGeom>
          <a:noFill/>
        </p:spPr>
        <p:txBody>
          <a:bodyPr wrap="square" rtlCol="0">
            <a:spAutoFit/>
          </a:bodyPr>
          <a:lstStyle/>
          <a:p>
            <a:r>
              <a:rPr lang="de-DE" sz="2400" dirty="0"/>
              <a:t>Während er das Auto den Hang hinaufschiebt, wird die</a:t>
            </a:r>
          </a:p>
          <a:p>
            <a:r>
              <a:rPr lang="de-DE" sz="2400" dirty="0"/>
              <a:t>Muskelkraft nach und nach in potentielle Energie des Autos umgewandelt. </a:t>
            </a:r>
          </a:p>
        </p:txBody>
      </p:sp>
      <p:sp>
        <p:nvSpPr>
          <p:cNvPr id="17" name="Titel 1">
            <a:extLst>
              <a:ext uri="{FF2B5EF4-FFF2-40B4-BE49-F238E27FC236}">
                <a16:creationId xmlns:a16="http://schemas.microsoft.com/office/drawing/2014/main" id="{09ED652C-8F39-450D-AB17-E0CF749D78FC}"/>
              </a:ext>
            </a:extLst>
          </p:cNvPr>
          <p:cNvSpPr>
            <a:spLocks noGrp="1"/>
          </p:cNvSpPr>
          <p:nvPr>
            <p:ph type="title"/>
          </p:nvPr>
        </p:nvSpPr>
        <p:spPr>
          <a:xfrm>
            <a:off x="838200" y="293869"/>
            <a:ext cx="10515600" cy="1325563"/>
          </a:xfrm>
        </p:spPr>
        <p:txBody>
          <a:bodyPr>
            <a:normAutofit/>
          </a:bodyPr>
          <a:lstStyle/>
          <a:p>
            <a:r>
              <a:rPr lang="de-DE" sz="2800" dirty="0"/>
              <a:t>2 Was ist potentielle Energie?</a:t>
            </a:r>
          </a:p>
        </p:txBody>
      </p:sp>
      <p:sp>
        <p:nvSpPr>
          <p:cNvPr id="18" name="Textfeld 17">
            <a:extLst>
              <a:ext uri="{FF2B5EF4-FFF2-40B4-BE49-F238E27FC236}">
                <a16:creationId xmlns:a16="http://schemas.microsoft.com/office/drawing/2014/main" id="{51C85EA2-E1C8-4C6A-BF51-11720B8420D5}"/>
              </a:ext>
            </a:extLst>
          </p:cNvPr>
          <p:cNvSpPr txBox="1"/>
          <p:nvPr/>
        </p:nvSpPr>
        <p:spPr>
          <a:xfrm>
            <a:off x="1294411" y="6071269"/>
            <a:ext cx="1264722" cy="369332"/>
          </a:xfrm>
          <a:prstGeom prst="rect">
            <a:avLst/>
          </a:prstGeom>
          <a:noFill/>
        </p:spPr>
        <p:txBody>
          <a:bodyPr wrap="square" rtlCol="0">
            <a:spAutoFit/>
          </a:bodyPr>
          <a:lstStyle/>
          <a:p>
            <a:r>
              <a:rPr lang="de-DE" dirty="0"/>
              <a:t>Höhe 0 m</a:t>
            </a:r>
          </a:p>
        </p:txBody>
      </p:sp>
      <p:sp>
        <p:nvSpPr>
          <p:cNvPr id="21" name="Textfeld 20">
            <a:extLst>
              <a:ext uri="{FF2B5EF4-FFF2-40B4-BE49-F238E27FC236}">
                <a16:creationId xmlns:a16="http://schemas.microsoft.com/office/drawing/2014/main" id="{C1DF4525-A761-43E2-8CB1-4FB5490A1E6C}"/>
              </a:ext>
            </a:extLst>
          </p:cNvPr>
          <p:cNvSpPr txBox="1"/>
          <p:nvPr/>
        </p:nvSpPr>
        <p:spPr>
          <a:xfrm>
            <a:off x="1248394" y="2009905"/>
            <a:ext cx="1432706" cy="369332"/>
          </a:xfrm>
          <a:prstGeom prst="rect">
            <a:avLst/>
          </a:prstGeom>
          <a:noFill/>
        </p:spPr>
        <p:txBody>
          <a:bodyPr wrap="square" rtlCol="0">
            <a:spAutoFit/>
          </a:bodyPr>
          <a:lstStyle/>
          <a:p>
            <a:r>
              <a:rPr lang="de-DE" dirty="0"/>
              <a:t>Höhe 100 m</a:t>
            </a:r>
          </a:p>
        </p:txBody>
      </p:sp>
      <p:sp>
        <p:nvSpPr>
          <p:cNvPr id="22" name="Textfeld 21">
            <a:extLst>
              <a:ext uri="{FF2B5EF4-FFF2-40B4-BE49-F238E27FC236}">
                <a16:creationId xmlns:a16="http://schemas.microsoft.com/office/drawing/2014/main" id="{98F3D38A-C44C-4C34-9829-8A5755E13A7F}"/>
              </a:ext>
            </a:extLst>
          </p:cNvPr>
          <p:cNvSpPr txBox="1"/>
          <p:nvPr/>
        </p:nvSpPr>
        <p:spPr>
          <a:xfrm>
            <a:off x="1248394" y="3944545"/>
            <a:ext cx="1356756" cy="369332"/>
          </a:xfrm>
          <a:prstGeom prst="rect">
            <a:avLst/>
          </a:prstGeom>
          <a:noFill/>
        </p:spPr>
        <p:txBody>
          <a:bodyPr wrap="square" rtlCol="0">
            <a:spAutoFit/>
          </a:bodyPr>
          <a:lstStyle/>
          <a:p>
            <a:r>
              <a:rPr lang="de-DE" dirty="0"/>
              <a:t>Höhe 50 m</a:t>
            </a:r>
          </a:p>
        </p:txBody>
      </p:sp>
    </p:spTree>
    <p:extLst>
      <p:ext uri="{BB962C8B-B14F-4D97-AF65-F5344CB8AC3E}">
        <p14:creationId xmlns:p14="http://schemas.microsoft.com/office/powerpoint/2010/main" val="34116522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0" presetClass="path" presetSubtype="0" accel="50000" decel="50000" fill="hold" nodeType="clickEffect">
                                  <p:stCondLst>
                                    <p:cond delay="0"/>
                                  </p:stCondLst>
                                  <p:childTnLst>
                                    <p:animMotion origin="layout" path="M 0.00507 0.01481 L 0.00507 0.01481 C 0.00455 0.01226 0.00403 0.00949 0.00351 0.00694 C 0.00325 0.00578 0.00325 0.00439 0.00299 0.00324 C 0.00156 -0.00486 0.0026 0.00254 0.00052 -0.00649 C 0.00026 -0.00741 0.00026 -0.0088 3.95833E-6 -0.00996 C -0.00052 -0.01227 -0.00144 -0.01459 -0.00196 -0.0169 C -0.00209 -0.01783 -0.00209 -0.01899 -0.00248 -0.01968 C -0.00352 -0.02199 -0.00456 -0.0213 -0.00599 -0.02223 C -0.01159 -0.02616 -0.00638 -0.02408 -0.01146 -0.0257 C -0.01237 -0.02547 -0.01342 -0.02547 -0.01446 -0.025 C -0.01498 -0.02454 -0.01537 -0.02361 -0.01589 -0.02315 C -0.01719 -0.02176 -0.01823 -0.0213 -0.0194 -0.01968 C -0.02292 -0.01412 -0.02084 -0.0169 -0.02331 -0.01158 C -0.02618 -0.00579 -0.0237 -0.01227 -0.02579 -0.00649 C -0.02618 -0.0007 -0.02605 0.00069 -0.02683 0.00509 C -0.02709 0.00694 -0.02722 0.00879 -0.02787 0.01041 C -0.02813 0.01134 -0.02865 0.01203 -0.02878 0.01296 C -0.03073 0.02083 -0.02865 0.0162 -0.03125 0.02106 L -0.03125 0.02199 " pathEditMode="relative" ptsTypes="AAAAAAAAAAAAAAAAAAAA">
                                      <p:cBhvr>
                                        <p:cTn id="6" dur="2000" fill="hold"/>
                                        <p:tgtEl>
                                          <p:spTgt spid="19"/>
                                        </p:tgtEl>
                                        <p:attrNameLst>
                                          <p:attrName>ppt_x</p:attrName>
                                          <p:attrName>ppt_y</p:attrName>
                                        </p:attrNameLst>
                                      </p:cBhvr>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 name="Grafik 20">
            <a:extLst>
              <a:ext uri="{FF2B5EF4-FFF2-40B4-BE49-F238E27FC236}">
                <a16:creationId xmlns:a16="http://schemas.microsoft.com/office/drawing/2014/main" id="{B2093A74-AE30-4ECA-99D2-7A122EBD263A}"/>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rot="180551">
            <a:off x="-293012" y="2255437"/>
            <a:ext cx="4850256" cy="6858000"/>
          </a:xfrm>
          <a:prstGeom prst="rect">
            <a:avLst/>
          </a:prstGeom>
        </p:spPr>
      </p:pic>
      <p:sp>
        <p:nvSpPr>
          <p:cNvPr id="10" name="Freihandform: Form 9">
            <a:extLst>
              <a:ext uri="{FF2B5EF4-FFF2-40B4-BE49-F238E27FC236}">
                <a16:creationId xmlns:a16="http://schemas.microsoft.com/office/drawing/2014/main" id="{923F4AE2-4A4F-4DA5-8925-ACEFAC1CF930}"/>
              </a:ext>
            </a:extLst>
          </p:cNvPr>
          <p:cNvSpPr/>
          <p:nvPr/>
        </p:nvSpPr>
        <p:spPr>
          <a:xfrm>
            <a:off x="225631" y="4376982"/>
            <a:ext cx="11269683" cy="2090351"/>
          </a:xfrm>
          <a:custGeom>
            <a:avLst/>
            <a:gdLst>
              <a:gd name="connsiteX0" fmla="*/ 0 w 11269683"/>
              <a:gd name="connsiteY0" fmla="*/ 3837781 h 4082436"/>
              <a:gd name="connsiteX1" fmla="*/ 1757548 w 11269683"/>
              <a:gd name="connsiteY1" fmla="*/ 67365 h 4082436"/>
              <a:gd name="connsiteX2" fmla="*/ 3788229 w 11269683"/>
              <a:gd name="connsiteY2" fmla="*/ 1593344 h 4082436"/>
              <a:gd name="connsiteX3" fmla="*/ 7986156 w 11269683"/>
              <a:gd name="connsiteY3" fmla="*/ 3802155 h 4082436"/>
              <a:gd name="connsiteX4" fmla="*/ 11216244 w 11269683"/>
              <a:gd name="connsiteY4" fmla="*/ 4051536 h 4082436"/>
              <a:gd name="connsiteX5" fmla="*/ 11216244 w 11269683"/>
              <a:gd name="connsiteY5" fmla="*/ 4051536 h 4082436"/>
              <a:gd name="connsiteX6" fmla="*/ 11269683 w 11269683"/>
              <a:gd name="connsiteY6" fmla="*/ 4033723 h 40824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269683" h="4082436">
                <a:moveTo>
                  <a:pt x="0" y="3837781"/>
                </a:moveTo>
                <a:cubicBezTo>
                  <a:pt x="563088" y="2139609"/>
                  <a:pt x="1126177" y="441438"/>
                  <a:pt x="1757548" y="67365"/>
                </a:cubicBezTo>
                <a:cubicBezTo>
                  <a:pt x="2388920" y="-306708"/>
                  <a:pt x="2750128" y="970879"/>
                  <a:pt x="3788229" y="1593344"/>
                </a:cubicBezTo>
                <a:cubicBezTo>
                  <a:pt x="4826330" y="2215809"/>
                  <a:pt x="6748154" y="3392456"/>
                  <a:pt x="7986156" y="3802155"/>
                </a:cubicBezTo>
                <a:cubicBezTo>
                  <a:pt x="9224158" y="4211854"/>
                  <a:pt x="11216244" y="4051536"/>
                  <a:pt x="11216244" y="4051536"/>
                </a:cubicBezTo>
                <a:lnTo>
                  <a:pt x="11216244" y="4051536"/>
                </a:lnTo>
                <a:lnTo>
                  <a:pt x="11269683" y="4033723"/>
                </a:lnTo>
              </a:path>
            </a:pathLst>
          </a:custGeom>
          <a:noFill/>
          <a:ln w="98425">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5" name="Textfeld 4">
            <a:extLst>
              <a:ext uri="{FF2B5EF4-FFF2-40B4-BE49-F238E27FC236}">
                <a16:creationId xmlns:a16="http://schemas.microsoft.com/office/drawing/2014/main" id="{FC55BDF4-96E2-4D1A-A880-A32CD690AA6B}"/>
              </a:ext>
            </a:extLst>
          </p:cNvPr>
          <p:cNvSpPr txBox="1"/>
          <p:nvPr/>
        </p:nvSpPr>
        <p:spPr>
          <a:xfrm>
            <a:off x="8540087" y="2481018"/>
            <a:ext cx="970813" cy="1200329"/>
          </a:xfrm>
          <a:prstGeom prst="rect">
            <a:avLst/>
          </a:prstGeom>
          <a:noFill/>
        </p:spPr>
        <p:txBody>
          <a:bodyPr wrap="square" rtlCol="0">
            <a:spAutoFit/>
          </a:bodyPr>
          <a:lstStyle/>
          <a:p>
            <a:pPr algn="ctr"/>
            <a:r>
              <a:rPr lang="de-DE" sz="2400" dirty="0">
                <a:solidFill>
                  <a:schemeClr val="bg1"/>
                </a:solidFill>
              </a:rPr>
              <a:t>LAE-</a:t>
            </a:r>
          </a:p>
          <a:p>
            <a:pPr algn="ctr"/>
            <a:r>
              <a:rPr lang="de-DE" sz="2400" dirty="0">
                <a:solidFill>
                  <a:schemeClr val="bg1"/>
                </a:solidFill>
              </a:rPr>
              <a:t>ENER-</a:t>
            </a:r>
          </a:p>
          <a:p>
            <a:pPr algn="ctr"/>
            <a:r>
              <a:rPr lang="de-DE" sz="2400" dirty="0">
                <a:solidFill>
                  <a:schemeClr val="bg1"/>
                </a:solidFill>
              </a:rPr>
              <a:t>GIE</a:t>
            </a:r>
          </a:p>
        </p:txBody>
      </p:sp>
      <p:sp>
        <p:nvSpPr>
          <p:cNvPr id="3" name="Fußzeilenplatzhalter 2">
            <a:extLst>
              <a:ext uri="{FF2B5EF4-FFF2-40B4-BE49-F238E27FC236}">
                <a16:creationId xmlns:a16="http://schemas.microsoft.com/office/drawing/2014/main" id="{3345D1D9-77D4-48ED-A416-87D7818A9795}"/>
              </a:ext>
            </a:extLst>
          </p:cNvPr>
          <p:cNvSpPr>
            <a:spLocks noGrp="1"/>
          </p:cNvSpPr>
          <p:nvPr>
            <p:ph type="ftr" sz="quarter" idx="11"/>
          </p:nvPr>
        </p:nvSpPr>
        <p:spPr/>
        <p:txBody>
          <a:bodyPr/>
          <a:lstStyle/>
          <a:p>
            <a:endParaRPr lang="de-DE"/>
          </a:p>
        </p:txBody>
      </p:sp>
      <p:sp>
        <p:nvSpPr>
          <p:cNvPr id="4" name="Foliennummernplatzhalter 3">
            <a:extLst>
              <a:ext uri="{FF2B5EF4-FFF2-40B4-BE49-F238E27FC236}">
                <a16:creationId xmlns:a16="http://schemas.microsoft.com/office/drawing/2014/main" id="{BE99A767-93E7-4990-9560-903151785299}"/>
              </a:ext>
            </a:extLst>
          </p:cNvPr>
          <p:cNvSpPr>
            <a:spLocks noGrp="1"/>
          </p:cNvSpPr>
          <p:nvPr>
            <p:ph type="sldNum" sz="quarter" idx="12"/>
          </p:nvPr>
        </p:nvSpPr>
        <p:spPr/>
        <p:txBody>
          <a:bodyPr/>
          <a:lstStyle/>
          <a:p>
            <a:fld id="{F44E9EF7-D31C-4365-9088-79B42878EAD7}" type="slidenum">
              <a:rPr lang="de-DE" smtClean="0"/>
              <a:t>22</a:t>
            </a:fld>
            <a:endParaRPr lang="de-DE"/>
          </a:p>
        </p:txBody>
      </p:sp>
      <p:pic>
        <p:nvPicPr>
          <p:cNvPr id="23" name="Grafik 22">
            <a:extLst>
              <a:ext uri="{FF2B5EF4-FFF2-40B4-BE49-F238E27FC236}">
                <a16:creationId xmlns:a16="http://schemas.microsoft.com/office/drawing/2014/main" id="{8ADABC1B-A1C4-4FE4-B64A-2F88B0F9B397}"/>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12610540">
            <a:off x="714972" y="1874461"/>
            <a:ext cx="3004692" cy="4248472"/>
          </a:xfrm>
          <a:prstGeom prst="rect">
            <a:avLst/>
          </a:prstGeom>
        </p:spPr>
      </p:pic>
      <p:sp>
        <p:nvSpPr>
          <p:cNvPr id="25" name="Textfeld 24">
            <a:extLst>
              <a:ext uri="{FF2B5EF4-FFF2-40B4-BE49-F238E27FC236}">
                <a16:creationId xmlns:a16="http://schemas.microsoft.com/office/drawing/2014/main" id="{DA15EC73-152C-4DC2-9E5D-8865B1649990}"/>
              </a:ext>
            </a:extLst>
          </p:cNvPr>
          <p:cNvSpPr txBox="1"/>
          <p:nvPr/>
        </p:nvSpPr>
        <p:spPr>
          <a:xfrm>
            <a:off x="1517124" y="2420888"/>
            <a:ext cx="5442972" cy="1200329"/>
          </a:xfrm>
          <a:prstGeom prst="rect">
            <a:avLst/>
          </a:prstGeom>
          <a:noFill/>
        </p:spPr>
        <p:txBody>
          <a:bodyPr wrap="square" rtlCol="0">
            <a:spAutoFit/>
          </a:bodyPr>
          <a:lstStyle/>
          <a:p>
            <a:r>
              <a:rPr lang="de-DE" dirty="0"/>
              <a:t>Auf einer Höhe von 50 m ist die gesamte Muskelenergie des Mannes in potentielle Energie des Autos </a:t>
            </a:r>
            <a:r>
              <a:rPr lang="de-DE" dirty="0" err="1"/>
              <a:t>umge</a:t>
            </a:r>
            <a:r>
              <a:rPr lang="de-DE" dirty="0"/>
              <a:t>-wandelt. Das Auto hat jetzt „1 Bratwurst“ an potentieller Energie.</a:t>
            </a:r>
          </a:p>
        </p:txBody>
      </p:sp>
      <p:sp>
        <p:nvSpPr>
          <p:cNvPr id="19" name="Titel 1">
            <a:extLst>
              <a:ext uri="{FF2B5EF4-FFF2-40B4-BE49-F238E27FC236}">
                <a16:creationId xmlns:a16="http://schemas.microsoft.com/office/drawing/2014/main" id="{5F86E866-F847-4517-BFA7-E4D735B70B43}"/>
              </a:ext>
            </a:extLst>
          </p:cNvPr>
          <p:cNvSpPr>
            <a:spLocks noGrp="1"/>
          </p:cNvSpPr>
          <p:nvPr>
            <p:ph type="title"/>
          </p:nvPr>
        </p:nvSpPr>
        <p:spPr>
          <a:xfrm>
            <a:off x="838200" y="293869"/>
            <a:ext cx="10515600" cy="1325563"/>
          </a:xfrm>
        </p:spPr>
        <p:txBody>
          <a:bodyPr>
            <a:normAutofit/>
          </a:bodyPr>
          <a:lstStyle/>
          <a:p>
            <a:r>
              <a:rPr lang="de-DE" sz="2800" dirty="0"/>
              <a:t>2 Was ist potentielle Energie?</a:t>
            </a:r>
          </a:p>
        </p:txBody>
      </p:sp>
      <p:sp>
        <p:nvSpPr>
          <p:cNvPr id="20" name="Textfeld 19">
            <a:extLst>
              <a:ext uri="{FF2B5EF4-FFF2-40B4-BE49-F238E27FC236}">
                <a16:creationId xmlns:a16="http://schemas.microsoft.com/office/drawing/2014/main" id="{B00329B4-4615-4362-AB08-E9042677C0E2}"/>
              </a:ext>
            </a:extLst>
          </p:cNvPr>
          <p:cNvSpPr txBox="1"/>
          <p:nvPr/>
        </p:nvSpPr>
        <p:spPr>
          <a:xfrm>
            <a:off x="1294411" y="6071269"/>
            <a:ext cx="1264722" cy="369332"/>
          </a:xfrm>
          <a:prstGeom prst="rect">
            <a:avLst/>
          </a:prstGeom>
          <a:noFill/>
        </p:spPr>
        <p:txBody>
          <a:bodyPr wrap="square" rtlCol="0">
            <a:spAutoFit/>
          </a:bodyPr>
          <a:lstStyle/>
          <a:p>
            <a:r>
              <a:rPr lang="de-DE" dirty="0"/>
              <a:t>Höhe 0 m</a:t>
            </a:r>
          </a:p>
        </p:txBody>
      </p:sp>
      <p:sp>
        <p:nvSpPr>
          <p:cNvPr id="22" name="Textfeld 21">
            <a:extLst>
              <a:ext uri="{FF2B5EF4-FFF2-40B4-BE49-F238E27FC236}">
                <a16:creationId xmlns:a16="http://schemas.microsoft.com/office/drawing/2014/main" id="{9FA1D58F-311D-4B96-B0A1-166F319DE3D2}"/>
              </a:ext>
            </a:extLst>
          </p:cNvPr>
          <p:cNvSpPr txBox="1"/>
          <p:nvPr/>
        </p:nvSpPr>
        <p:spPr>
          <a:xfrm>
            <a:off x="1248394" y="2009905"/>
            <a:ext cx="1432706" cy="369332"/>
          </a:xfrm>
          <a:prstGeom prst="rect">
            <a:avLst/>
          </a:prstGeom>
          <a:noFill/>
        </p:spPr>
        <p:txBody>
          <a:bodyPr wrap="square" rtlCol="0">
            <a:spAutoFit/>
          </a:bodyPr>
          <a:lstStyle/>
          <a:p>
            <a:r>
              <a:rPr lang="de-DE" dirty="0"/>
              <a:t>Höhe 100 m</a:t>
            </a:r>
          </a:p>
        </p:txBody>
      </p:sp>
      <p:sp>
        <p:nvSpPr>
          <p:cNvPr id="24" name="Textfeld 23">
            <a:extLst>
              <a:ext uri="{FF2B5EF4-FFF2-40B4-BE49-F238E27FC236}">
                <a16:creationId xmlns:a16="http://schemas.microsoft.com/office/drawing/2014/main" id="{951C0170-CD65-4B32-8AC1-684D0CC63377}"/>
              </a:ext>
            </a:extLst>
          </p:cNvPr>
          <p:cNvSpPr txBox="1"/>
          <p:nvPr/>
        </p:nvSpPr>
        <p:spPr>
          <a:xfrm>
            <a:off x="263352" y="3944545"/>
            <a:ext cx="1356756" cy="369332"/>
          </a:xfrm>
          <a:prstGeom prst="rect">
            <a:avLst/>
          </a:prstGeom>
          <a:noFill/>
        </p:spPr>
        <p:txBody>
          <a:bodyPr wrap="square" rtlCol="0">
            <a:spAutoFit/>
          </a:bodyPr>
          <a:lstStyle/>
          <a:p>
            <a:r>
              <a:rPr lang="de-DE" dirty="0"/>
              <a:t>Höhe 50 m</a:t>
            </a:r>
          </a:p>
        </p:txBody>
      </p:sp>
    </p:spTree>
    <p:extLst>
      <p:ext uri="{BB962C8B-B14F-4D97-AF65-F5344CB8AC3E}">
        <p14:creationId xmlns:p14="http://schemas.microsoft.com/office/powerpoint/2010/main" val="338651352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Grafik 13">
            <a:extLst>
              <a:ext uri="{FF2B5EF4-FFF2-40B4-BE49-F238E27FC236}">
                <a16:creationId xmlns:a16="http://schemas.microsoft.com/office/drawing/2014/main" id="{F68AF1D0-572D-4956-9D71-6FF7793196A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rot="13338829">
            <a:off x="3815299" y="2997116"/>
            <a:ext cx="3004692" cy="4248472"/>
          </a:xfrm>
          <a:prstGeom prst="rect">
            <a:avLst/>
          </a:prstGeom>
        </p:spPr>
      </p:pic>
      <p:sp>
        <p:nvSpPr>
          <p:cNvPr id="2" name="Rechteck 1">
            <a:extLst>
              <a:ext uri="{FF2B5EF4-FFF2-40B4-BE49-F238E27FC236}">
                <a16:creationId xmlns:a16="http://schemas.microsoft.com/office/drawing/2014/main" id="{E4530528-5C3C-43CB-8CE6-28EA3AF18AC2}"/>
              </a:ext>
            </a:extLst>
          </p:cNvPr>
          <p:cNvSpPr/>
          <p:nvPr/>
        </p:nvSpPr>
        <p:spPr>
          <a:xfrm>
            <a:off x="4832416" y="4581128"/>
            <a:ext cx="543504" cy="79317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pic>
        <p:nvPicPr>
          <p:cNvPr id="19" name="Grafik 18">
            <a:extLst>
              <a:ext uri="{FF2B5EF4-FFF2-40B4-BE49-F238E27FC236}">
                <a16:creationId xmlns:a16="http://schemas.microsoft.com/office/drawing/2014/main" id="{8DD34C13-37BA-4E27-9A58-9281DB7C165C}"/>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1076235">
            <a:off x="2392765" y="3261382"/>
            <a:ext cx="4850256" cy="6858000"/>
          </a:xfrm>
          <a:prstGeom prst="rect">
            <a:avLst/>
          </a:prstGeom>
        </p:spPr>
      </p:pic>
      <p:sp>
        <p:nvSpPr>
          <p:cNvPr id="7" name="Textfeld 6">
            <a:extLst>
              <a:ext uri="{FF2B5EF4-FFF2-40B4-BE49-F238E27FC236}">
                <a16:creationId xmlns:a16="http://schemas.microsoft.com/office/drawing/2014/main" id="{059C9020-74A8-442A-8EAC-E2FF3F03C831}"/>
              </a:ext>
            </a:extLst>
          </p:cNvPr>
          <p:cNvSpPr txBox="1"/>
          <p:nvPr/>
        </p:nvSpPr>
        <p:spPr>
          <a:xfrm>
            <a:off x="4735024" y="3576147"/>
            <a:ext cx="3189385" cy="1200329"/>
          </a:xfrm>
          <a:prstGeom prst="rect">
            <a:avLst/>
          </a:prstGeom>
          <a:noFill/>
        </p:spPr>
        <p:txBody>
          <a:bodyPr wrap="square" rtlCol="0">
            <a:spAutoFit/>
          </a:bodyPr>
          <a:lstStyle/>
          <a:p>
            <a:r>
              <a:rPr lang="de-DE" dirty="0"/>
              <a:t>Auf halbem Weg nach unten ist noch eine „1/2 Bratwurst“ an potentieller Energie übrig.</a:t>
            </a:r>
          </a:p>
          <a:p>
            <a:endParaRPr lang="de-DE" dirty="0"/>
          </a:p>
        </p:txBody>
      </p:sp>
      <p:pic>
        <p:nvPicPr>
          <p:cNvPr id="21" name="Grafik 20">
            <a:extLst>
              <a:ext uri="{FF2B5EF4-FFF2-40B4-BE49-F238E27FC236}">
                <a16:creationId xmlns:a16="http://schemas.microsoft.com/office/drawing/2014/main" id="{B2093A74-AE30-4ECA-99D2-7A122EBD263A}"/>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180551">
            <a:off x="-293012" y="2255437"/>
            <a:ext cx="4850256" cy="6858000"/>
          </a:xfrm>
          <a:prstGeom prst="rect">
            <a:avLst/>
          </a:prstGeom>
        </p:spPr>
      </p:pic>
      <p:pic>
        <p:nvPicPr>
          <p:cNvPr id="23" name="Grafik 22">
            <a:extLst>
              <a:ext uri="{FF2B5EF4-FFF2-40B4-BE49-F238E27FC236}">
                <a16:creationId xmlns:a16="http://schemas.microsoft.com/office/drawing/2014/main" id="{8ADABC1B-A1C4-4FE4-B64A-2F88B0F9B397}"/>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rot="12610540">
            <a:off x="714972" y="1874461"/>
            <a:ext cx="3004692" cy="4248472"/>
          </a:xfrm>
          <a:prstGeom prst="rect">
            <a:avLst/>
          </a:prstGeom>
        </p:spPr>
      </p:pic>
      <p:sp>
        <p:nvSpPr>
          <p:cNvPr id="10" name="Freihandform: Form 9">
            <a:extLst>
              <a:ext uri="{FF2B5EF4-FFF2-40B4-BE49-F238E27FC236}">
                <a16:creationId xmlns:a16="http://schemas.microsoft.com/office/drawing/2014/main" id="{923F4AE2-4A4F-4DA5-8925-ACEFAC1CF930}"/>
              </a:ext>
            </a:extLst>
          </p:cNvPr>
          <p:cNvSpPr/>
          <p:nvPr/>
        </p:nvSpPr>
        <p:spPr>
          <a:xfrm>
            <a:off x="225631" y="4376982"/>
            <a:ext cx="11269683" cy="2090351"/>
          </a:xfrm>
          <a:custGeom>
            <a:avLst/>
            <a:gdLst>
              <a:gd name="connsiteX0" fmla="*/ 0 w 11269683"/>
              <a:gd name="connsiteY0" fmla="*/ 3837781 h 4082436"/>
              <a:gd name="connsiteX1" fmla="*/ 1757548 w 11269683"/>
              <a:gd name="connsiteY1" fmla="*/ 67365 h 4082436"/>
              <a:gd name="connsiteX2" fmla="*/ 3788229 w 11269683"/>
              <a:gd name="connsiteY2" fmla="*/ 1593344 h 4082436"/>
              <a:gd name="connsiteX3" fmla="*/ 7986156 w 11269683"/>
              <a:gd name="connsiteY3" fmla="*/ 3802155 h 4082436"/>
              <a:gd name="connsiteX4" fmla="*/ 11216244 w 11269683"/>
              <a:gd name="connsiteY4" fmla="*/ 4051536 h 4082436"/>
              <a:gd name="connsiteX5" fmla="*/ 11216244 w 11269683"/>
              <a:gd name="connsiteY5" fmla="*/ 4051536 h 4082436"/>
              <a:gd name="connsiteX6" fmla="*/ 11269683 w 11269683"/>
              <a:gd name="connsiteY6" fmla="*/ 4033723 h 40824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269683" h="4082436">
                <a:moveTo>
                  <a:pt x="0" y="3837781"/>
                </a:moveTo>
                <a:cubicBezTo>
                  <a:pt x="563088" y="2139609"/>
                  <a:pt x="1126177" y="441438"/>
                  <a:pt x="1757548" y="67365"/>
                </a:cubicBezTo>
                <a:cubicBezTo>
                  <a:pt x="2388920" y="-306708"/>
                  <a:pt x="2750128" y="970879"/>
                  <a:pt x="3788229" y="1593344"/>
                </a:cubicBezTo>
                <a:cubicBezTo>
                  <a:pt x="4826330" y="2215809"/>
                  <a:pt x="6748154" y="3392456"/>
                  <a:pt x="7986156" y="3802155"/>
                </a:cubicBezTo>
                <a:cubicBezTo>
                  <a:pt x="9224158" y="4211854"/>
                  <a:pt x="11216244" y="4051536"/>
                  <a:pt x="11216244" y="4051536"/>
                </a:cubicBezTo>
                <a:lnTo>
                  <a:pt x="11216244" y="4051536"/>
                </a:lnTo>
                <a:lnTo>
                  <a:pt x="11269683" y="4033723"/>
                </a:lnTo>
              </a:path>
            </a:pathLst>
          </a:custGeom>
          <a:noFill/>
          <a:ln w="98425">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 name="Fußzeilenplatzhalter 2">
            <a:extLst>
              <a:ext uri="{FF2B5EF4-FFF2-40B4-BE49-F238E27FC236}">
                <a16:creationId xmlns:a16="http://schemas.microsoft.com/office/drawing/2014/main" id="{3345D1D9-77D4-48ED-A416-87D7818A9795}"/>
              </a:ext>
            </a:extLst>
          </p:cNvPr>
          <p:cNvSpPr>
            <a:spLocks noGrp="1"/>
          </p:cNvSpPr>
          <p:nvPr>
            <p:ph type="ftr" sz="quarter" idx="11"/>
          </p:nvPr>
        </p:nvSpPr>
        <p:spPr/>
        <p:txBody>
          <a:bodyPr/>
          <a:lstStyle/>
          <a:p>
            <a:endParaRPr lang="de-DE"/>
          </a:p>
        </p:txBody>
      </p:sp>
      <p:sp>
        <p:nvSpPr>
          <p:cNvPr id="4" name="Foliennummernplatzhalter 3">
            <a:extLst>
              <a:ext uri="{FF2B5EF4-FFF2-40B4-BE49-F238E27FC236}">
                <a16:creationId xmlns:a16="http://schemas.microsoft.com/office/drawing/2014/main" id="{BE99A767-93E7-4990-9560-903151785299}"/>
              </a:ext>
            </a:extLst>
          </p:cNvPr>
          <p:cNvSpPr>
            <a:spLocks noGrp="1"/>
          </p:cNvSpPr>
          <p:nvPr>
            <p:ph type="sldNum" sz="quarter" idx="12"/>
          </p:nvPr>
        </p:nvSpPr>
        <p:spPr/>
        <p:txBody>
          <a:bodyPr/>
          <a:lstStyle/>
          <a:p>
            <a:fld id="{F44E9EF7-D31C-4365-9088-79B42878EAD7}" type="slidenum">
              <a:rPr lang="de-DE" smtClean="0"/>
              <a:t>23</a:t>
            </a:fld>
            <a:endParaRPr lang="de-DE"/>
          </a:p>
        </p:txBody>
      </p:sp>
      <p:sp>
        <p:nvSpPr>
          <p:cNvPr id="16" name="Textfeld 15">
            <a:extLst>
              <a:ext uri="{FF2B5EF4-FFF2-40B4-BE49-F238E27FC236}">
                <a16:creationId xmlns:a16="http://schemas.microsoft.com/office/drawing/2014/main" id="{8B5E6537-A4A9-4431-A478-47F52A0D606E}"/>
              </a:ext>
            </a:extLst>
          </p:cNvPr>
          <p:cNvSpPr txBox="1"/>
          <p:nvPr/>
        </p:nvSpPr>
        <p:spPr>
          <a:xfrm>
            <a:off x="1294411" y="6071269"/>
            <a:ext cx="1264722" cy="369332"/>
          </a:xfrm>
          <a:prstGeom prst="rect">
            <a:avLst/>
          </a:prstGeom>
          <a:noFill/>
        </p:spPr>
        <p:txBody>
          <a:bodyPr wrap="square" rtlCol="0">
            <a:spAutoFit/>
          </a:bodyPr>
          <a:lstStyle/>
          <a:p>
            <a:r>
              <a:rPr lang="de-DE" dirty="0"/>
              <a:t>Höhe 0 m</a:t>
            </a:r>
          </a:p>
        </p:txBody>
      </p:sp>
      <p:sp>
        <p:nvSpPr>
          <p:cNvPr id="17" name="Textfeld 16">
            <a:extLst>
              <a:ext uri="{FF2B5EF4-FFF2-40B4-BE49-F238E27FC236}">
                <a16:creationId xmlns:a16="http://schemas.microsoft.com/office/drawing/2014/main" id="{7BEE055F-A045-4F6C-9087-71CE8217C9EC}"/>
              </a:ext>
            </a:extLst>
          </p:cNvPr>
          <p:cNvSpPr txBox="1"/>
          <p:nvPr/>
        </p:nvSpPr>
        <p:spPr>
          <a:xfrm>
            <a:off x="1248394" y="2009905"/>
            <a:ext cx="1432706" cy="369332"/>
          </a:xfrm>
          <a:prstGeom prst="rect">
            <a:avLst/>
          </a:prstGeom>
          <a:noFill/>
        </p:spPr>
        <p:txBody>
          <a:bodyPr wrap="square" rtlCol="0">
            <a:spAutoFit/>
          </a:bodyPr>
          <a:lstStyle/>
          <a:p>
            <a:r>
              <a:rPr lang="de-DE" dirty="0"/>
              <a:t>Höhe 100 m</a:t>
            </a:r>
          </a:p>
        </p:txBody>
      </p:sp>
      <p:sp>
        <p:nvSpPr>
          <p:cNvPr id="18" name="Textfeld 17">
            <a:extLst>
              <a:ext uri="{FF2B5EF4-FFF2-40B4-BE49-F238E27FC236}">
                <a16:creationId xmlns:a16="http://schemas.microsoft.com/office/drawing/2014/main" id="{CB05B53C-F24C-4123-B02A-ED41CF7E91AA}"/>
              </a:ext>
            </a:extLst>
          </p:cNvPr>
          <p:cNvSpPr txBox="1"/>
          <p:nvPr/>
        </p:nvSpPr>
        <p:spPr>
          <a:xfrm>
            <a:off x="159822" y="4107626"/>
            <a:ext cx="1356756" cy="369332"/>
          </a:xfrm>
          <a:prstGeom prst="rect">
            <a:avLst/>
          </a:prstGeom>
          <a:noFill/>
        </p:spPr>
        <p:txBody>
          <a:bodyPr wrap="square" rtlCol="0">
            <a:spAutoFit/>
          </a:bodyPr>
          <a:lstStyle/>
          <a:p>
            <a:r>
              <a:rPr lang="de-DE" dirty="0"/>
              <a:t>Höhe 50 m</a:t>
            </a:r>
          </a:p>
        </p:txBody>
      </p:sp>
      <p:sp>
        <p:nvSpPr>
          <p:cNvPr id="13" name="Textfeld 12">
            <a:extLst>
              <a:ext uri="{FF2B5EF4-FFF2-40B4-BE49-F238E27FC236}">
                <a16:creationId xmlns:a16="http://schemas.microsoft.com/office/drawing/2014/main" id="{17485134-2379-43FD-8943-3745880B6020}"/>
              </a:ext>
            </a:extLst>
          </p:cNvPr>
          <p:cNvSpPr txBox="1"/>
          <p:nvPr/>
        </p:nvSpPr>
        <p:spPr>
          <a:xfrm>
            <a:off x="1703512" y="2785562"/>
            <a:ext cx="3350878" cy="646331"/>
          </a:xfrm>
          <a:prstGeom prst="rect">
            <a:avLst/>
          </a:prstGeom>
          <a:noFill/>
        </p:spPr>
        <p:txBody>
          <a:bodyPr wrap="square" rtlCol="0">
            <a:spAutoFit/>
          </a:bodyPr>
          <a:lstStyle/>
          <a:p>
            <a:r>
              <a:rPr lang="de-DE" dirty="0"/>
              <a:t>Diese potentielle Energie lässt das Auto den Hang hinunterrollen.</a:t>
            </a:r>
          </a:p>
        </p:txBody>
      </p:sp>
      <p:pic>
        <p:nvPicPr>
          <p:cNvPr id="20" name="Grafik 19">
            <a:extLst>
              <a:ext uri="{FF2B5EF4-FFF2-40B4-BE49-F238E27FC236}">
                <a16:creationId xmlns:a16="http://schemas.microsoft.com/office/drawing/2014/main" id="{2BD6BB9C-B56B-41AF-AE05-3CB07877E6BD}"/>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604145" y="4246409"/>
            <a:ext cx="4850256" cy="6858000"/>
          </a:xfrm>
          <a:prstGeom prst="rect">
            <a:avLst/>
          </a:prstGeom>
        </p:spPr>
      </p:pic>
      <p:sp>
        <p:nvSpPr>
          <p:cNvPr id="6" name="Textfeld 5">
            <a:extLst>
              <a:ext uri="{FF2B5EF4-FFF2-40B4-BE49-F238E27FC236}">
                <a16:creationId xmlns:a16="http://schemas.microsoft.com/office/drawing/2014/main" id="{9FDD56B3-88DE-4678-BDCC-A9A5AB5BAAEF}"/>
              </a:ext>
            </a:extLst>
          </p:cNvPr>
          <p:cNvSpPr txBox="1"/>
          <p:nvPr/>
        </p:nvSpPr>
        <p:spPr>
          <a:xfrm>
            <a:off x="8591229" y="4231834"/>
            <a:ext cx="3121642" cy="1477328"/>
          </a:xfrm>
          <a:prstGeom prst="rect">
            <a:avLst/>
          </a:prstGeom>
          <a:noFill/>
        </p:spPr>
        <p:txBody>
          <a:bodyPr wrap="square" rtlCol="0">
            <a:spAutoFit/>
          </a:bodyPr>
          <a:lstStyle/>
          <a:p>
            <a:r>
              <a:rPr lang="de-DE" dirty="0"/>
              <a:t>Wenn das Auto auf einer Höhe von 0 m zum Stillstand kommt, beträgt die potentielle Energie des Autos wieder „0“.</a:t>
            </a:r>
          </a:p>
          <a:p>
            <a:endParaRPr lang="de-DE" dirty="0"/>
          </a:p>
        </p:txBody>
      </p:sp>
      <p:sp>
        <p:nvSpPr>
          <p:cNvPr id="22" name="Titel 1">
            <a:extLst>
              <a:ext uri="{FF2B5EF4-FFF2-40B4-BE49-F238E27FC236}">
                <a16:creationId xmlns:a16="http://schemas.microsoft.com/office/drawing/2014/main" id="{13EFCA31-DA3C-4C03-8818-4B61427358F7}"/>
              </a:ext>
            </a:extLst>
          </p:cNvPr>
          <p:cNvSpPr>
            <a:spLocks noGrp="1"/>
          </p:cNvSpPr>
          <p:nvPr>
            <p:ph type="title"/>
          </p:nvPr>
        </p:nvSpPr>
        <p:spPr>
          <a:xfrm>
            <a:off x="838200" y="293869"/>
            <a:ext cx="10515600" cy="1325563"/>
          </a:xfrm>
        </p:spPr>
        <p:txBody>
          <a:bodyPr>
            <a:normAutofit/>
          </a:bodyPr>
          <a:lstStyle/>
          <a:p>
            <a:r>
              <a:rPr lang="de-DE" sz="2800" dirty="0"/>
              <a:t>2 Was ist potentielle Energie?</a:t>
            </a:r>
          </a:p>
        </p:txBody>
      </p:sp>
    </p:spTree>
    <p:extLst>
      <p:ext uri="{BB962C8B-B14F-4D97-AF65-F5344CB8AC3E}">
        <p14:creationId xmlns:p14="http://schemas.microsoft.com/office/powerpoint/2010/main" val="21962840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500" fill="hold"/>
                                        <p:tgtEl>
                                          <p:spTgt spid="7"/>
                                        </p:tgtEl>
                                        <p:attrNameLst>
                                          <p:attrName>ppt_w</p:attrName>
                                        </p:attrNameLst>
                                      </p:cBhvr>
                                      <p:tavLst>
                                        <p:tav tm="0">
                                          <p:val>
                                            <p:fltVal val="0"/>
                                          </p:val>
                                        </p:tav>
                                        <p:tav tm="100000">
                                          <p:val>
                                            <p:strVal val="#ppt_w"/>
                                          </p:val>
                                        </p:tav>
                                      </p:tavLst>
                                    </p:anim>
                                    <p:anim calcmode="lin" valueType="num">
                                      <p:cBhvr>
                                        <p:cTn id="8" dur="500" fill="hold"/>
                                        <p:tgtEl>
                                          <p:spTgt spid="7"/>
                                        </p:tgtEl>
                                        <p:attrNameLst>
                                          <p:attrName>ppt_h</p:attrName>
                                        </p:attrNameLst>
                                      </p:cBhvr>
                                      <p:tavLst>
                                        <p:tav tm="0">
                                          <p:val>
                                            <p:fltVal val="0"/>
                                          </p:val>
                                        </p:tav>
                                        <p:tav tm="100000">
                                          <p:val>
                                            <p:strVal val="#ppt_h"/>
                                          </p:val>
                                        </p:tav>
                                      </p:tavLst>
                                    </p:anim>
                                    <p:animEffect transition="in" filter="fade">
                                      <p:cBhvr>
                                        <p:cTn id="9" dur="500"/>
                                        <p:tgtEl>
                                          <p:spTgt spid="7"/>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grpId="0" nodeType="clickEffect">
                                  <p:stCondLst>
                                    <p:cond delay="0"/>
                                  </p:stCondLst>
                                  <p:childTnLst>
                                    <p:set>
                                      <p:cBhvr>
                                        <p:cTn id="13" dur="1" fill="hold">
                                          <p:stCondLst>
                                            <p:cond delay="0"/>
                                          </p:stCondLst>
                                        </p:cTn>
                                        <p:tgtEl>
                                          <p:spTgt spid="6"/>
                                        </p:tgtEl>
                                        <p:attrNameLst>
                                          <p:attrName>style.visibility</p:attrName>
                                        </p:attrNameLst>
                                      </p:cBhvr>
                                      <p:to>
                                        <p:strVal val="visible"/>
                                      </p:to>
                                    </p:set>
                                    <p:anim calcmode="lin" valueType="num">
                                      <p:cBhvr>
                                        <p:cTn id="14" dur="500" fill="hold"/>
                                        <p:tgtEl>
                                          <p:spTgt spid="6"/>
                                        </p:tgtEl>
                                        <p:attrNameLst>
                                          <p:attrName>ppt_w</p:attrName>
                                        </p:attrNameLst>
                                      </p:cBhvr>
                                      <p:tavLst>
                                        <p:tav tm="0">
                                          <p:val>
                                            <p:fltVal val="0"/>
                                          </p:val>
                                        </p:tav>
                                        <p:tav tm="100000">
                                          <p:val>
                                            <p:strVal val="#ppt_w"/>
                                          </p:val>
                                        </p:tav>
                                      </p:tavLst>
                                    </p:anim>
                                    <p:anim calcmode="lin" valueType="num">
                                      <p:cBhvr>
                                        <p:cTn id="15" dur="500" fill="hold"/>
                                        <p:tgtEl>
                                          <p:spTgt spid="6"/>
                                        </p:tgtEl>
                                        <p:attrNameLst>
                                          <p:attrName>ppt_h</p:attrName>
                                        </p:attrNameLst>
                                      </p:cBhvr>
                                      <p:tavLst>
                                        <p:tav tm="0">
                                          <p:val>
                                            <p:fltVal val="0"/>
                                          </p:val>
                                        </p:tav>
                                        <p:tav tm="100000">
                                          <p:val>
                                            <p:strVal val="#ppt_h"/>
                                          </p:val>
                                        </p:tav>
                                      </p:tavLst>
                                    </p:anim>
                                    <p:animEffect transition="in" filter="fade">
                                      <p:cBhvr>
                                        <p:cTn id="16"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6"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hteck 1">
            <a:extLst>
              <a:ext uri="{FF2B5EF4-FFF2-40B4-BE49-F238E27FC236}">
                <a16:creationId xmlns:a16="http://schemas.microsoft.com/office/drawing/2014/main" id="{E4530528-5C3C-43CB-8CE6-28EA3AF18AC2}"/>
              </a:ext>
            </a:extLst>
          </p:cNvPr>
          <p:cNvSpPr/>
          <p:nvPr/>
        </p:nvSpPr>
        <p:spPr>
          <a:xfrm>
            <a:off x="4832416" y="4581128"/>
            <a:ext cx="543504" cy="79317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0" name="Freihandform: Form 9">
            <a:extLst>
              <a:ext uri="{FF2B5EF4-FFF2-40B4-BE49-F238E27FC236}">
                <a16:creationId xmlns:a16="http://schemas.microsoft.com/office/drawing/2014/main" id="{923F4AE2-4A4F-4DA5-8925-ACEFAC1CF930}"/>
              </a:ext>
            </a:extLst>
          </p:cNvPr>
          <p:cNvSpPr/>
          <p:nvPr/>
        </p:nvSpPr>
        <p:spPr>
          <a:xfrm>
            <a:off x="225631" y="4376982"/>
            <a:ext cx="11269683" cy="2090351"/>
          </a:xfrm>
          <a:custGeom>
            <a:avLst/>
            <a:gdLst>
              <a:gd name="connsiteX0" fmla="*/ 0 w 11269683"/>
              <a:gd name="connsiteY0" fmla="*/ 3837781 h 4082436"/>
              <a:gd name="connsiteX1" fmla="*/ 1757548 w 11269683"/>
              <a:gd name="connsiteY1" fmla="*/ 67365 h 4082436"/>
              <a:gd name="connsiteX2" fmla="*/ 3788229 w 11269683"/>
              <a:gd name="connsiteY2" fmla="*/ 1593344 h 4082436"/>
              <a:gd name="connsiteX3" fmla="*/ 7986156 w 11269683"/>
              <a:gd name="connsiteY3" fmla="*/ 3802155 h 4082436"/>
              <a:gd name="connsiteX4" fmla="*/ 11216244 w 11269683"/>
              <a:gd name="connsiteY4" fmla="*/ 4051536 h 4082436"/>
              <a:gd name="connsiteX5" fmla="*/ 11216244 w 11269683"/>
              <a:gd name="connsiteY5" fmla="*/ 4051536 h 4082436"/>
              <a:gd name="connsiteX6" fmla="*/ 11269683 w 11269683"/>
              <a:gd name="connsiteY6" fmla="*/ 4033723 h 40824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269683" h="4082436">
                <a:moveTo>
                  <a:pt x="0" y="3837781"/>
                </a:moveTo>
                <a:cubicBezTo>
                  <a:pt x="563088" y="2139609"/>
                  <a:pt x="1126177" y="441438"/>
                  <a:pt x="1757548" y="67365"/>
                </a:cubicBezTo>
                <a:cubicBezTo>
                  <a:pt x="2388920" y="-306708"/>
                  <a:pt x="2750128" y="970879"/>
                  <a:pt x="3788229" y="1593344"/>
                </a:cubicBezTo>
                <a:cubicBezTo>
                  <a:pt x="4826330" y="2215809"/>
                  <a:pt x="6748154" y="3392456"/>
                  <a:pt x="7986156" y="3802155"/>
                </a:cubicBezTo>
                <a:cubicBezTo>
                  <a:pt x="9224158" y="4211854"/>
                  <a:pt x="11216244" y="4051536"/>
                  <a:pt x="11216244" y="4051536"/>
                </a:cubicBezTo>
                <a:lnTo>
                  <a:pt x="11216244" y="4051536"/>
                </a:lnTo>
                <a:lnTo>
                  <a:pt x="11269683" y="4033723"/>
                </a:lnTo>
              </a:path>
            </a:pathLst>
          </a:custGeom>
          <a:noFill/>
          <a:ln w="98425">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 name="Fußzeilenplatzhalter 2">
            <a:extLst>
              <a:ext uri="{FF2B5EF4-FFF2-40B4-BE49-F238E27FC236}">
                <a16:creationId xmlns:a16="http://schemas.microsoft.com/office/drawing/2014/main" id="{3345D1D9-77D4-48ED-A416-87D7818A9795}"/>
              </a:ext>
            </a:extLst>
          </p:cNvPr>
          <p:cNvSpPr>
            <a:spLocks noGrp="1"/>
          </p:cNvSpPr>
          <p:nvPr>
            <p:ph type="ftr" sz="quarter" idx="11"/>
          </p:nvPr>
        </p:nvSpPr>
        <p:spPr/>
        <p:txBody>
          <a:bodyPr/>
          <a:lstStyle/>
          <a:p>
            <a:endParaRPr lang="de-DE"/>
          </a:p>
        </p:txBody>
      </p:sp>
      <p:sp>
        <p:nvSpPr>
          <p:cNvPr id="4" name="Foliennummernplatzhalter 3">
            <a:extLst>
              <a:ext uri="{FF2B5EF4-FFF2-40B4-BE49-F238E27FC236}">
                <a16:creationId xmlns:a16="http://schemas.microsoft.com/office/drawing/2014/main" id="{BE99A767-93E7-4990-9560-903151785299}"/>
              </a:ext>
            </a:extLst>
          </p:cNvPr>
          <p:cNvSpPr>
            <a:spLocks noGrp="1"/>
          </p:cNvSpPr>
          <p:nvPr>
            <p:ph type="sldNum" sz="quarter" idx="12"/>
          </p:nvPr>
        </p:nvSpPr>
        <p:spPr/>
        <p:txBody>
          <a:bodyPr/>
          <a:lstStyle/>
          <a:p>
            <a:fld id="{F44E9EF7-D31C-4365-9088-79B42878EAD7}" type="slidenum">
              <a:rPr lang="de-DE" smtClean="0"/>
              <a:t>24</a:t>
            </a:fld>
            <a:endParaRPr lang="de-DE"/>
          </a:p>
        </p:txBody>
      </p:sp>
      <p:sp>
        <p:nvSpPr>
          <p:cNvPr id="22" name="Freihandform: Form 21">
            <a:extLst>
              <a:ext uri="{FF2B5EF4-FFF2-40B4-BE49-F238E27FC236}">
                <a16:creationId xmlns:a16="http://schemas.microsoft.com/office/drawing/2014/main" id="{9C5E4FCF-E137-4E03-8C0F-E11855B05550}"/>
              </a:ext>
            </a:extLst>
          </p:cNvPr>
          <p:cNvSpPr/>
          <p:nvPr/>
        </p:nvSpPr>
        <p:spPr>
          <a:xfrm>
            <a:off x="225631" y="2384897"/>
            <a:ext cx="11269683" cy="4082436"/>
          </a:xfrm>
          <a:custGeom>
            <a:avLst/>
            <a:gdLst>
              <a:gd name="connsiteX0" fmla="*/ 0 w 11269683"/>
              <a:gd name="connsiteY0" fmla="*/ 3837781 h 4082436"/>
              <a:gd name="connsiteX1" fmla="*/ 1757548 w 11269683"/>
              <a:gd name="connsiteY1" fmla="*/ 67365 h 4082436"/>
              <a:gd name="connsiteX2" fmla="*/ 3788229 w 11269683"/>
              <a:gd name="connsiteY2" fmla="*/ 1593344 h 4082436"/>
              <a:gd name="connsiteX3" fmla="*/ 7986156 w 11269683"/>
              <a:gd name="connsiteY3" fmla="*/ 3802155 h 4082436"/>
              <a:gd name="connsiteX4" fmla="*/ 11216244 w 11269683"/>
              <a:gd name="connsiteY4" fmla="*/ 4051536 h 4082436"/>
              <a:gd name="connsiteX5" fmla="*/ 11216244 w 11269683"/>
              <a:gd name="connsiteY5" fmla="*/ 4051536 h 4082436"/>
              <a:gd name="connsiteX6" fmla="*/ 11269683 w 11269683"/>
              <a:gd name="connsiteY6" fmla="*/ 4033723 h 40824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269683" h="4082436">
                <a:moveTo>
                  <a:pt x="0" y="3837781"/>
                </a:moveTo>
                <a:cubicBezTo>
                  <a:pt x="563088" y="2139609"/>
                  <a:pt x="1126177" y="441438"/>
                  <a:pt x="1757548" y="67365"/>
                </a:cubicBezTo>
                <a:cubicBezTo>
                  <a:pt x="2388920" y="-306708"/>
                  <a:pt x="2750128" y="970879"/>
                  <a:pt x="3788229" y="1593344"/>
                </a:cubicBezTo>
                <a:cubicBezTo>
                  <a:pt x="4826330" y="2215809"/>
                  <a:pt x="6748154" y="3392456"/>
                  <a:pt x="7986156" y="3802155"/>
                </a:cubicBezTo>
                <a:cubicBezTo>
                  <a:pt x="9224158" y="4211854"/>
                  <a:pt x="11216244" y="4051536"/>
                  <a:pt x="11216244" y="4051536"/>
                </a:cubicBezTo>
                <a:lnTo>
                  <a:pt x="11216244" y="4051536"/>
                </a:lnTo>
                <a:lnTo>
                  <a:pt x="11269683" y="4033723"/>
                </a:lnTo>
              </a:path>
            </a:pathLst>
          </a:custGeom>
          <a:no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5" name="Textfeld 4">
            <a:extLst>
              <a:ext uri="{FF2B5EF4-FFF2-40B4-BE49-F238E27FC236}">
                <a16:creationId xmlns:a16="http://schemas.microsoft.com/office/drawing/2014/main" id="{7B405DD9-F6C7-4A63-8A11-9F2173C0CD5F}"/>
              </a:ext>
            </a:extLst>
          </p:cNvPr>
          <p:cNvSpPr txBox="1"/>
          <p:nvPr/>
        </p:nvSpPr>
        <p:spPr>
          <a:xfrm rot="20377396">
            <a:off x="5931409" y="2265492"/>
            <a:ext cx="3181320" cy="1015663"/>
          </a:xfrm>
          <a:prstGeom prst="rect">
            <a:avLst/>
          </a:prstGeom>
          <a:noFill/>
        </p:spPr>
        <p:txBody>
          <a:bodyPr wrap="none" rtlCol="0">
            <a:spAutoFit/>
          </a:bodyPr>
          <a:lstStyle/>
          <a:p>
            <a:r>
              <a:rPr lang="de-DE" sz="6000" dirty="0"/>
              <a:t>Rate mal!</a:t>
            </a:r>
          </a:p>
        </p:txBody>
      </p:sp>
      <p:sp>
        <p:nvSpPr>
          <p:cNvPr id="14" name="Titel 1">
            <a:extLst>
              <a:ext uri="{FF2B5EF4-FFF2-40B4-BE49-F238E27FC236}">
                <a16:creationId xmlns:a16="http://schemas.microsoft.com/office/drawing/2014/main" id="{CEBFFE00-A6C2-42A9-BC3E-87E5605AA415}"/>
              </a:ext>
            </a:extLst>
          </p:cNvPr>
          <p:cNvSpPr>
            <a:spLocks noGrp="1"/>
          </p:cNvSpPr>
          <p:nvPr>
            <p:ph type="title"/>
          </p:nvPr>
        </p:nvSpPr>
        <p:spPr>
          <a:xfrm>
            <a:off x="838200" y="293869"/>
            <a:ext cx="10515600" cy="1325563"/>
          </a:xfrm>
        </p:spPr>
        <p:txBody>
          <a:bodyPr>
            <a:normAutofit/>
          </a:bodyPr>
          <a:lstStyle/>
          <a:p>
            <a:r>
              <a:rPr lang="de-DE" sz="2800" dirty="0"/>
              <a:t>2 Was ist potentielle Energie?</a:t>
            </a:r>
          </a:p>
        </p:txBody>
      </p:sp>
      <p:sp>
        <p:nvSpPr>
          <p:cNvPr id="19" name="Textfeld 18">
            <a:extLst>
              <a:ext uri="{FF2B5EF4-FFF2-40B4-BE49-F238E27FC236}">
                <a16:creationId xmlns:a16="http://schemas.microsoft.com/office/drawing/2014/main" id="{22473A41-B7E1-4B59-9CF7-6DFD4CA9873A}"/>
              </a:ext>
            </a:extLst>
          </p:cNvPr>
          <p:cNvSpPr txBox="1"/>
          <p:nvPr/>
        </p:nvSpPr>
        <p:spPr>
          <a:xfrm>
            <a:off x="1294411" y="6071269"/>
            <a:ext cx="1264722" cy="369332"/>
          </a:xfrm>
          <a:prstGeom prst="rect">
            <a:avLst/>
          </a:prstGeom>
          <a:noFill/>
        </p:spPr>
        <p:txBody>
          <a:bodyPr wrap="square" rtlCol="0">
            <a:spAutoFit/>
          </a:bodyPr>
          <a:lstStyle/>
          <a:p>
            <a:r>
              <a:rPr lang="de-DE" dirty="0"/>
              <a:t>Höhe 0 m</a:t>
            </a:r>
          </a:p>
        </p:txBody>
      </p:sp>
      <p:sp>
        <p:nvSpPr>
          <p:cNvPr id="20" name="Textfeld 19">
            <a:extLst>
              <a:ext uri="{FF2B5EF4-FFF2-40B4-BE49-F238E27FC236}">
                <a16:creationId xmlns:a16="http://schemas.microsoft.com/office/drawing/2014/main" id="{F96C4D0D-834A-4342-8F58-D575F745DE44}"/>
              </a:ext>
            </a:extLst>
          </p:cNvPr>
          <p:cNvSpPr txBox="1"/>
          <p:nvPr/>
        </p:nvSpPr>
        <p:spPr>
          <a:xfrm>
            <a:off x="1248394" y="2009905"/>
            <a:ext cx="1432706" cy="369332"/>
          </a:xfrm>
          <a:prstGeom prst="rect">
            <a:avLst/>
          </a:prstGeom>
          <a:noFill/>
        </p:spPr>
        <p:txBody>
          <a:bodyPr wrap="square" rtlCol="0">
            <a:spAutoFit/>
          </a:bodyPr>
          <a:lstStyle/>
          <a:p>
            <a:r>
              <a:rPr lang="de-DE" dirty="0"/>
              <a:t>Höhe 100 m</a:t>
            </a:r>
          </a:p>
        </p:txBody>
      </p:sp>
      <p:sp>
        <p:nvSpPr>
          <p:cNvPr id="21" name="Textfeld 20">
            <a:extLst>
              <a:ext uri="{FF2B5EF4-FFF2-40B4-BE49-F238E27FC236}">
                <a16:creationId xmlns:a16="http://schemas.microsoft.com/office/drawing/2014/main" id="{2DC3DF20-D603-4E28-8135-32D73439E3E7}"/>
              </a:ext>
            </a:extLst>
          </p:cNvPr>
          <p:cNvSpPr txBox="1"/>
          <p:nvPr/>
        </p:nvSpPr>
        <p:spPr>
          <a:xfrm>
            <a:off x="1248394" y="3944545"/>
            <a:ext cx="1356756" cy="369332"/>
          </a:xfrm>
          <a:prstGeom prst="rect">
            <a:avLst/>
          </a:prstGeom>
          <a:noFill/>
        </p:spPr>
        <p:txBody>
          <a:bodyPr wrap="square" rtlCol="0">
            <a:spAutoFit/>
          </a:bodyPr>
          <a:lstStyle/>
          <a:p>
            <a:r>
              <a:rPr lang="de-DE" dirty="0"/>
              <a:t>Höhe 50 m</a:t>
            </a:r>
          </a:p>
        </p:txBody>
      </p:sp>
    </p:spTree>
    <p:extLst>
      <p:ext uri="{BB962C8B-B14F-4D97-AF65-F5344CB8AC3E}">
        <p14:creationId xmlns:p14="http://schemas.microsoft.com/office/powerpoint/2010/main" val="220984215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 name="Grafik 20">
            <a:extLst>
              <a:ext uri="{FF2B5EF4-FFF2-40B4-BE49-F238E27FC236}">
                <a16:creationId xmlns:a16="http://schemas.microsoft.com/office/drawing/2014/main" id="{8FB06B9D-2AF0-43C0-B0AF-93EC0765AE59}"/>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flipH="1">
            <a:off x="7542368" y="4275856"/>
            <a:ext cx="4838959" cy="6858000"/>
          </a:xfrm>
          <a:prstGeom prst="rect">
            <a:avLst/>
          </a:prstGeom>
        </p:spPr>
      </p:pic>
      <p:pic>
        <p:nvPicPr>
          <p:cNvPr id="19" name="Grafik 18">
            <a:extLst>
              <a:ext uri="{FF2B5EF4-FFF2-40B4-BE49-F238E27FC236}">
                <a16:creationId xmlns:a16="http://schemas.microsoft.com/office/drawing/2014/main" id="{471C2C9E-146F-4F0C-8EE7-8F5089626A4E}"/>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318692" y="3140968"/>
            <a:ext cx="3004692" cy="4248472"/>
          </a:xfrm>
          <a:prstGeom prst="rect">
            <a:avLst/>
          </a:prstGeom>
        </p:spPr>
      </p:pic>
      <p:pic>
        <p:nvPicPr>
          <p:cNvPr id="20" name="Grafik 19">
            <a:extLst>
              <a:ext uri="{FF2B5EF4-FFF2-40B4-BE49-F238E27FC236}">
                <a16:creationId xmlns:a16="http://schemas.microsoft.com/office/drawing/2014/main" id="{22F7D65F-8283-4947-8E4A-2BDC856B7A12}"/>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flipH="1">
            <a:off x="7310705" y="4221088"/>
            <a:ext cx="5182991" cy="6858000"/>
          </a:xfrm>
          <a:prstGeom prst="rect">
            <a:avLst/>
          </a:prstGeom>
        </p:spPr>
      </p:pic>
      <p:sp>
        <p:nvSpPr>
          <p:cNvPr id="10" name="Freihandform: Form 9">
            <a:extLst>
              <a:ext uri="{FF2B5EF4-FFF2-40B4-BE49-F238E27FC236}">
                <a16:creationId xmlns:a16="http://schemas.microsoft.com/office/drawing/2014/main" id="{923F4AE2-4A4F-4DA5-8925-ACEFAC1CF930}"/>
              </a:ext>
            </a:extLst>
          </p:cNvPr>
          <p:cNvSpPr/>
          <p:nvPr/>
        </p:nvSpPr>
        <p:spPr>
          <a:xfrm>
            <a:off x="225631" y="4376982"/>
            <a:ext cx="11269683" cy="2090351"/>
          </a:xfrm>
          <a:custGeom>
            <a:avLst/>
            <a:gdLst>
              <a:gd name="connsiteX0" fmla="*/ 0 w 11269683"/>
              <a:gd name="connsiteY0" fmla="*/ 3837781 h 4082436"/>
              <a:gd name="connsiteX1" fmla="*/ 1757548 w 11269683"/>
              <a:gd name="connsiteY1" fmla="*/ 67365 h 4082436"/>
              <a:gd name="connsiteX2" fmla="*/ 3788229 w 11269683"/>
              <a:gd name="connsiteY2" fmla="*/ 1593344 h 4082436"/>
              <a:gd name="connsiteX3" fmla="*/ 7986156 w 11269683"/>
              <a:gd name="connsiteY3" fmla="*/ 3802155 h 4082436"/>
              <a:gd name="connsiteX4" fmla="*/ 11216244 w 11269683"/>
              <a:gd name="connsiteY4" fmla="*/ 4051536 h 4082436"/>
              <a:gd name="connsiteX5" fmla="*/ 11216244 w 11269683"/>
              <a:gd name="connsiteY5" fmla="*/ 4051536 h 4082436"/>
              <a:gd name="connsiteX6" fmla="*/ 11269683 w 11269683"/>
              <a:gd name="connsiteY6" fmla="*/ 4033723 h 40824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269683" h="4082436">
                <a:moveTo>
                  <a:pt x="0" y="3837781"/>
                </a:moveTo>
                <a:cubicBezTo>
                  <a:pt x="563088" y="2139609"/>
                  <a:pt x="1126177" y="441438"/>
                  <a:pt x="1757548" y="67365"/>
                </a:cubicBezTo>
                <a:cubicBezTo>
                  <a:pt x="2388920" y="-306708"/>
                  <a:pt x="2750128" y="970879"/>
                  <a:pt x="3788229" y="1593344"/>
                </a:cubicBezTo>
                <a:cubicBezTo>
                  <a:pt x="4826330" y="2215809"/>
                  <a:pt x="6748154" y="3392456"/>
                  <a:pt x="7986156" y="3802155"/>
                </a:cubicBezTo>
                <a:cubicBezTo>
                  <a:pt x="9224158" y="4211854"/>
                  <a:pt x="11216244" y="4051536"/>
                  <a:pt x="11216244" y="4051536"/>
                </a:cubicBezTo>
                <a:lnTo>
                  <a:pt x="11216244" y="4051536"/>
                </a:lnTo>
                <a:lnTo>
                  <a:pt x="11269683" y="4033723"/>
                </a:lnTo>
              </a:path>
            </a:pathLst>
          </a:custGeom>
          <a:noFill/>
          <a:ln w="98425">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 name="Fußzeilenplatzhalter 2">
            <a:extLst>
              <a:ext uri="{FF2B5EF4-FFF2-40B4-BE49-F238E27FC236}">
                <a16:creationId xmlns:a16="http://schemas.microsoft.com/office/drawing/2014/main" id="{D375045B-EDFE-4A59-AE6E-C359039C6E70}"/>
              </a:ext>
            </a:extLst>
          </p:cNvPr>
          <p:cNvSpPr>
            <a:spLocks noGrp="1"/>
          </p:cNvSpPr>
          <p:nvPr>
            <p:ph type="ftr" sz="quarter" idx="11"/>
          </p:nvPr>
        </p:nvSpPr>
        <p:spPr/>
        <p:txBody>
          <a:bodyPr/>
          <a:lstStyle/>
          <a:p>
            <a:endParaRPr lang="de-DE"/>
          </a:p>
        </p:txBody>
      </p:sp>
      <p:sp>
        <p:nvSpPr>
          <p:cNvPr id="4" name="Foliennummernplatzhalter 3">
            <a:extLst>
              <a:ext uri="{FF2B5EF4-FFF2-40B4-BE49-F238E27FC236}">
                <a16:creationId xmlns:a16="http://schemas.microsoft.com/office/drawing/2014/main" id="{431D7733-645F-484D-BAA2-9CF568550B53}"/>
              </a:ext>
            </a:extLst>
          </p:cNvPr>
          <p:cNvSpPr>
            <a:spLocks noGrp="1"/>
          </p:cNvSpPr>
          <p:nvPr>
            <p:ph type="sldNum" sz="quarter" idx="12"/>
          </p:nvPr>
        </p:nvSpPr>
        <p:spPr/>
        <p:txBody>
          <a:bodyPr/>
          <a:lstStyle/>
          <a:p>
            <a:fld id="{F44E9EF7-D31C-4365-9088-79B42878EAD7}" type="slidenum">
              <a:rPr lang="de-DE" smtClean="0"/>
              <a:t>25</a:t>
            </a:fld>
            <a:endParaRPr lang="de-DE"/>
          </a:p>
        </p:txBody>
      </p:sp>
      <p:sp>
        <p:nvSpPr>
          <p:cNvPr id="8" name="Textfeld 7">
            <a:extLst>
              <a:ext uri="{FF2B5EF4-FFF2-40B4-BE49-F238E27FC236}">
                <a16:creationId xmlns:a16="http://schemas.microsoft.com/office/drawing/2014/main" id="{53D885CB-F13A-4795-8DDA-F8FA9945C9F0}"/>
              </a:ext>
            </a:extLst>
          </p:cNvPr>
          <p:cNvSpPr txBox="1"/>
          <p:nvPr/>
        </p:nvSpPr>
        <p:spPr>
          <a:xfrm>
            <a:off x="4367808" y="2438788"/>
            <a:ext cx="4824536" cy="1569660"/>
          </a:xfrm>
          <a:prstGeom prst="rect">
            <a:avLst/>
          </a:prstGeom>
          <a:noFill/>
        </p:spPr>
        <p:txBody>
          <a:bodyPr wrap="square" rtlCol="0">
            <a:spAutoFit/>
          </a:bodyPr>
          <a:lstStyle/>
          <a:p>
            <a:r>
              <a:rPr lang="de-DE" sz="2400" dirty="0"/>
              <a:t>Wie viele „Bratwurst“-Einheiten an Energie braucht der Mann, um das Auto auf eine Höhe von 100 m zu schieben?</a:t>
            </a:r>
          </a:p>
        </p:txBody>
      </p:sp>
      <p:sp>
        <p:nvSpPr>
          <p:cNvPr id="22" name="Pfeil: nach rechts 21">
            <a:extLst>
              <a:ext uri="{FF2B5EF4-FFF2-40B4-BE49-F238E27FC236}">
                <a16:creationId xmlns:a16="http://schemas.microsoft.com/office/drawing/2014/main" id="{4B531948-657C-4438-A641-7C676B9364D3}"/>
              </a:ext>
            </a:extLst>
          </p:cNvPr>
          <p:cNvSpPr/>
          <p:nvPr/>
        </p:nvSpPr>
        <p:spPr>
          <a:xfrm rot="12336715">
            <a:off x="7197623" y="5471595"/>
            <a:ext cx="1739735" cy="494935"/>
          </a:xfrm>
          <a:prstGeom prst="rightArrow">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de-DE"/>
          </a:p>
        </p:txBody>
      </p:sp>
      <p:sp>
        <p:nvSpPr>
          <p:cNvPr id="14" name="Freihandform: Form 13">
            <a:extLst>
              <a:ext uri="{FF2B5EF4-FFF2-40B4-BE49-F238E27FC236}">
                <a16:creationId xmlns:a16="http://schemas.microsoft.com/office/drawing/2014/main" id="{860B4023-C056-4268-8584-CE9BBDD17154}"/>
              </a:ext>
            </a:extLst>
          </p:cNvPr>
          <p:cNvSpPr/>
          <p:nvPr/>
        </p:nvSpPr>
        <p:spPr>
          <a:xfrm>
            <a:off x="225631" y="2384897"/>
            <a:ext cx="11269683" cy="4082436"/>
          </a:xfrm>
          <a:custGeom>
            <a:avLst/>
            <a:gdLst>
              <a:gd name="connsiteX0" fmla="*/ 0 w 11269683"/>
              <a:gd name="connsiteY0" fmla="*/ 3837781 h 4082436"/>
              <a:gd name="connsiteX1" fmla="*/ 1757548 w 11269683"/>
              <a:gd name="connsiteY1" fmla="*/ 67365 h 4082436"/>
              <a:gd name="connsiteX2" fmla="*/ 3788229 w 11269683"/>
              <a:gd name="connsiteY2" fmla="*/ 1593344 h 4082436"/>
              <a:gd name="connsiteX3" fmla="*/ 7986156 w 11269683"/>
              <a:gd name="connsiteY3" fmla="*/ 3802155 h 4082436"/>
              <a:gd name="connsiteX4" fmla="*/ 11216244 w 11269683"/>
              <a:gd name="connsiteY4" fmla="*/ 4051536 h 4082436"/>
              <a:gd name="connsiteX5" fmla="*/ 11216244 w 11269683"/>
              <a:gd name="connsiteY5" fmla="*/ 4051536 h 4082436"/>
              <a:gd name="connsiteX6" fmla="*/ 11269683 w 11269683"/>
              <a:gd name="connsiteY6" fmla="*/ 4033723 h 40824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269683" h="4082436">
                <a:moveTo>
                  <a:pt x="0" y="3837781"/>
                </a:moveTo>
                <a:cubicBezTo>
                  <a:pt x="563088" y="2139609"/>
                  <a:pt x="1126177" y="441438"/>
                  <a:pt x="1757548" y="67365"/>
                </a:cubicBezTo>
                <a:cubicBezTo>
                  <a:pt x="2388920" y="-306708"/>
                  <a:pt x="2750128" y="970879"/>
                  <a:pt x="3788229" y="1593344"/>
                </a:cubicBezTo>
                <a:cubicBezTo>
                  <a:pt x="4826330" y="2215809"/>
                  <a:pt x="6748154" y="3392456"/>
                  <a:pt x="7986156" y="3802155"/>
                </a:cubicBezTo>
                <a:cubicBezTo>
                  <a:pt x="9224158" y="4211854"/>
                  <a:pt x="11216244" y="4051536"/>
                  <a:pt x="11216244" y="4051536"/>
                </a:cubicBezTo>
                <a:lnTo>
                  <a:pt x="11216244" y="4051536"/>
                </a:lnTo>
                <a:lnTo>
                  <a:pt x="11269683" y="4033723"/>
                </a:lnTo>
              </a:path>
            </a:pathLst>
          </a:custGeom>
          <a:no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6" name="Textfeld 15">
            <a:extLst>
              <a:ext uri="{FF2B5EF4-FFF2-40B4-BE49-F238E27FC236}">
                <a16:creationId xmlns:a16="http://schemas.microsoft.com/office/drawing/2014/main" id="{8A2EE965-8D66-438A-9669-674FA7F6296C}"/>
              </a:ext>
            </a:extLst>
          </p:cNvPr>
          <p:cNvSpPr txBox="1"/>
          <p:nvPr/>
        </p:nvSpPr>
        <p:spPr>
          <a:xfrm>
            <a:off x="10208914" y="3982803"/>
            <a:ext cx="970813" cy="1569660"/>
          </a:xfrm>
          <a:prstGeom prst="rect">
            <a:avLst/>
          </a:prstGeom>
          <a:noFill/>
        </p:spPr>
        <p:txBody>
          <a:bodyPr wrap="square" rtlCol="0">
            <a:spAutoFit/>
          </a:bodyPr>
          <a:lstStyle/>
          <a:p>
            <a:r>
              <a:rPr lang="de-DE" sz="9600" dirty="0">
                <a:solidFill>
                  <a:schemeClr val="accent2">
                    <a:lumMod val="75000"/>
                  </a:schemeClr>
                </a:solidFill>
              </a:rPr>
              <a:t>?</a:t>
            </a:r>
          </a:p>
        </p:txBody>
      </p:sp>
      <p:sp>
        <p:nvSpPr>
          <p:cNvPr id="18" name="Titel 1">
            <a:extLst>
              <a:ext uri="{FF2B5EF4-FFF2-40B4-BE49-F238E27FC236}">
                <a16:creationId xmlns:a16="http://schemas.microsoft.com/office/drawing/2014/main" id="{4B5AFA27-FAB4-46BC-9E40-81126ABFDD29}"/>
              </a:ext>
            </a:extLst>
          </p:cNvPr>
          <p:cNvSpPr>
            <a:spLocks noGrp="1"/>
          </p:cNvSpPr>
          <p:nvPr>
            <p:ph type="title"/>
          </p:nvPr>
        </p:nvSpPr>
        <p:spPr>
          <a:xfrm>
            <a:off x="838200" y="293869"/>
            <a:ext cx="10515600" cy="1325563"/>
          </a:xfrm>
        </p:spPr>
        <p:txBody>
          <a:bodyPr>
            <a:normAutofit/>
          </a:bodyPr>
          <a:lstStyle/>
          <a:p>
            <a:r>
              <a:rPr lang="de-DE" sz="2800" dirty="0"/>
              <a:t>2 Was ist potentielle Energie? </a:t>
            </a:r>
          </a:p>
        </p:txBody>
      </p:sp>
      <p:sp>
        <p:nvSpPr>
          <p:cNvPr id="23" name="Textfeld 22">
            <a:extLst>
              <a:ext uri="{FF2B5EF4-FFF2-40B4-BE49-F238E27FC236}">
                <a16:creationId xmlns:a16="http://schemas.microsoft.com/office/drawing/2014/main" id="{EBBC41DC-0921-4293-A2C3-897E00AE4E5E}"/>
              </a:ext>
            </a:extLst>
          </p:cNvPr>
          <p:cNvSpPr txBox="1"/>
          <p:nvPr/>
        </p:nvSpPr>
        <p:spPr>
          <a:xfrm>
            <a:off x="1294411" y="6071269"/>
            <a:ext cx="1264722" cy="369332"/>
          </a:xfrm>
          <a:prstGeom prst="rect">
            <a:avLst/>
          </a:prstGeom>
          <a:noFill/>
        </p:spPr>
        <p:txBody>
          <a:bodyPr wrap="square" rtlCol="0">
            <a:spAutoFit/>
          </a:bodyPr>
          <a:lstStyle/>
          <a:p>
            <a:r>
              <a:rPr lang="de-DE" dirty="0"/>
              <a:t>Höhe 0 m</a:t>
            </a:r>
          </a:p>
        </p:txBody>
      </p:sp>
      <p:sp>
        <p:nvSpPr>
          <p:cNvPr id="24" name="Textfeld 23">
            <a:extLst>
              <a:ext uri="{FF2B5EF4-FFF2-40B4-BE49-F238E27FC236}">
                <a16:creationId xmlns:a16="http://schemas.microsoft.com/office/drawing/2014/main" id="{5AA573BA-CFD8-49DB-82E9-9D67EFE3A3DD}"/>
              </a:ext>
            </a:extLst>
          </p:cNvPr>
          <p:cNvSpPr txBox="1"/>
          <p:nvPr/>
        </p:nvSpPr>
        <p:spPr>
          <a:xfrm>
            <a:off x="1248394" y="2009905"/>
            <a:ext cx="1432706" cy="369332"/>
          </a:xfrm>
          <a:prstGeom prst="rect">
            <a:avLst/>
          </a:prstGeom>
          <a:noFill/>
        </p:spPr>
        <p:txBody>
          <a:bodyPr wrap="square" rtlCol="0">
            <a:spAutoFit/>
          </a:bodyPr>
          <a:lstStyle/>
          <a:p>
            <a:r>
              <a:rPr lang="de-DE" dirty="0"/>
              <a:t>Höhe 100 m</a:t>
            </a:r>
          </a:p>
        </p:txBody>
      </p:sp>
      <p:sp>
        <p:nvSpPr>
          <p:cNvPr id="25" name="Textfeld 24">
            <a:extLst>
              <a:ext uri="{FF2B5EF4-FFF2-40B4-BE49-F238E27FC236}">
                <a16:creationId xmlns:a16="http://schemas.microsoft.com/office/drawing/2014/main" id="{1B1291EC-DE82-4607-8DDB-F12E33FBA096}"/>
              </a:ext>
            </a:extLst>
          </p:cNvPr>
          <p:cNvSpPr txBox="1"/>
          <p:nvPr/>
        </p:nvSpPr>
        <p:spPr>
          <a:xfrm>
            <a:off x="1248394" y="3944545"/>
            <a:ext cx="1356756" cy="369332"/>
          </a:xfrm>
          <a:prstGeom prst="rect">
            <a:avLst/>
          </a:prstGeom>
          <a:noFill/>
        </p:spPr>
        <p:txBody>
          <a:bodyPr wrap="square" rtlCol="0">
            <a:spAutoFit/>
          </a:bodyPr>
          <a:lstStyle/>
          <a:p>
            <a:r>
              <a:rPr lang="de-DE" dirty="0"/>
              <a:t>Höhe 50 m</a:t>
            </a:r>
          </a:p>
        </p:txBody>
      </p:sp>
    </p:spTree>
    <p:extLst>
      <p:ext uri="{BB962C8B-B14F-4D97-AF65-F5344CB8AC3E}">
        <p14:creationId xmlns:p14="http://schemas.microsoft.com/office/powerpoint/2010/main" val="153143435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Grafik 18">
            <a:extLst>
              <a:ext uri="{FF2B5EF4-FFF2-40B4-BE49-F238E27FC236}">
                <a16:creationId xmlns:a16="http://schemas.microsoft.com/office/drawing/2014/main" id="{ACC629D8-9A2D-4467-AACC-7529390AA478}"/>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127713" y="2836073"/>
            <a:ext cx="3004692" cy="4248472"/>
          </a:xfrm>
          <a:prstGeom prst="rect">
            <a:avLst/>
          </a:prstGeom>
        </p:spPr>
      </p:pic>
      <p:pic>
        <p:nvPicPr>
          <p:cNvPr id="20" name="Grafik 19">
            <a:extLst>
              <a:ext uri="{FF2B5EF4-FFF2-40B4-BE49-F238E27FC236}">
                <a16:creationId xmlns:a16="http://schemas.microsoft.com/office/drawing/2014/main" id="{22F7D65F-8283-4947-8E4A-2BDC856B7A12}"/>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flipH="1">
            <a:off x="7310705" y="4221088"/>
            <a:ext cx="5182991" cy="6858000"/>
          </a:xfrm>
          <a:prstGeom prst="rect">
            <a:avLst/>
          </a:prstGeom>
        </p:spPr>
      </p:pic>
      <p:sp>
        <p:nvSpPr>
          <p:cNvPr id="10" name="Freihandform: Form 9">
            <a:extLst>
              <a:ext uri="{FF2B5EF4-FFF2-40B4-BE49-F238E27FC236}">
                <a16:creationId xmlns:a16="http://schemas.microsoft.com/office/drawing/2014/main" id="{923F4AE2-4A4F-4DA5-8925-ACEFAC1CF930}"/>
              </a:ext>
            </a:extLst>
          </p:cNvPr>
          <p:cNvSpPr/>
          <p:nvPr/>
        </p:nvSpPr>
        <p:spPr>
          <a:xfrm>
            <a:off x="225631" y="4376982"/>
            <a:ext cx="11269683" cy="2090351"/>
          </a:xfrm>
          <a:custGeom>
            <a:avLst/>
            <a:gdLst>
              <a:gd name="connsiteX0" fmla="*/ 0 w 11269683"/>
              <a:gd name="connsiteY0" fmla="*/ 3837781 h 4082436"/>
              <a:gd name="connsiteX1" fmla="*/ 1757548 w 11269683"/>
              <a:gd name="connsiteY1" fmla="*/ 67365 h 4082436"/>
              <a:gd name="connsiteX2" fmla="*/ 3788229 w 11269683"/>
              <a:gd name="connsiteY2" fmla="*/ 1593344 h 4082436"/>
              <a:gd name="connsiteX3" fmla="*/ 7986156 w 11269683"/>
              <a:gd name="connsiteY3" fmla="*/ 3802155 h 4082436"/>
              <a:gd name="connsiteX4" fmla="*/ 11216244 w 11269683"/>
              <a:gd name="connsiteY4" fmla="*/ 4051536 h 4082436"/>
              <a:gd name="connsiteX5" fmla="*/ 11216244 w 11269683"/>
              <a:gd name="connsiteY5" fmla="*/ 4051536 h 4082436"/>
              <a:gd name="connsiteX6" fmla="*/ 11269683 w 11269683"/>
              <a:gd name="connsiteY6" fmla="*/ 4033723 h 40824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269683" h="4082436">
                <a:moveTo>
                  <a:pt x="0" y="3837781"/>
                </a:moveTo>
                <a:cubicBezTo>
                  <a:pt x="563088" y="2139609"/>
                  <a:pt x="1126177" y="441438"/>
                  <a:pt x="1757548" y="67365"/>
                </a:cubicBezTo>
                <a:cubicBezTo>
                  <a:pt x="2388920" y="-306708"/>
                  <a:pt x="2750128" y="970879"/>
                  <a:pt x="3788229" y="1593344"/>
                </a:cubicBezTo>
                <a:cubicBezTo>
                  <a:pt x="4826330" y="2215809"/>
                  <a:pt x="6748154" y="3392456"/>
                  <a:pt x="7986156" y="3802155"/>
                </a:cubicBezTo>
                <a:cubicBezTo>
                  <a:pt x="9224158" y="4211854"/>
                  <a:pt x="11216244" y="4051536"/>
                  <a:pt x="11216244" y="4051536"/>
                </a:cubicBezTo>
                <a:lnTo>
                  <a:pt x="11216244" y="4051536"/>
                </a:lnTo>
                <a:lnTo>
                  <a:pt x="11269683" y="4033723"/>
                </a:lnTo>
              </a:path>
            </a:pathLst>
          </a:custGeom>
          <a:noFill/>
          <a:ln w="98425">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5" name="Textfeld 4">
            <a:extLst>
              <a:ext uri="{FF2B5EF4-FFF2-40B4-BE49-F238E27FC236}">
                <a16:creationId xmlns:a16="http://schemas.microsoft.com/office/drawing/2014/main" id="{FC55BDF4-96E2-4D1A-A880-A32CD690AA6B}"/>
              </a:ext>
            </a:extLst>
          </p:cNvPr>
          <p:cNvSpPr txBox="1"/>
          <p:nvPr/>
        </p:nvSpPr>
        <p:spPr>
          <a:xfrm>
            <a:off x="8540087" y="2481018"/>
            <a:ext cx="970813" cy="1200329"/>
          </a:xfrm>
          <a:prstGeom prst="rect">
            <a:avLst/>
          </a:prstGeom>
          <a:noFill/>
        </p:spPr>
        <p:txBody>
          <a:bodyPr wrap="square" rtlCol="0">
            <a:spAutoFit/>
          </a:bodyPr>
          <a:lstStyle/>
          <a:p>
            <a:pPr algn="ctr"/>
            <a:r>
              <a:rPr lang="de-DE" sz="2400" dirty="0">
                <a:solidFill>
                  <a:schemeClr val="bg1"/>
                </a:solidFill>
              </a:rPr>
              <a:t>LAE-</a:t>
            </a:r>
          </a:p>
          <a:p>
            <a:pPr algn="ctr"/>
            <a:r>
              <a:rPr lang="de-DE" sz="2400" dirty="0">
                <a:solidFill>
                  <a:schemeClr val="bg1"/>
                </a:solidFill>
              </a:rPr>
              <a:t>ENER-</a:t>
            </a:r>
          </a:p>
          <a:p>
            <a:pPr algn="ctr"/>
            <a:r>
              <a:rPr lang="de-DE" sz="2400" dirty="0">
                <a:solidFill>
                  <a:schemeClr val="bg1"/>
                </a:solidFill>
              </a:rPr>
              <a:t>GIE</a:t>
            </a:r>
          </a:p>
        </p:txBody>
      </p:sp>
      <p:sp>
        <p:nvSpPr>
          <p:cNvPr id="3" name="Fußzeilenplatzhalter 2">
            <a:extLst>
              <a:ext uri="{FF2B5EF4-FFF2-40B4-BE49-F238E27FC236}">
                <a16:creationId xmlns:a16="http://schemas.microsoft.com/office/drawing/2014/main" id="{D375045B-EDFE-4A59-AE6E-C359039C6E70}"/>
              </a:ext>
            </a:extLst>
          </p:cNvPr>
          <p:cNvSpPr>
            <a:spLocks noGrp="1"/>
          </p:cNvSpPr>
          <p:nvPr>
            <p:ph type="ftr" sz="quarter" idx="11"/>
          </p:nvPr>
        </p:nvSpPr>
        <p:spPr/>
        <p:txBody>
          <a:bodyPr/>
          <a:lstStyle/>
          <a:p>
            <a:endParaRPr lang="de-DE"/>
          </a:p>
        </p:txBody>
      </p:sp>
      <p:sp>
        <p:nvSpPr>
          <p:cNvPr id="4" name="Foliennummernplatzhalter 3">
            <a:extLst>
              <a:ext uri="{FF2B5EF4-FFF2-40B4-BE49-F238E27FC236}">
                <a16:creationId xmlns:a16="http://schemas.microsoft.com/office/drawing/2014/main" id="{431D7733-645F-484D-BAA2-9CF568550B53}"/>
              </a:ext>
            </a:extLst>
          </p:cNvPr>
          <p:cNvSpPr>
            <a:spLocks noGrp="1"/>
          </p:cNvSpPr>
          <p:nvPr>
            <p:ph type="sldNum" sz="quarter" idx="12"/>
          </p:nvPr>
        </p:nvSpPr>
        <p:spPr/>
        <p:txBody>
          <a:bodyPr/>
          <a:lstStyle/>
          <a:p>
            <a:fld id="{F44E9EF7-D31C-4365-9088-79B42878EAD7}" type="slidenum">
              <a:rPr lang="de-DE" smtClean="0"/>
              <a:t>26</a:t>
            </a:fld>
            <a:endParaRPr lang="de-DE"/>
          </a:p>
        </p:txBody>
      </p:sp>
      <p:pic>
        <p:nvPicPr>
          <p:cNvPr id="21" name="Grafik 20">
            <a:extLst>
              <a:ext uri="{FF2B5EF4-FFF2-40B4-BE49-F238E27FC236}">
                <a16:creationId xmlns:a16="http://schemas.microsoft.com/office/drawing/2014/main" id="{8FB06B9D-2AF0-43C0-B0AF-93EC0765AE59}"/>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flipH="1">
            <a:off x="7542368" y="4275856"/>
            <a:ext cx="4838959" cy="6858000"/>
          </a:xfrm>
          <a:prstGeom prst="rect">
            <a:avLst/>
          </a:prstGeom>
        </p:spPr>
      </p:pic>
      <p:sp>
        <p:nvSpPr>
          <p:cNvPr id="22" name="Pfeil: nach rechts 21">
            <a:extLst>
              <a:ext uri="{FF2B5EF4-FFF2-40B4-BE49-F238E27FC236}">
                <a16:creationId xmlns:a16="http://schemas.microsoft.com/office/drawing/2014/main" id="{4B531948-657C-4438-A641-7C676B9364D3}"/>
              </a:ext>
            </a:extLst>
          </p:cNvPr>
          <p:cNvSpPr/>
          <p:nvPr/>
        </p:nvSpPr>
        <p:spPr>
          <a:xfrm rot="12336715">
            <a:off x="7197623" y="5471595"/>
            <a:ext cx="1739735" cy="494935"/>
          </a:xfrm>
          <a:prstGeom prst="rightArrow">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de-DE"/>
          </a:p>
        </p:txBody>
      </p:sp>
      <p:sp>
        <p:nvSpPr>
          <p:cNvPr id="14" name="Freihandform: Form 13">
            <a:extLst>
              <a:ext uri="{FF2B5EF4-FFF2-40B4-BE49-F238E27FC236}">
                <a16:creationId xmlns:a16="http://schemas.microsoft.com/office/drawing/2014/main" id="{860B4023-C056-4268-8584-CE9BBDD17154}"/>
              </a:ext>
            </a:extLst>
          </p:cNvPr>
          <p:cNvSpPr/>
          <p:nvPr/>
        </p:nvSpPr>
        <p:spPr>
          <a:xfrm>
            <a:off x="225631" y="2384897"/>
            <a:ext cx="11269683" cy="4082436"/>
          </a:xfrm>
          <a:custGeom>
            <a:avLst/>
            <a:gdLst>
              <a:gd name="connsiteX0" fmla="*/ 0 w 11269683"/>
              <a:gd name="connsiteY0" fmla="*/ 3837781 h 4082436"/>
              <a:gd name="connsiteX1" fmla="*/ 1757548 w 11269683"/>
              <a:gd name="connsiteY1" fmla="*/ 67365 h 4082436"/>
              <a:gd name="connsiteX2" fmla="*/ 3788229 w 11269683"/>
              <a:gd name="connsiteY2" fmla="*/ 1593344 h 4082436"/>
              <a:gd name="connsiteX3" fmla="*/ 7986156 w 11269683"/>
              <a:gd name="connsiteY3" fmla="*/ 3802155 h 4082436"/>
              <a:gd name="connsiteX4" fmla="*/ 11216244 w 11269683"/>
              <a:gd name="connsiteY4" fmla="*/ 4051536 h 4082436"/>
              <a:gd name="connsiteX5" fmla="*/ 11216244 w 11269683"/>
              <a:gd name="connsiteY5" fmla="*/ 4051536 h 4082436"/>
              <a:gd name="connsiteX6" fmla="*/ 11269683 w 11269683"/>
              <a:gd name="connsiteY6" fmla="*/ 4033723 h 40824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269683" h="4082436">
                <a:moveTo>
                  <a:pt x="0" y="3837781"/>
                </a:moveTo>
                <a:cubicBezTo>
                  <a:pt x="563088" y="2139609"/>
                  <a:pt x="1126177" y="441438"/>
                  <a:pt x="1757548" y="67365"/>
                </a:cubicBezTo>
                <a:cubicBezTo>
                  <a:pt x="2388920" y="-306708"/>
                  <a:pt x="2750128" y="970879"/>
                  <a:pt x="3788229" y="1593344"/>
                </a:cubicBezTo>
                <a:cubicBezTo>
                  <a:pt x="4826330" y="2215809"/>
                  <a:pt x="6748154" y="3392456"/>
                  <a:pt x="7986156" y="3802155"/>
                </a:cubicBezTo>
                <a:cubicBezTo>
                  <a:pt x="9224158" y="4211854"/>
                  <a:pt x="11216244" y="4051536"/>
                  <a:pt x="11216244" y="4051536"/>
                </a:cubicBezTo>
                <a:lnTo>
                  <a:pt x="11216244" y="4051536"/>
                </a:lnTo>
                <a:lnTo>
                  <a:pt x="11269683" y="4033723"/>
                </a:lnTo>
              </a:path>
            </a:pathLst>
          </a:custGeom>
          <a:no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pic>
        <p:nvPicPr>
          <p:cNvPr id="18" name="Grafik 17">
            <a:extLst>
              <a:ext uri="{FF2B5EF4-FFF2-40B4-BE49-F238E27FC236}">
                <a16:creationId xmlns:a16="http://schemas.microsoft.com/office/drawing/2014/main" id="{16C1AF05-B749-49CF-9BB4-3746531B2D00}"/>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318692" y="3140968"/>
            <a:ext cx="3004692" cy="4248472"/>
          </a:xfrm>
          <a:prstGeom prst="rect">
            <a:avLst/>
          </a:prstGeom>
        </p:spPr>
      </p:pic>
      <p:sp>
        <p:nvSpPr>
          <p:cNvPr id="23" name="Textfeld 22">
            <a:extLst>
              <a:ext uri="{FF2B5EF4-FFF2-40B4-BE49-F238E27FC236}">
                <a16:creationId xmlns:a16="http://schemas.microsoft.com/office/drawing/2014/main" id="{53B9F525-A60A-4129-930B-70401463ADE3}"/>
              </a:ext>
            </a:extLst>
          </p:cNvPr>
          <p:cNvSpPr txBox="1"/>
          <p:nvPr/>
        </p:nvSpPr>
        <p:spPr>
          <a:xfrm>
            <a:off x="4367808" y="2438788"/>
            <a:ext cx="4824536" cy="1200329"/>
          </a:xfrm>
          <a:prstGeom prst="rect">
            <a:avLst/>
          </a:prstGeom>
          <a:noFill/>
        </p:spPr>
        <p:txBody>
          <a:bodyPr wrap="square" rtlCol="0">
            <a:spAutoFit/>
          </a:bodyPr>
          <a:lstStyle/>
          <a:p>
            <a:r>
              <a:rPr lang="de-DE" sz="2400" dirty="0"/>
              <a:t>Genau:</a:t>
            </a:r>
          </a:p>
          <a:p>
            <a:r>
              <a:rPr lang="de-DE" sz="2400" dirty="0"/>
              <a:t>2 “Bratwurst“-Einheiten an Energie</a:t>
            </a:r>
          </a:p>
          <a:p>
            <a:r>
              <a:rPr lang="de-DE" sz="2400" dirty="0"/>
              <a:t>vollbringen das Wunder.</a:t>
            </a:r>
          </a:p>
        </p:txBody>
      </p:sp>
      <p:sp>
        <p:nvSpPr>
          <p:cNvPr id="24" name="Titel 1">
            <a:extLst>
              <a:ext uri="{FF2B5EF4-FFF2-40B4-BE49-F238E27FC236}">
                <a16:creationId xmlns:a16="http://schemas.microsoft.com/office/drawing/2014/main" id="{0A2A1BA0-4602-4010-B431-96BDEAF1EAC2}"/>
              </a:ext>
            </a:extLst>
          </p:cNvPr>
          <p:cNvSpPr>
            <a:spLocks noGrp="1"/>
          </p:cNvSpPr>
          <p:nvPr>
            <p:ph type="title"/>
          </p:nvPr>
        </p:nvSpPr>
        <p:spPr>
          <a:xfrm>
            <a:off x="838200" y="293869"/>
            <a:ext cx="10515600" cy="1325563"/>
          </a:xfrm>
        </p:spPr>
        <p:txBody>
          <a:bodyPr>
            <a:normAutofit/>
          </a:bodyPr>
          <a:lstStyle/>
          <a:p>
            <a:r>
              <a:rPr lang="de-DE" sz="2800" dirty="0"/>
              <a:t>2 Was ist potentielle Energie?</a:t>
            </a:r>
          </a:p>
        </p:txBody>
      </p:sp>
      <p:sp>
        <p:nvSpPr>
          <p:cNvPr id="25" name="Textfeld 24">
            <a:extLst>
              <a:ext uri="{FF2B5EF4-FFF2-40B4-BE49-F238E27FC236}">
                <a16:creationId xmlns:a16="http://schemas.microsoft.com/office/drawing/2014/main" id="{874005A6-C9EE-40CD-8951-6D45E508454E}"/>
              </a:ext>
            </a:extLst>
          </p:cNvPr>
          <p:cNvSpPr txBox="1"/>
          <p:nvPr/>
        </p:nvSpPr>
        <p:spPr>
          <a:xfrm>
            <a:off x="1294411" y="6071269"/>
            <a:ext cx="1264722" cy="369332"/>
          </a:xfrm>
          <a:prstGeom prst="rect">
            <a:avLst/>
          </a:prstGeom>
          <a:noFill/>
        </p:spPr>
        <p:txBody>
          <a:bodyPr wrap="square" rtlCol="0">
            <a:spAutoFit/>
          </a:bodyPr>
          <a:lstStyle/>
          <a:p>
            <a:r>
              <a:rPr lang="de-DE" dirty="0"/>
              <a:t>Höhe 0 m</a:t>
            </a:r>
          </a:p>
        </p:txBody>
      </p:sp>
      <p:sp>
        <p:nvSpPr>
          <p:cNvPr id="26" name="Textfeld 25">
            <a:extLst>
              <a:ext uri="{FF2B5EF4-FFF2-40B4-BE49-F238E27FC236}">
                <a16:creationId xmlns:a16="http://schemas.microsoft.com/office/drawing/2014/main" id="{B0C7DBF9-CF0E-4C97-96DC-EA52CC121EB8}"/>
              </a:ext>
            </a:extLst>
          </p:cNvPr>
          <p:cNvSpPr txBox="1"/>
          <p:nvPr/>
        </p:nvSpPr>
        <p:spPr>
          <a:xfrm>
            <a:off x="1248394" y="2009905"/>
            <a:ext cx="1432706" cy="369332"/>
          </a:xfrm>
          <a:prstGeom prst="rect">
            <a:avLst/>
          </a:prstGeom>
          <a:noFill/>
        </p:spPr>
        <p:txBody>
          <a:bodyPr wrap="square" rtlCol="0">
            <a:spAutoFit/>
          </a:bodyPr>
          <a:lstStyle/>
          <a:p>
            <a:r>
              <a:rPr lang="de-DE" dirty="0"/>
              <a:t>Höhe 100 m</a:t>
            </a:r>
          </a:p>
        </p:txBody>
      </p:sp>
      <p:sp>
        <p:nvSpPr>
          <p:cNvPr id="27" name="Textfeld 26">
            <a:extLst>
              <a:ext uri="{FF2B5EF4-FFF2-40B4-BE49-F238E27FC236}">
                <a16:creationId xmlns:a16="http://schemas.microsoft.com/office/drawing/2014/main" id="{DE676A9B-5E79-4D50-91D6-CE28BA6CFC82}"/>
              </a:ext>
            </a:extLst>
          </p:cNvPr>
          <p:cNvSpPr txBox="1"/>
          <p:nvPr/>
        </p:nvSpPr>
        <p:spPr>
          <a:xfrm>
            <a:off x="1248394" y="3944545"/>
            <a:ext cx="1356756" cy="369332"/>
          </a:xfrm>
          <a:prstGeom prst="rect">
            <a:avLst/>
          </a:prstGeom>
          <a:noFill/>
        </p:spPr>
        <p:txBody>
          <a:bodyPr wrap="square" rtlCol="0">
            <a:spAutoFit/>
          </a:bodyPr>
          <a:lstStyle/>
          <a:p>
            <a:r>
              <a:rPr lang="de-DE" dirty="0"/>
              <a:t>Höhe 50 m</a:t>
            </a:r>
          </a:p>
        </p:txBody>
      </p:sp>
    </p:spTree>
    <p:extLst>
      <p:ext uri="{BB962C8B-B14F-4D97-AF65-F5344CB8AC3E}">
        <p14:creationId xmlns:p14="http://schemas.microsoft.com/office/powerpoint/2010/main" val="6413392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23"/>
                                        </p:tgtEl>
                                        <p:attrNameLst>
                                          <p:attrName>style.visibility</p:attrName>
                                        </p:attrNameLst>
                                      </p:cBhvr>
                                      <p:to>
                                        <p:strVal val="visible"/>
                                      </p:to>
                                    </p:set>
                                    <p:anim calcmode="lin" valueType="num">
                                      <p:cBhvr>
                                        <p:cTn id="7" dur="500" fill="hold"/>
                                        <p:tgtEl>
                                          <p:spTgt spid="23"/>
                                        </p:tgtEl>
                                        <p:attrNameLst>
                                          <p:attrName>ppt_w</p:attrName>
                                        </p:attrNameLst>
                                      </p:cBhvr>
                                      <p:tavLst>
                                        <p:tav tm="0">
                                          <p:val>
                                            <p:fltVal val="0"/>
                                          </p:val>
                                        </p:tav>
                                        <p:tav tm="100000">
                                          <p:val>
                                            <p:strVal val="#ppt_w"/>
                                          </p:val>
                                        </p:tav>
                                      </p:tavLst>
                                    </p:anim>
                                    <p:anim calcmode="lin" valueType="num">
                                      <p:cBhvr>
                                        <p:cTn id="8" dur="500" fill="hold"/>
                                        <p:tgtEl>
                                          <p:spTgt spid="23"/>
                                        </p:tgtEl>
                                        <p:attrNameLst>
                                          <p:attrName>ppt_h</p:attrName>
                                        </p:attrNameLst>
                                      </p:cBhvr>
                                      <p:tavLst>
                                        <p:tav tm="0">
                                          <p:val>
                                            <p:fltVal val="0"/>
                                          </p:val>
                                        </p:tav>
                                        <p:tav tm="100000">
                                          <p:val>
                                            <p:strVal val="#ppt_h"/>
                                          </p:val>
                                        </p:tav>
                                      </p:tavLst>
                                    </p:anim>
                                    <p:animEffect transition="in" filter="fade">
                                      <p:cBhvr>
                                        <p:cTn id="9" dur="50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Grafik 16">
            <a:extLst>
              <a:ext uri="{FF2B5EF4-FFF2-40B4-BE49-F238E27FC236}">
                <a16:creationId xmlns:a16="http://schemas.microsoft.com/office/drawing/2014/main" id="{5BC67752-F14C-45C7-801A-0FF4846B7D78}"/>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rot="180551">
            <a:off x="-293012" y="2255437"/>
            <a:ext cx="4850256" cy="6858000"/>
          </a:xfrm>
          <a:prstGeom prst="rect">
            <a:avLst/>
          </a:prstGeom>
        </p:spPr>
      </p:pic>
      <p:pic>
        <p:nvPicPr>
          <p:cNvPr id="24" name="Grafik 23">
            <a:extLst>
              <a:ext uri="{FF2B5EF4-FFF2-40B4-BE49-F238E27FC236}">
                <a16:creationId xmlns:a16="http://schemas.microsoft.com/office/drawing/2014/main" id="{BA2586FE-2664-471F-A9B7-AAE6F25086DB}"/>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rot="1373164">
            <a:off x="-589609" y="252346"/>
            <a:ext cx="4850256" cy="6858000"/>
          </a:xfrm>
          <a:prstGeom prst="rect">
            <a:avLst/>
          </a:prstGeom>
        </p:spPr>
      </p:pic>
      <p:sp>
        <p:nvSpPr>
          <p:cNvPr id="6" name="Textfeld 5">
            <a:extLst>
              <a:ext uri="{FF2B5EF4-FFF2-40B4-BE49-F238E27FC236}">
                <a16:creationId xmlns:a16="http://schemas.microsoft.com/office/drawing/2014/main" id="{3AB5F360-92F2-422D-AAB8-70DDDE28035E}"/>
              </a:ext>
            </a:extLst>
          </p:cNvPr>
          <p:cNvSpPr txBox="1"/>
          <p:nvPr/>
        </p:nvSpPr>
        <p:spPr>
          <a:xfrm>
            <a:off x="1294411" y="6071269"/>
            <a:ext cx="1264722" cy="369332"/>
          </a:xfrm>
          <a:prstGeom prst="rect">
            <a:avLst/>
          </a:prstGeom>
          <a:noFill/>
        </p:spPr>
        <p:txBody>
          <a:bodyPr wrap="square" rtlCol="0">
            <a:spAutoFit/>
          </a:bodyPr>
          <a:lstStyle/>
          <a:p>
            <a:r>
              <a:rPr lang="de-DE" dirty="0" err="1"/>
              <a:t>height</a:t>
            </a:r>
            <a:r>
              <a:rPr lang="de-DE" dirty="0"/>
              <a:t> 0 m</a:t>
            </a:r>
          </a:p>
        </p:txBody>
      </p:sp>
      <p:sp>
        <p:nvSpPr>
          <p:cNvPr id="10" name="Freihandform: Form 9">
            <a:extLst>
              <a:ext uri="{FF2B5EF4-FFF2-40B4-BE49-F238E27FC236}">
                <a16:creationId xmlns:a16="http://schemas.microsoft.com/office/drawing/2014/main" id="{923F4AE2-4A4F-4DA5-8925-ACEFAC1CF930}"/>
              </a:ext>
            </a:extLst>
          </p:cNvPr>
          <p:cNvSpPr/>
          <p:nvPr/>
        </p:nvSpPr>
        <p:spPr>
          <a:xfrm>
            <a:off x="225631" y="4376982"/>
            <a:ext cx="11269683" cy="2090351"/>
          </a:xfrm>
          <a:custGeom>
            <a:avLst/>
            <a:gdLst>
              <a:gd name="connsiteX0" fmla="*/ 0 w 11269683"/>
              <a:gd name="connsiteY0" fmla="*/ 3837781 h 4082436"/>
              <a:gd name="connsiteX1" fmla="*/ 1757548 w 11269683"/>
              <a:gd name="connsiteY1" fmla="*/ 67365 h 4082436"/>
              <a:gd name="connsiteX2" fmla="*/ 3788229 w 11269683"/>
              <a:gd name="connsiteY2" fmla="*/ 1593344 h 4082436"/>
              <a:gd name="connsiteX3" fmla="*/ 7986156 w 11269683"/>
              <a:gd name="connsiteY3" fmla="*/ 3802155 h 4082436"/>
              <a:gd name="connsiteX4" fmla="*/ 11216244 w 11269683"/>
              <a:gd name="connsiteY4" fmla="*/ 4051536 h 4082436"/>
              <a:gd name="connsiteX5" fmla="*/ 11216244 w 11269683"/>
              <a:gd name="connsiteY5" fmla="*/ 4051536 h 4082436"/>
              <a:gd name="connsiteX6" fmla="*/ 11269683 w 11269683"/>
              <a:gd name="connsiteY6" fmla="*/ 4033723 h 40824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269683" h="4082436">
                <a:moveTo>
                  <a:pt x="0" y="3837781"/>
                </a:moveTo>
                <a:cubicBezTo>
                  <a:pt x="563088" y="2139609"/>
                  <a:pt x="1126177" y="441438"/>
                  <a:pt x="1757548" y="67365"/>
                </a:cubicBezTo>
                <a:cubicBezTo>
                  <a:pt x="2388920" y="-306708"/>
                  <a:pt x="2750128" y="970879"/>
                  <a:pt x="3788229" y="1593344"/>
                </a:cubicBezTo>
                <a:cubicBezTo>
                  <a:pt x="4826330" y="2215809"/>
                  <a:pt x="6748154" y="3392456"/>
                  <a:pt x="7986156" y="3802155"/>
                </a:cubicBezTo>
                <a:cubicBezTo>
                  <a:pt x="9224158" y="4211854"/>
                  <a:pt x="11216244" y="4051536"/>
                  <a:pt x="11216244" y="4051536"/>
                </a:cubicBezTo>
                <a:lnTo>
                  <a:pt x="11216244" y="4051536"/>
                </a:lnTo>
                <a:lnTo>
                  <a:pt x="11269683" y="4033723"/>
                </a:lnTo>
              </a:path>
            </a:pathLst>
          </a:custGeom>
          <a:noFill/>
          <a:ln w="98425">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5" name="Textfeld 4">
            <a:extLst>
              <a:ext uri="{FF2B5EF4-FFF2-40B4-BE49-F238E27FC236}">
                <a16:creationId xmlns:a16="http://schemas.microsoft.com/office/drawing/2014/main" id="{FC55BDF4-96E2-4D1A-A880-A32CD690AA6B}"/>
              </a:ext>
            </a:extLst>
          </p:cNvPr>
          <p:cNvSpPr txBox="1"/>
          <p:nvPr/>
        </p:nvSpPr>
        <p:spPr>
          <a:xfrm>
            <a:off x="8540087" y="2481018"/>
            <a:ext cx="970813" cy="1200329"/>
          </a:xfrm>
          <a:prstGeom prst="rect">
            <a:avLst/>
          </a:prstGeom>
          <a:noFill/>
        </p:spPr>
        <p:txBody>
          <a:bodyPr wrap="square" rtlCol="0">
            <a:spAutoFit/>
          </a:bodyPr>
          <a:lstStyle/>
          <a:p>
            <a:pPr algn="ctr"/>
            <a:r>
              <a:rPr lang="de-DE" sz="2400" dirty="0">
                <a:solidFill>
                  <a:schemeClr val="bg1"/>
                </a:solidFill>
              </a:rPr>
              <a:t>LAE-</a:t>
            </a:r>
          </a:p>
          <a:p>
            <a:pPr algn="ctr"/>
            <a:r>
              <a:rPr lang="de-DE" sz="2400" dirty="0">
                <a:solidFill>
                  <a:schemeClr val="bg1"/>
                </a:solidFill>
              </a:rPr>
              <a:t>ENER-</a:t>
            </a:r>
          </a:p>
          <a:p>
            <a:pPr algn="ctr"/>
            <a:r>
              <a:rPr lang="de-DE" sz="2400" dirty="0">
                <a:solidFill>
                  <a:schemeClr val="bg1"/>
                </a:solidFill>
              </a:rPr>
              <a:t>GIE</a:t>
            </a:r>
          </a:p>
        </p:txBody>
      </p:sp>
      <p:sp>
        <p:nvSpPr>
          <p:cNvPr id="3" name="Fußzeilenplatzhalter 2">
            <a:extLst>
              <a:ext uri="{FF2B5EF4-FFF2-40B4-BE49-F238E27FC236}">
                <a16:creationId xmlns:a16="http://schemas.microsoft.com/office/drawing/2014/main" id="{D375045B-EDFE-4A59-AE6E-C359039C6E70}"/>
              </a:ext>
            </a:extLst>
          </p:cNvPr>
          <p:cNvSpPr>
            <a:spLocks noGrp="1"/>
          </p:cNvSpPr>
          <p:nvPr>
            <p:ph type="ftr" sz="quarter" idx="11"/>
          </p:nvPr>
        </p:nvSpPr>
        <p:spPr/>
        <p:txBody>
          <a:bodyPr/>
          <a:lstStyle/>
          <a:p>
            <a:endParaRPr lang="de-DE"/>
          </a:p>
        </p:txBody>
      </p:sp>
      <p:sp>
        <p:nvSpPr>
          <p:cNvPr id="4" name="Foliennummernplatzhalter 3">
            <a:extLst>
              <a:ext uri="{FF2B5EF4-FFF2-40B4-BE49-F238E27FC236}">
                <a16:creationId xmlns:a16="http://schemas.microsoft.com/office/drawing/2014/main" id="{431D7733-645F-484D-BAA2-9CF568550B53}"/>
              </a:ext>
            </a:extLst>
          </p:cNvPr>
          <p:cNvSpPr>
            <a:spLocks noGrp="1"/>
          </p:cNvSpPr>
          <p:nvPr>
            <p:ph type="sldNum" sz="quarter" idx="12"/>
          </p:nvPr>
        </p:nvSpPr>
        <p:spPr/>
        <p:txBody>
          <a:bodyPr/>
          <a:lstStyle/>
          <a:p>
            <a:fld id="{F44E9EF7-D31C-4365-9088-79B42878EAD7}" type="slidenum">
              <a:rPr lang="de-DE" smtClean="0"/>
              <a:t>27</a:t>
            </a:fld>
            <a:endParaRPr lang="de-DE"/>
          </a:p>
        </p:txBody>
      </p:sp>
      <p:sp>
        <p:nvSpPr>
          <p:cNvPr id="14" name="Freihandform: Form 13">
            <a:extLst>
              <a:ext uri="{FF2B5EF4-FFF2-40B4-BE49-F238E27FC236}">
                <a16:creationId xmlns:a16="http://schemas.microsoft.com/office/drawing/2014/main" id="{860B4023-C056-4268-8584-CE9BBDD17154}"/>
              </a:ext>
            </a:extLst>
          </p:cNvPr>
          <p:cNvSpPr/>
          <p:nvPr/>
        </p:nvSpPr>
        <p:spPr>
          <a:xfrm>
            <a:off x="225631" y="2384897"/>
            <a:ext cx="11269683" cy="4082436"/>
          </a:xfrm>
          <a:custGeom>
            <a:avLst/>
            <a:gdLst>
              <a:gd name="connsiteX0" fmla="*/ 0 w 11269683"/>
              <a:gd name="connsiteY0" fmla="*/ 3837781 h 4082436"/>
              <a:gd name="connsiteX1" fmla="*/ 1757548 w 11269683"/>
              <a:gd name="connsiteY1" fmla="*/ 67365 h 4082436"/>
              <a:gd name="connsiteX2" fmla="*/ 3788229 w 11269683"/>
              <a:gd name="connsiteY2" fmla="*/ 1593344 h 4082436"/>
              <a:gd name="connsiteX3" fmla="*/ 7986156 w 11269683"/>
              <a:gd name="connsiteY3" fmla="*/ 3802155 h 4082436"/>
              <a:gd name="connsiteX4" fmla="*/ 11216244 w 11269683"/>
              <a:gd name="connsiteY4" fmla="*/ 4051536 h 4082436"/>
              <a:gd name="connsiteX5" fmla="*/ 11216244 w 11269683"/>
              <a:gd name="connsiteY5" fmla="*/ 4051536 h 4082436"/>
              <a:gd name="connsiteX6" fmla="*/ 11269683 w 11269683"/>
              <a:gd name="connsiteY6" fmla="*/ 4033723 h 40824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269683" h="4082436">
                <a:moveTo>
                  <a:pt x="0" y="3837781"/>
                </a:moveTo>
                <a:cubicBezTo>
                  <a:pt x="563088" y="2139609"/>
                  <a:pt x="1126177" y="441438"/>
                  <a:pt x="1757548" y="67365"/>
                </a:cubicBezTo>
                <a:cubicBezTo>
                  <a:pt x="2388920" y="-306708"/>
                  <a:pt x="2750128" y="970879"/>
                  <a:pt x="3788229" y="1593344"/>
                </a:cubicBezTo>
                <a:cubicBezTo>
                  <a:pt x="4826330" y="2215809"/>
                  <a:pt x="6748154" y="3392456"/>
                  <a:pt x="7986156" y="3802155"/>
                </a:cubicBezTo>
                <a:cubicBezTo>
                  <a:pt x="9224158" y="4211854"/>
                  <a:pt x="11216244" y="4051536"/>
                  <a:pt x="11216244" y="4051536"/>
                </a:cubicBezTo>
                <a:lnTo>
                  <a:pt x="11216244" y="4051536"/>
                </a:lnTo>
                <a:lnTo>
                  <a:pt x="11269683" y="4033723"/>
                </a:lnTo>
              </a:path>
            </a:pathLst>
          </a:custGeom>
          <a:no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pic>
        <p:nvPicPr>
          <p:cNvPr id="26" name="Grafik 25">
            <a:extLst>
              <a:ext uri="{FF2B5EF4-FFF2-40B4-BE49-F238E27FC236}">
                <a16:creationId xmlns:a16="http://schemas.microsoft.com/office/drawing/2014/main" id="{D2933FB7-993B-4283-B572-F14A9B2261AD}"/>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12610540">
            <a:off x="714972" y="1874461"/>
            <a:ext cx="3004692" cy="4248472"/>
          </a:xfrm>
          <a:prstGeom prst="rect">
            <a:avLst/>
          </a:prstGeom>
        </p:spPr>
      </p:pic>
      <p:pic>
        <p:nvPicPr>
          <p:cNvPr id="27" name="Grafik 26">
            <a:extLst>
              <a:ext uri="{FF2B5EF4-FFF2-40B4-BE49-F238E27FC236}">
                <a16:creationId xmlns:a16="http://schemas.microsoft.com/office/drawing/2014/main" id="{A6E1A789-0692-4B7D-8ABE-11697B7BDFE6}"/>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12610540">
            <a:off x="865048" y="-231320"/>
            <a:ext cx="3004692" cy="4248472"/>
          </a:xfrm>
          <a:prstGeom prst="rect">
            <a:avLst/>
          </a:prstGeom>
        </p:spPr>
      </p:pic>
      <p:pic>
        <p:nvPicPr>
          <p:cNvPr id="28" name="Grafik 27">
            <a:extLst>
              <a:ext uri="{FF2B5EF4-FFF2-40B4-BE49-F238E27FC236}">
                <a16:creationId xmlns:a16="http://schemas.microsoft.com/office/drawing/2014/main" id="{FDB8DD46-04AF-4DC5-BC13-B9F278F1E477}"/>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12610540">
            <a:off x="1128776" y="167004"/>
            <a:ext cx="3004692" cy="4248472"/>
          </a:xfrm>
          <a:prstGeom prst="rect">
            <a:avLst/>
          </a:prstGeom>
        </p:spPr>
      </p:pic>
      <p:sp>
        <p:nvSpPr>
          <p:cNvPr id="16" name="Titel 1">
            <a:extLst>
              <a:ext uri="{FF2B5EF4-FFF2-40B4-BE49-F238E27FC236}">
                <a16:creationId xmlns:a16="http://schemas.microsoft.com/office/drawing/2014/main" id="{0AE7000C-0E9B-4A88-BC53-FE569C9F4CF2}"/>
              </a:ext>
            </a:extLst>
          </p:cNvPr>
          <p:cNvSpPr>
            <a:spLocks noGrp="1"/>
          </p:cNvSpPr>
          <p:nvPr>
            <p:ph type="title"/>
          </p:nvPr>
        </p:nvSpPr>
        <p:spPr>
          <a:xfrm>
            <a:off x="838200" y="293869"/>
            <a:ext cx="10515600" cy="1325563"/>
          </a:xfrm>
        </p:spPr>
        <p:txBody>
          <a:bodyPr>
            <a:normAutofit/>
          </a:bodyPr>
          <a:lstStyle/>
          <a:p>
            <a:r>
              <a:rPr lang="de-DE" sz="2800" dirty="0"/>
              <a:t>2 Was ist potentielle Energie? </a:t>
            </a:r>
          </a:p>
        </p:txBody>
      </p:sp>
    </p:spTree>
    <p:extLst>
      <p:ext uri="{BB962C8B-B14F-4D97-AF65-F5344CB8AC3E}">
        <p14:creationId xmlns:p14="http://schemas.microsoft.com/office/powerpoint/2010/main" val="143985778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Grafik 16">
            <a:extLst>
              <a:ext uri="{FF2B5EF4-FFF2-40B4-BE49-F238E27FC236}">
                <a16:creationId xmlns:a16="http://schemas.microsoft.com/office/drawing/2014/main" id="{5BC67752-F14C-45C7-801A-0FF4846B7D78}"/>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rot="180551">
            <a:off x="-293012" y="2255437"/>
            <a:ext cx="4850256" cy="6858000"/>
          </a:xfrm>
          <a:prstGeom prst="rect">
            <a:avLst/>
          </a:prstGeom>
        </p:spPr>
      </p:pic>
      <p:pic>
        <p:nvPicPr>
          <p:cNvPr id="24" name="Grafik 23">
            <a:extLst>
              <a:ext uri="{FF2B5EF4-FFF2-40B4-BE49-F238E27FC236}">
                <a16:creationId xmlns:a16="http://schemas.microsoft.com/office/drawing/2014/main" id="{BA2586FE-2664-471F-A9B7-AAE6F25086DB}"/>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rot="1373164">
            <a:off x="-589609" y="252346"/>
            <a:ext cx="4850256" cy="6858000"/>
          </a:xfrm>
          <a:prstGeom prst="rect">
            <a:avLst/>
          </a:prstGeom>
        </p:spPr>
      </p:pic>
      <p:sp>
        <p:nvSpPr>
          <p:cNvPr id="10" name="Freihandform: Form 9">
            <a:extLst>
              <a:ext uri="{FF2B5EF4-FFF2-40B4-BE49-F238E27FC236}">
                <a16:creationId xmlns:a16="http://schemas.microsoft.com/office/drawing/2014/main" id="{923F4AE2-4A4F-4DA5-8925-ACEFAC1CF930}"/>
              </a:ext>
            </a:extLst>
          </p:cNvPr>
          <p:cNvSpPr/>
          <p:nvPr/>
        </p:nvSpPr>
        <p:spPr>
          <a:xfrm>
            <a:off x="225631" y="4376982"/>
            <a:ext cx="11269683" cy="2090351"/>
          </a:xfrm>
          <a:custGeom>
            <a:avLst/>
            <a:gdLst>
              <a:gd name="connsiteX0" fmla="*/ 0 w 11269683"/>
              <a:gd name="connsiteY0" fmla="*/ 3837781 h 4082436"/>
              <a:gd name="connsiteX1" fmla="*/ 1757548 w 11269683"/>
              <a:gd name="connsiteY1" fmla="*/ 67365 h 4082436"/>
              <a:gd name="connsiteX2" fmla="*/ 3788229 w 11269683"/>
              <a:gd name="connsiteY2" fmla="*/ 1593344 h 4082436"/>
              <a:gd name="connsiteX3" fmla="*/ 7986156 w 11269683"/>
              <a:gd name="connsiteY3" fmla="*/ 3802155 h 4082436"/>
              <a:gd name="connsiteX4" fmla="*/ 11216244 w 11269683"/>
              <a:gd name="connsiteY4" fmla="*/ 4051536 h 4082436"/>
              <a:gd name="connsiteX5" fmla="*/ 11216244 w 11269683"/>
              <a:gd name="connsiteY5" fmla="*/ 4051536 h 4082436"/>
              <a:gd name="connsiteX6" fmla="*/ 11269683 w 11269683"/>
              <a:gd name="connsiteY6" fmla="*/ 4033723 h 40824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269683" h="4082436">
                <a:moveTo>
                  <a:pt x="0" y="3837781"/>
                </a:moveTo>
                <a:cubicBezTo>
                  <a:pt x="563088" y="2139609"/>
                  <a:pt x="1126177" y="441438"/>
                  <a:pt x="1757548" y="67365"/>
                </a:cubicBezTo>
                <a:cubicBezTo>
                  <a:pt x="2388920" y="-306708"/>
                  <a:pt x="2750128" y="970879"/>
                  <a:pt x="3788229" y="1593344"/>
                </a:cubicBezTo>
                <a:cubicBezTo>
                  <a:pt x="4826330" y="2215809"/>
                  <a:pt x="6748154" y="3392456"/>
                  <a:pt x="7986156" y="3802155"/>
                </a:cubicBezTo>
                <a:cubicBezTo>
                  <a:pt x="9224158" y="4211854"/>
                  <a:pt x="11216244" y="4051536"/>
                  <a:pt x="11216244" y="4051536"/>
                </a:cubicBezTo>
                <a:lnTo>
                  <a:pt x="11216244" y="4051536"/>
                </a:lnTo>
                <a:lnTo>
                  <a:pt x="11269683" y="4033723"/>
                </a:lnTo>
              </a:path>
            </a:pathLst>
          </a:custGeom>
          <a:noFill/>
          <a:ln w="98425">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5" name="Textfeld 4">
            <a:extLst>
              <a:ext uri="{FF2B5EF4-FFF2-40B4-BE49-F238E27FC236}">
                <a16:creationId xmlns:a16="http://schemas.microsoft.com/office/drawing/2014/main" id="{FC55BDF4-96E2-4D1A-A880-A32CD690AA6B}"/>
              </a:ext>
            </a:extLst>
          </p:cNvPr>
          <p:cNvSpPr txBox="1"/>
          <p:nvPr/>
        </p:nvSpPr>
        <p:spPr>
          <a:xfrm>
            <a:off x="8540087" y="2481018"/>
            <a:ext cx="970813" cy="1200329"/>
          </a:xfrm>
          <a:prstGeom prst="rect">
            <a:avLst/>
          </a:prstGeom>
          <a:noFill/>
        </p:spPr>
        <p:txBody>
          <a:bodyPr wrap="square" rtlCol="0">
            <a:spAutoFit/>
          </a:bodyPr>
          <a:lstStyle/>
          <a:p>
            <a:pPr algn="ctr"/>
            <a:r>
              <a:rPr lang="de-DE" sz="2400" dirty="0">
                <a:solidFill>
                  <a:schemeClr val="bg1"/>
                </a:solidFill>
              </a:rPr>
              <a:t>LAE-</a:t>
            </a:r>
          </a:p>
          <a:p>
            <a:pPr algn="ctr"/>
            <a:r>
              <a:rPr lang="de-DE" sz="2400" dirty="0">
                <a:solidFill>
                  <a:schemeClr val="bg1"/>
                </a:solidFill>
              </a:rPr>
              <a:t>ENER-</a:t>
            </a:r>
          </a:p>
          <a:p>
            <a:pPr algn="ctr"/>
            <a:r>
              <a:rPr lang="de-DE" sz="2400" dirty="0">
                <a:solidFill>
                  <a:schemeClr val="bg1"/>
                </a:solidFill>
              </a:rPr>
              <a:t>GIE</a:t>
            </a:r>
          </a:p>
        </p:txBody>
      </p:sp>
      <p:sp>
        <p:nvSpPr>
          <p:cNvPr id="3" name="Fußzeilenplatzhalter 2">
            <a:extLst>
              <a:ext uri="{FF2B5EF4-FFF2-40B4-BE49-F238E27FC236}">
                <a16:creationId xmlns:a16="http://schemas.microsoft.com/office/drawing/2014/main" id="{D375045B-EDFE-4A59-AE6E-C359039C6E70}"/>
              </a:ext>
            </a:extLst>
          </p:cNvPr>
          <p:cNvSpPr>
            <a:spLocks noGrp="1"/>
          </p:cNvSpPr>
          <p:nvPr>
            <p:ph type="ftr" sz="quarter" idx="11"/>
          </p:nvPr>
        </p:nvSpPr>
        <p:spPr/>
        <p:txBody>
          <a:bodyPr/>
          <a:lstStyle/>
          <a:p>
            <a:endParaRPr lang="de-DE"/>
          </a:p>
        </p:txBody>
      </p:sp>
      <p:sp>
        <p:nvSpPr>
          <p:cNvPr id="4" name="Foliennummernplatzhalter 3">
            <a:extLst>
              <a:ext uri="{FF2B5EF4-FFF2-40B4-BE49-F238E27FC236}">
                <a16:creationId xmlns:a16="http://schemas.microsoft.com/office/drawing/2014/main" id="{431D7733-645F-484D-BAA2-9CF568550B53}"/>
              </a:ext>
            </a:extLst>
          </p:cNvPr>
          <p:cNvSpPr>
            <a:spLocks noGrp="1"/>
          </p:cNvSpPr>
          <p:nvPr>
            <p:ph type="sldNum" sz="quarter" idx="12"/>
          </p:nvPr>
        </p:nvSpPr>
        <p:spPr/>
        <p:txBody>
          <a:bodyPr/>
          <a:lstStyle/>
          <a:p>
            <a:fld id="{F44E9EF7-D31C-4365-9088-79B42878EAD7}" type="slidenum">
              <a:rPr lang="de-DE" smtClean="0"/>
              <a:t>28</a:t>
            </a:fld>
            <a:endParaRPr lang="de-DE"/>
          </a:p>
        </p:txBody>
      </p:sp>
      <p:sp>
        <p:nvSpPr>
          <p:cNvPr id="14" name="Freihandform: Form 13">
            <a:extLst>
              <a:ext uri="{FF2B5EF4-FFF2-40B4-BE49-F238E27FC236}">
                <a16:creationId xmlns:a16="http://schemas.microsoft.com/office/drawing/2014/main" id="{860B4023-C056-4268-8584-CE9BBDD17154}"/>
              </a:ext>
            </a:extLst>
          </p:cNvPr>
          <p:cNvSpPr/>
          <p:nvPr/>
        </p:nvSpPr>
        <p:spPr>
          <a:xfrm>
            <a:off x="225631" y="2384897"/>
            <a:ext cx="11269683" cy="4082436"/>
          </a:xfrm>
          <a:custGeom>
            <a:avLst/>
            <a:gdLst>
              <a:gd name="connsiteX0" fmla="*/ 0 w 11269683"/>
              <a:gd name="connsiteY0" fmla="*/ 3837781 h 4082436"/>
              <a:gd name="connsiteX1" fmla="*/ 1757548 w 11269683"/>
              <a:gd name="connsiteY1" fmla="*/ 67365 h 4082436"/>
              <a:gd name="connsiteX2" fmla="*/ 3788229 w 11269683"/>
              <a:gd name="connsiteY2" fmla="*/ 1593344 h 4082436"/>
              <a:gd name="connsiteX3" fmla="*/ 7986156 w 11269683"/>
              <a:gd name="connsiteY3" fmla="*/ 3802155 h 4082436"/>
              <a:gd name="connsiteX4" fmla="*/ 11216244 w 11269683"/>
              <a:gd name="connsiteY4" fmla="*/ 4051536 h 4082436"/>
              <a:gd name="connsiteX5" fmla="*/ 11216244 w 11269683"/>
              <a:gd name="connsiteY5" fmla="*/ 4051536 h 4082436"/>
              <a:gd name="connsiteX6" fmla="*/ 11269683 w 11269683"/>
              <a:gd name="connsiteY6" fmla="*/ 4033723 h 40824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269683" h="4082436">
                <a:moveTo>
                  <a:pt x="0" y="3837781"/>
                </a:moveTo>
                <a:cubicBezTo>
                  <a:pt x="563088" y="2139609"/>
                  <a:pt x="1126177" y="441438"/>
                  <a:pt x="1757548" y="67365"/>
                </a:cubicBezTo>
                <a:cubicBezTo>
                  <a:pt x="2388920" y="-306708"/>
                  <a:pt x="2750128" y="970879"/>
                  <a:pt x="3788229" y="1593344"/>
                </a:cubicBezTo>
                <a:cubicBezTo>
                  <a:pt x="4826330" y="2215809"/>
                  <a:pt x="6748154" y="3392456"/>
                  <a:pt x="7986156" y="3802155"/>
                </a:cubicBezTo>
                <a:cubicBezTo>
                  <a:pt x="9224158" y="4211854"/>
                  <a:pt x="11216244" y="4051536"/>
                  <a:pt x="11216244" y="4051536"/>
                </a:cubicBezTo>
                <a:lnTo>
                  <a:pt x="11216244" y="4051536"/>
                </a:lnTo>
                <a:lnTo>
                  <a:pt x="11269683" y="4033723"/>
                </a:lnTo>
              </a:path>
            </a:pathLst>
          </a:custGeom>
          <a:no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pic>
        <p:nvPicPr>
          <p:cNvPr id="26" name="Grafik 25">
            <a:extLst>
              <a:ext uri="{FF2B5EF4-FFF2-40B4-BE49-F238E27FC236}">
                <a16:creationId xmlns:a16="http://schemas.microsoft.com/office/drawing/2014/main" id="{D2933FB7-993B-4283-B572-F14A9B2261AD}"/>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12610540">
            <a:off x="714972" y="1874461"/>
            <a:ext cx="3004692" cy="4248472"/>
          </a:xfrm>
          <a:prstGeom prst="rect">
            <a:avLst/>
          </a:prstGeom>
        </p:spPr>
      </p:pic>
      <p:pic>
        <p:nvPicPr>
          <p:cNvPr id="27" name="Grafik 26">
            <a:extLst>
              <a:ext uri="{FF2B5EF4-FFF2-40B4-BE49-F238E27FC236}">
                <a16:creationId xmlns:a16="http://schemas.microsoft.com/office/drawing/2014/main" id="{A6E1A789-0692-4B7D-8ABE-11697B7BDFE6}"/>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12610540">
            <a:off x="865048" y="-231320"/>
            <a:ext cx="3004692" cy="4248472"/>
          </a:xfrm>
          <a:prstGeom prst="rect">
            <a:avLst/>
          </a:prstGeom>
        </p:spPr>
      </p:pic>
      <p:pic>
        <p:nvPicPr>
          <p:cNvPr id="28" name="Grafik 27">
            <a:extLst>
              <a:ext uri="{FF2B5EF4-FFF2-40B4-BE49-F238E27FC236}">
                <a16:creationId xmlns:a16="http://schemas.microsoft.com/office/drawing/2014/main" id="{FDB8DD46-04AF-4DC5-BC13-B9F278F1E477}"/>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12610540">
            <a:off x="1128776" y="167004"/>
            <a:ext cx="3004692" cy="4248472"/>
          </a:xfrm>
          <a:prstGeom prst="rect">
            <a:avLst/>
          </a:prstGeom>
        </p:spPr>
      </p:pic>
      <p:pic>
        <p:nvPicPr>
          <p:cNvPr id="15" name="Grafik 14">
            <a:extLst>
              <a:ext uri="{FF2B5EF4-FFF2-40B4-BE49-F238E27FC236}">
                <a16:creationId xmlns:a16="http://schemas.microsoft.com/office/drawing/2014/main" id="{518B618C-41A2-4318-BA09-55052DE98339}"/>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1441901">
            <a:off x="3793739" y="1040379"/>
            <a:ext cx="2935251" cy="4150286"/>
          </a:xfrm>
          <a:prstGeom prst="rect">
            <a:avLst/>
          </a:prstGeom>
        </p:spPr>
      </p:pic>
      <p:pic>
        <p:nvPicPr>
          <p:cNvPr id="16" name="Grafik 15">
            <a:extLst>
              <a:ext uri="{FF2B5EF4-FFF2-40B4-BE49-F238E27FC236}">
                <a16:creationId xmlns:a16="http://schemas.microsoft.com/office/drawing/2014/main" id="{C7F9CF62-7A4A-4E29-961C-7A814CCD291E}"/>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1441901">
            <a:off x="4023900" y="2835744"/>
            <a:ext cx="2935251" cy="4150286"/>
          </a:xfrm>
          <a:prstGeom prst="rect">
            <a:avLst/>
          </a:prstGeom>
        </p:spPr>
      </p:pic>
      <p:sp>
        <p:nvSpPr>
          <p:cNvPr id="18" name="Textfeld 17">
            <a:extLst>
              <a:ext uri="{FF2B5EF4-FFF2-40B4-BE49-F238E27FC236}">
                <a16:creationId xmlns:a16="http://schemas.microsoft.com/office/drawing/2014/main" id="{F48F3018-5214-4B03-877F-FBEB7A59D9D7}"/>
              </a:ext>
            </a:extLst>
          </p:cNvPr>
          <p:cNvSpPr txBox="1"/>
          <p:nvPr/>
        </p:nvSpPr>
        <p:spPr>
          <a:xfrm>
            <a:off x="6282736" y="2967335"/>
            <a:ext cx="4997840" cy="830997"/>
          </a:xfrm>
          <a:prstGeom prst="rect">
            <a:avLst/>
          </a:prstGeom>
          <a:noFill/>
        </p:spPr>
        <p:txBody>
          <a:bodyPr wrap="square" rtlCol="0">
            <a:spAutoFit/>
          </a:bodyPr>
          <a:lstStyle/>
          <a:p>
            <a:r>
              <a:rPr lang="de-DE" sz="2400" dirty="0"/>
              <a:t>Das Gleiche gilt natürlich </a:t>
            </a:r>
          </a:p>
          <a:p>
            <a:r>
              <a:rPr lang="de-DE" sz="2400" dirty="0"/>
              <a:t>für Segelflugzeuge.</a:t>
            </a:r>
          </a:p>
        </p:txBody>
      </p:sp>
      <p:sp>
        <p:nvSpPr>
          <p:cNvPr id="21" name="Titel 1">
            <a:extLst>
              <a:ext uri="{FF2B5EF4-FFF2-40B4-BE49-F238E27FC236}">
                <a16:creationId xmlns:a16="http://schemas.microsoft.com/office/drawing/2014/main" id="{F831545F-2B10-4335-BF71-8FBAA9CD2226}"/>
              </a:ext>
            </a:extLst>
          </p:cNvPr>
          <p:cNvSpPr>
            <a:spLocks noGrp="1"/>
          </p:cNvSpPr>
          <p:nvPr>
            <p:ph type="title"/>
          </p:nvPr>
        </p:nvSpPr>
        <p:spPr>
          <a:xfrm>
            <a:off x="838200" y="293869"/>
            <a:ext cx="10515600" cy="1325563"/>
          </a:xfrm>
        </p:spPr>
        <p:txBody>
          <a:bodyPr>
            <a:normAutofit/>
          </a:bodyPr>
          <a:lstStyle/>
          <a:p>
            <a:r>
              <a:rPr lang="de-DE" sz="2800" dirty="0"/>
              <a:t>2 Was ist potentielle Energie?</a:t>
            </a:r>
          </a:p>
        </p:txBody>
      </p:sp>
    </p:spTree>
    <p:extLst>
      <p:ext uri="{BB962C8B-B14F-4D97-AF65-F5344CB8AC3E}">
        <p14:creationId xmlns:p14="http://schemas.microsoft.com/office/powerpoint/2010/main" val="164563336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Grafik 16">
            <a:extLst>
              <a:ext uri="{FF2B5EF4-FFF2-40B4-BE49-F238E27FC236}">
                <a16:creationId xmlns:a16="http://schemas.microsoft.com/office/drawing/2014/main" id="{5BC67752-F14C-45C7-801A-0FF4846B7D78}"/>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rot="180551">
            <a:off x="-293012" y="2255437"/>
            <a:ext cx="4850256" cy="6858000"/>
          </a:xfrm>
          <a:prstGeom prst="rect">
            <a:avLst/>
          </a:prstGeom>
        </p:spPr>
      </p:pic>
      <p:pic>
        <p:nvPicPr>
          <p:cNvPr id="24" name="Grafik 23">
            <a:extLst>
              <a:ext uri="{FF2B5EF4-FFF2-40B4-BE49-F238E27FC236}">
                <a16:creationId xmlns:a16="http://schemas.microsoft.com/office/drawing/2014/main" id="{BA2586FE-2664-471F-A9B7-AAE6F25086DB}"/>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rot="1373164">
            <a:off x="-589609" y="252346"/>
            <a:ext cx="4850256" cy="6858000"/>
          </a:xfrm>
          <a:prstGeom prst="rect">
            <a:avLst/>
          </a:prstGeom>
        </p:spPr>
      </p:pic>
      <p:sp>
        <p:nvSpPr>
          <p:cNvPr id="10" name="Freihandform: Form 9">
            <a:extLst>
              <a:ext uri="{FF2B5EF4-FFF2-40B4-BE49-F238E27FC236}">
                <a16:creationId xmlns:a16="http://schemas.microsoft.com/office/drawing/2014/main" id="{923F4AE2-4A4F-4DA5-8925-ACEFAC1CF930}"/>
              </a:ext>
            </a:extLst>
          </p:cNvPr>
          <p:cNvSpPr/>
          <p:nvPr/>
        </p:nvSpPr>
        <p:spPr>
          <a:xfrm>
            <a:off x="225631" y="4376982"/>
            <a:ext cx="11269683" cy="2090351"/>
          </a:xfrm>
          <a:custGeom>
            <a:avLst/>
            <a:gdLst>
              <a:gd name="connsiteX0" fmla="*/ 0 w 11269683"/>
              <a:gd name="connsiteY0" fmla="*/ 3837781 h 4082436"/>
              <a:gd name="connsiteX1" fmla="*/ 1757548 w 11269683"/>
              <a:gd name="connsiteY1" fmla="*/ 67365 h 4082436"/>
              <a:gd name="connsiteX2" fmla="*/ 3788229 w 11269683"/>
              <a:gd name="connsiteY2" fmla="*/ 1593344 h 4082436"/>
              <a:gd name="connsiteX3" fmla="*/ 7986156 w 11269683"/>
              <a:gd name="connsiteY3" fmla="*/ 3802155 h 4082436"/>
              <a:gd name="connsiteX4" fmla="*/ 11216244 w 11269683"/>
              <a:gd name="connsiteY4" fmla="*/ 4051536 h 4082436"/>
              <a:gd name="connsiteX5" fmla="*/ 11216244 w 11269683"/>
              <a:gd name="connsiteY5" fmla="*/ 4051536 h 4082436"/>
              <a:gd name="connsiteX6" fmla="*/ 11269683 w 11269683"/>
              <a:gd name="connsiteY6" fmla="*/ 4033723 h 40824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269683" h="4082436">
                <a:moveTo>
                  <a:pt x="0" y="3837781"/>
                </a:moveTo>
                <a:cubicBezTo>
                  <a:pt x="563088" y="2139609"/>
                  <a:pt x="1126177" y="441438"/>
                  <a:pt x="1757548" y="67365"/>
                </a:cubicBezTo>
                <a:cubicBezTo>
                  <a:pt x="2388920" y="-306708"/>
                  <a:pt x="2750128" y="970879"/>
                  <a:pt x="3788229" y="1593344"/>
                </a:cubicBezTo>
                <a:cubicBezTo>
                  <a:pt x="4826330" y="2215809"/>
                  <a:pt x="6748154" y="3392456"/>
                  <a:pt x="7986156" y="3802155"/>
                </a:cubicBezTo>
                <a:cubicBezTo>
                  <a:pt x="9224158" y="4211854"/>
                  <a:pt x="11216244" y="4051536"/>
                  <a:pt x="11216244" y="4051536"/>
                </a:cubicBezTo>
                <a:lnTo>
                  <a:pt x="11216244" y="4051536"/>
                </a:lnTo>
                <a:lnTo>
                  <a:pt x="11269683" y="4033723"/>
                </a:lnTo>
              </a:path>
            </a:pathLst>
          </a:custGeom>
          <a:noFill/>
          <a:ln w="98425">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5" name="Textfeld 4">
            <a:extLst>
              <a:ext uri="{FF2B5EF4-FFF2-40B4-BE49-F238E27FC236}">
                <a16:creationId xmlns:a16="http://schemas.microsoft.com/office/drawing/2014/main" id="{FC55BDF4-96E2-4D1A-A880-A32CD690AA6B}"/>
              </a:ext>
            </a:extLst>
          </p:cNvPr>
          <p:cNvSpPr txBox="1"/>
          <p:nvPr/>
        </p:nvSpPr>
        <p:spPr>
          <a:xfrm>
            <a:off x="8540087" y="2481018"/>
            <a:ext cx="970813" cy="1200329"/>
          </a:xfrm>
          <a:prstGeom prst="rect">
            <a:avLst/>
          </a:prstGeom>
          <a:noFill/>
        </p:spPr>
        <p:txBody>
          <a:bodyPr wrap="square" rtlCol="0">
            <a:spAutoFit/>
          </a:bodyPr>
          <a:lstStyle/>
          <a:p>
            <a:pPr algn="ctr"/>
            <a:r>
              <a:rPr lang="de-DE" sz="2400" dirty="0">
                <a:solidFill>
                  <a:schemeClr val="bg1"/>
                </a:solidFill>
              </a:rPr>
              <a:t>LAE-</a:t>
            </a:r>
          </a:p>
          <a:p>
            <a:pPr algn="ctr"/>
            <a:r>
              <a:rPr lang="de-DE" sz="2400" dirty="0">
                <a:solidFill>
                  <a:schemeClr val="bg1"/>
                </a:solidFill>
              </a:rPr>
              <a:t>ENER-</a:t>
            </a:r>
          </a:p>
          <a:p>
            <a:pPr algn="ctr"/>
            <a:r>
              <a:rPr lang="de-DE" sz="2400" dirty="0">
                <a:solidFill>
                  <a:schemeClr val="bg1"/>
                </a:solidFill>
              </a:rPr>
              <a:t>GIE</a:t>
            </a:r>
          </a:p>
        </p:txBody>
      </p:sp>
      <p:sp>
        <p:nvSpPr>
          <p:cNvPr id="3" name="Fußzeilenplatzhalter 2">
            <a:extLst>
              <a:ext uri="{FF2B5EF4-FFF2-40B4-BE49-F238E27FC236}">
                <a16:creationId xmlns:a16="http://schemas.microsoft.com/office/drawing/2014/main" id="{D375045B-EDFE-4A59-AE6E-C359039C6E70}"/>
              </a:ext>
            </a:extLst>
          </p:cNvPr>
          <p:cNvSpPr>
            <a:spLocks noGrp="1"/>
          </p:cNvSpPr>
          <p:nvPr>
            <p:ph type="ftr" sz="quarter" idx="11"/>
          </p:nvPr>
        </p:nvSpPr>
        <p:spPr/>
        <p:txBody>
          <a:bodyPr/>
          <a:lstStyle/>
          <a:p>
            <a:endParaRPr lang="de-DE"/>
          </a:p>
        </p:txBody>
      </p:sp>
      <p:sp>
        <p:nvSpPr>
          <p:cNvPr id="4" name="Foliennummernplatzhalter 3">
            <a:extLst>
              <a:ext uri="{FF2B5EF4-FFF2-40B4-BE49-F238E27FC236}">
                <a16:creationId xmlns:a16="http://schemas.microsoft.com/office/drawing/2014/main" id="{431D7733-645F-484D-BAA2-9CF568550B53}"/>
              </a:ext>
            </a:extLst>
          </p:cNvPr>
          <p:cNvSpPr>
            <a:spLocks noGrp="1"/>
          </p:cNvSpPr>
          <p:nvPr>
            <p:ph type="sldNum" sz="quarter" idx="12"/>
          </p:nvPr>
        </p:nvSpPr>
        <p:spPr/>
        <p:txBody>
          <a:bodyPr/>
          <a:lstStyle/>
          <a:p>
            <a:fld id="{F44E9EF7-D31C-4365-9088-79B42878EAD7}" type="slidenum">
              <a:rPr lang="de-DE" smtClean="0"/>
              <a:t>29</a:t>
            </a:fld>
            <a:endParaRPr lang="de-DE"/>
          </a:p>
        </p:txBody>
      </p:sp>
      <p:sp>
        <p:nvSpPr>
          <p:cNvPr id="14" name="Freihandform: Form 13">
            <a:extLst>
              <a:ext uri="{FF2B5EF4-FFF2-40B4-BE49-F238E27FC236}">
                <a16:creationId xmlns:a16="http://schemas.microsoft.com/office/drawing/2014/main" id="{860B4023-C056-4268-8584-CE9BBDD17154}"/>
              </a:ext>
            </a:extLst>
          </p:cNvPr>
          <p:cNvSpPr/>
          <p:nvPr/>
        </p:nvSpPr>
        <p:spPr>
          <a:xfrm>
            <a:off x="225631" y="2384897"/>
            <a:ext cx="11269683" cy="4082436"/>
          </a:xfrm>
          <a:custGeom>
            <a:avLst/>
            <a:gdLst>
              <a:gd name="connsiteX0" fmla="*/ 0 w 11269683"/>
              <a:gd name="connsiteY0" fmla="*/ 3837781 h 4082436"/>
              <a:gd name="connsiteX1" fmla="*/ 1757548 w 11269683"/>
              <a:gd name="connsiteY1" fmla="*/ 67365 h 4082436"/>
              <a:gd name="connsiteX2" fmla="*/ 3788229 w 11269683"/>
              <a:gd name="connsiteY2" fmla="*/ 1593344 h 4082436"/>
              <a:gd name="connsiteX3" fmla="*/ 7986156 w 11269683"/>
              <a:gd name="connsiteY3" fmla="*/ 3802155 h 4082436"/>
              <a:gd name="connsiteX4" fmla="*/ 11216244 w 11269683"/>
              <a:gd name="connsiteY4" fmla="*/ 4051536 h 4082436"/>
              <a:gd name="connsiteX5" fmla="*/ 11216244 w 11269683"/>
              <a:gd name="connsiteY5" fmla="*/ 4051536 h 4082436"/>
              <a:gd name="connsiteX6" fmla="*/ 11269683 w 11269683"/>
              <a:gd name="connsiteY6" fmla="*/ 4033723 h 40824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269683" h="4082436">
                <a:moveTo>
                  <a:pt x="0" y="3837781"/>
                </a:moveTo>
                <a:cubicBezTo>
                  <a:pt x="563088" y="2139609"/>
                  <a:pt x="1126177" y="441438"/>
                  <a:pt x="1757548" y="67365"/>
                </a:cubicBezTo>
                <a:cubicBezTo>
                  <a:pt x="2388920" y="-306708"/>
                  <a:pt x="2750128" y="970879"/>
                  <a:pt x="3788229" y="1593344"/>
                </a:cubicBezTo>
                <a:cubicBezTo>
                  <a:pt x="4826330" y="2215809"/>
                  <a:pt x="6748154" y="3392456"/>
                  <a:pt x="7986156" y="3802155"/>
                </a:cubicBezTo>
                <a:cubicBezTo>
                  <a:pt x="9224158" y="4211854"/>
                  <a:pt x="11216244" y="4051536"/>
                  <a:pt x="11216244" y="4051536"/>
                </a:cubicBezTo>
                <a:lnTo>
                  <a:pt x="11216244" y="4051536"/>
                </a:lnTo>
                <a:lnTo>
                  <a:pt x="11269683" y="4033723"/>
                </a:lnTo>
              </a:path>
            </a:pathLst>
          </a:custGeom>
          <a:no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pic>
        <p:nvPicPr>
          <p:cNvPr id="26" name="Grafik 25">
            <a:extLst>
              <a:ext uri="{FF2B5EF4-FFF2-40B4-BE49-F238E27FC236}">
                <a16:creationId xmlns:a16="http://schemas.microsoft.com/office/drawing/2014/main" id="{D2933FB7-993B-4283-B572-F14A9B2261AD}"/>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12610540">
            <a:off x="714972" y="1874461"/>
            <a:ext cx="3004692" cy="4248472"/>
          </a:xfrm>
          <a:prstGeom prst="rect">
            <a:avLst/>
          </a:prstGeom>
        </p:spPr>
      </p:pic>
      <p:pic>
        <p:nvPicPr>
          <p:cNvPr id="27" name="Grafik 26">
            <a:extLst>
              <a:ext uri="{FF2B5EF4-FFF2-40B4-BE49-F238E27FC236}">
                <a16:creationId xmlns:a16="http://schemas.microsoft.com/office/drawing/2014/main" id="{A6E1A789-0692-4B7D-8ABE-11697B7BDFE6}"/>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12610540">
            <a:off x="865048" y="-231320"/>
            <a:ext cx="3004692" cy="4248472"/>
          </a:xfrm>
          <a:prstGeom prst="rect">
            <a:avLst/>
          </a:prstGeom>
        </p:spPr>
      </p:pic>
      <p:pic>
        <p:nvPicPr>
          <p:cNvPr id="28" name="Grafik 27">
            <a:extLst>
              <a:ext uri="{FF2B5EF4-FFF2-40B4-BE49-F238E27FC236}">
                <a16:creationId xmlns:a16="http://schemas.microsoft.com/office/drawing/2014/main" id="{FDB8DD46-04AF-4DC5-BC13-B9F278F1E477}"/>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12610540">
            <a:off x="1128776" y="167004"/>
            <a:ext cx="3004692" cy="4248472"/>
          </a:xfrm>
          <a:prstGeom prst="rect">
            <a:avLst/>
          </a:prstGeom>
        </p:spPr>
      </p:pic>
      <p:pic>
        <p:nvPicPr>
          <p:cNvPr id="15" name="Grafik 14">
            <a:extLst>
              <a:ext uri="{FF2B5EF4-FFF2-40B4-BE49-F238E27FC236}">
                <a16:creationId xmlns:a16="http://schemas.microsoft.com/office/drawing/2014/main" id="{518B618C-41A2-4318-BA09-55052DE98339}"/>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1441901">
            <a:off x="3793739" y="1040379"/>
            <a:ext cx="2935251" cy="4150286"/>
          </a:xfrm>
          <a:prstGeom prst="rect">
            <a:avLst/>
          </a:prstGeom>
        </p:spPr>
      </p:pic>
      <p:pic>
        <p:nvPicPr>
          <p:cNvPr id="16" name="Grafik 15">
            <a:extLst>
              <a:ext uri="{FF2B5EF4-FFF2-40B4-BE49-F238E27FC236}">
                <a16:creationId xmlns:a16="http://schemas.microsoft.com/office/drawing/2014/main" id="{C7F9CF62-7A4A-4E29-961C-7A814CCD291E}"/>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1441901">
            <a:off x="4023900" y="2835744"/>
            <a:ext cx="2935251" cy="4150286"/>
          </a:xfrm>
          <a:prstGeom prst="rect">
            <a:avLst/>
          </a:prstGeom>
        </p:spPr>
      </p:pic>
      <p:sp>
        <p:nvSpPr>
          <p:cNvPr id="19" name="Gleichschenkliges Dreieck 18">
            <a:extLst>
              <a:ext uri="{FF2B5EF4-FFF2-40B4-BE49-F238E27FC236}">
                <a16:creationId xmlns:a16="http://schemas.microsoft.com/office/drawing/2014/main" id="{9344CC8F-E786-4A82-8F03-5121E94AB2CC}"/>
              </a:ext>
            </a:extLst>
          </p:cNvPr>
          <p:cNvSpPr/>
          <p:nvPr/>
        </p:nvSpPr>
        <p:spPr>
          <a:xfrm rot="10800000">
            <a:off x="7752184" y="1977241"/>
            <a:ext cx="1413658" cy="4032688"/>
          </a:xfrm>
          <a:prstGeom prst="triangl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0" name="Textfeld 19">
            <a:extLst>
              <a:ext uri="{FF2B5EF4-FFF2-40B4-BE49-F238E27FC236}">
                <a16:creationId xmlns:a16="http://schemas.microsoft.com/office/drawing/2014/main" id="{F21F6868-F073-42E7-9EBD-53DE2F3A8CB0}"/>
              </a:ext>
            </a:extLst>
          </p:cNvPr>
          <p:cNvSpPr txBox="1"/>
          <p:nvPr/>
        </p:nvSpPr>
        <p:spPr>
          <a:xfrm>
            <a:off x="7973606" y="2481018"/>
            <a:ext cx="970813" cy="461665"/>
          </a:xfrm>
          <a:prstGeom prst="rect">
            <a:avLst/>
          </a:prstGeom>
          <a:noFill/>
        </p:spPr>
        <p:txBody>
          <a:bodyPr wrap="square" rtlCol="0">
            <a:spAutoFit/>
          </a:bodyPr>
          <a:lstStyle/>
          <a:p>
            <a:pPr algn="ctr"/>
            <a:r>
              <a:rPr lang="de-DE" sz="2400" dirty="0" err="1">
                <a:solidFill>
                  <a:schemeClr val="bg1"/>
                </a:solidFill>
              </a:rPr>
              <a:t>Epot</a:t>
            </a:r>
            <a:endParaRPr lang="de-DE" sz="2400" dirty="0">
              <a:solidFill>
                <a:schemeClr val="bg1"/>
              </a:solidFill>
            </a:endParaRPr>
          </a:p>
        </p:txBody>
      </p:sp>
      <p:sp>
        <p:nvSpPr>
          <p:cNvPr id="21" name="Textfeld 20">
            <a:extLst>
              <a:ext uri="{FF2B5EF4-FFF2-40B4-BE49-F238E27FC236}">
                <a16:creationId xmlns:a16="http://schemas.microsoft.com/office/drawing/2014/main" id="{2EC5DBD2-C4C4-4F16-92F4-0BD39B4737DA}"/>
              </a:ext>
            </a:extLst>
          </p:cNvPr>
          <p:cNvSpPr txBox="1"/>
          <p:nvPr/>
        </p:nvSpPr>
        <p:spPr>
          <a:xfrm>
            <a:off x="9131507" y="3023398"/>
            <a:ext cx="2743200" cy="1938992"/>
          </a:xfrm>
          <a:prstGeom prst="rect">
            <a:avLst/>
          </a:prstGeom>
          <a:noFill/>
        </p:spPr>
        <p:txBody>
          <a:bodyPr wrap="square" rtlCol="0">
            <a:spAutoFit/>
          </a:bodyPr>
          <a:lstStyle/>
          <a:p>
            <a:pPr algn="ctr"/>
            <a:r>
              <a:rPr lang="de-DE" sz="2400" dirty="0"/>
              <a:t>Die Regel lautet:</a:t>
            </a:r>
          </a:p>
          <a:p>
            <a:pPr algn="ctr"/>
            <a:r>
              <a:rPr lang="de-DE" sz="2400" dirty="0"/>
              <a:t>doppelte Höhe </a:t>
            </a:r>
          </a:p>
          <a:p>
            <a:pPr algn="ctr"/>
            <a:r>
              <a:rPr lang="de-DE" sz="2400" dirty="0"/>
              <a:t>=</a:t>
            </a:r>
          </a:p>
          <a:p>
            <a:pPr algn="ctr"/>
            <a:r>
              <a:rPr lang="de-DE" sz="2400" dirty="0"/>
              <a:t>doppelte potentielle </a:t>
            </a:r>
          </a:p>
          <a:p>
            <a:pPr algn="ctr"/>
            <a:r>
              <a:rPr lang="de-DE" sz="2400" dirty="0"/>
              <a:t>Energie</a:t>
            </a:r>
          </a:p>
        </p:txBody>
      </p:sp>
      <p:sp>
        <p:nvSpPr>
          <p:cNvPr id="6" name="Ellipse 5">
            <a:extLst>
              <a:ext uri="{FF2B5EF4-FFF2-40B4-BE49-F238E27FC236}">
                <a16:creationId xmlns:a16="http://schemas.microsoft.com/office/drawing/2014/main" id="{7DBA943D-74B2-4946-800F-20BB9BE27C8F}"/>
              </a:ext>
            </a:extLst>
          </p:cNvPr>
          <p:cNvSpPr/>
          <p:nvPr/>
        </p:nvSpPr>
        <p:spPr>
          <a:xfrm>
            <a:off x="9034826" y="2384094"/>
            <a:ext cx="3076737" cy="3349162"/>
          </a:xfrm>
          <a:prstGeom prst="ellipse">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2" name="Titel 1">
            <a:extLst>
              <a:ext uri="{FF2B5EF4-FFF2-40B4-BE49-F238E27FC236}">
                <a16:creationId xmlns:a16="http://schemas.microsoft.com/office/drawing/2014/main" id="{DBE5CF8A-2CC3-4D9C-9D4A-8F3B2B11D2DA}"/>
              </a:ext>
            </a:extLst>
          </p:cNvPr>
          <p:cNvSpPr>
            <a:spLocks noGrp="1"/>
          </p:cNvSpPr>
          <p:nvPr>
            <p:ph type="title"/>
          </p:nvPr>
        </p:nvSpPr>
        <p:spPr>
          <a:xfrm>
            <a:off x="838200" y="293869"/>
            <a:ext cx="10515600" cy="1325563"/>
          </a:xfrm>
        </p:spPr>
        <p:txBody>
          <a:bodyPr>
            <a:normAutofit/>
          </a:bodyPr>
          <a:lstStyle/>
          <a:p>
            <a:r>
              <a:rPr lang="de-DE" sz="2800" dirty="0"/>
              <a:t>2 Was ist potentielle Energie?</a:t>
            </a:r>
          </a:p>
        </p:txBody>
      </p:sp>
    </p:spTree>
    <p:extLst>
      <p:ext uri="{BB962C8B-B14F-4D97-AF65-F5344CB8AC3E}">
        <p14:creationId xmlns:p14="http://schemas.microsoft.com/office/powerpoint/2010/main" val="22962462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a:extLst>
              <a:ext uri="{FF2B5EF4-FFF2-40B4-BE49-F238E27FC236}">
                <a16:creationId xmlns:a16="http://schemas.microsoft.com/office/drawing/2014/main" id="{CC07EBAB-2A53-41DD-B17B-E842CA9228FB}"/>
              </a:ext>
            </a:extLst>
          </p:cNvPr>
          <p:cNvSpPr>
            <a:spLocks noGrp="1"/>
          </p:cNvSpPr>
          <p:nvPr>
            <p:ph idx="1"/>
          </p:nvPr>
        </p:nvSpPr>
        <p:spPr>
          <a:xfrm>
            <a:off x="710409" y="3861048"/>
            <a:ext cx="10515600" cy="648071"/>
          </a:xfrm>
        </p:spPr>
        <p:txBody>
          <a:bodyPr>
            <a:normAutofit/>
          </a:bodyPr>
          <a:lstStyle/>
          <a:p>
            <a:pPr marL="0" indent="0">
              <a:buNone/>
            </a:pPr>
            <a:r>
              <a:rPr lang="de-DE" sz="2400" dirty="0"/>
              <a:t>Du willst dir die Mühe schon grundsätzlich nicht machen? Auch gut! Gehe fliegen!</a:t>
            </a:r>
          </a:p>
          <a:p>
            <a:pPr marL="0" indent="0">
              <a:buNone/>
            </a:pPr>
            <a:endParaRPr lang="de-DE" sz="2400" dirty="0"/>
          </a:p>
          <a:p>
            <a:pPr marL="0" indent="0">
              <a:buNone/>
            </a:pPr>
            <a:endParaRPr lang="de-DE" sz="2400" dirty="0"/>
          </a:p>
        </p:txBody>
      </p:sp>
      <p:sp>
        <p:nvSpPr>
          <p:cNvPr id="4" name="Fußzeilenplatzhalter 3">
            <a:extLst>
              <a:ext uri="{FF2B5EF4-FFF2-40B4-BE49-F238E27FC236}">
                <a16:creationId xmlns:a16="http://schemas.microsoft.com/office/drawing/2014/main" id="{BA574D53-64B9-4131-BCCA-6FDBE8355252}"/>
              </a:ext>
            </a:extLst>
          </p:cNvPr>
          <p:cNvSpPr>
            <a:spLocks noGrp="1"/>
          </p:cNvSpPr>
          <p:nvPr>
            <p:ph type="ftr" sz="quarter" idx="11"/>
          </p:nvPr>
        </p:nvSpPr>
        <p:spPr/>
        <p:txBody>
          <a:bodyPr/>
          <a:lstStyle/>
          <a:p>
            <a:endParaRPr lang="de-DE" dirty="0"/>
          </a:p>
        </p:txBody>
      </p:sp>
      <p:sp>
        <p:nvSpPr>
          <p:cNvPr id="5" name="Foliennummernplatzhalter 4">
            <a:extLst>
              <a:ext uri="{FF2B5EF4-FFF2-40B4-BE49-F238E27FC236}">
                <a16:creationId xmlns:a16="http://schemas.microsoft.com/office/drawing/2014/main" id="{D7A30FAF-C8FC-44BC-8036-63E021F10873}"/>
              </a:ext>
            </a:extLst>
          </p:cNvPr>
          <p:cNvSpPr>
            <a:spLocks noGrp="1"/>
          </p:cNvSpPr>
          <p:nvPr>
            <p:ph type="sldNum" sz="quarter" idx="12"/>
          </p:nvPr>
        </p:nvSpPr>
        <p:spPr/>
        <p:txBody>
          <a:bodyPr/>
          <a:lstStyle/>
          <a:p>
            <a:fld id="{F44E9EF7-D31C-4365-9088-79B42878EAD7}" type="slidenum">
              <a:rPr lang="de-DE" smtClean="0"/>
              <a:t>3</a:t>
            </a:fld>
            <a:endParaRPr lang="de-DE"/>
          </a:p>
        </p:txBody>
      </p:sp>
      <p:sp>
        <p:nvSpPr>
          <p:cNvPr id="6" name="Inhaltsplatzhalter 2">
            <a:extLst>
              <a:ext uri="{FF2B5EF4-FFF2-40B4-BE49-F238E27FC236}">
                <a16:creationId xmlns:a16="http://schemas.microsoft.com/office/drawing/2014/main" id="{D89CD1C3-E1F5-4253-BFB9-A55D35B0A11C}"/>
              </a:ext>
            </a:extLst>
          </p:cNvPr>
          <p:cNvSpPr txBox="1">
            <a:spLocks/>
          </p:cNvSpPr>
          <p:nvPr/>
        </p:nvSpPr>
        <p:spPr>
          <a:xfrm>
            <a:off x="695400" y="980729"/>
            <a:ext cx="10515600" cy="2520279"/>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de-DE" dirty="0"/>
              <a:t>Neulich auf dem Flugplatz:</a:t>
            </a:r>
          </a:p>
          <a:p>
            <a:pPr marL="0" indent="0">
              <a:buFont typeface="Arial" panose="020B0604020202020204" pitchFamily="34" charset="0"/>
              <a:buNone/>
            </a:pPr>
            <a:endParaRPr lang="de-DE" dirty="0"/>
          </a:p>
          <a:p>
            <a:pPr marL="0" indent="0" algn="ctr">
              <a:buFont typeface="Arial" panose="020B0604020202020204" pitchFamily="34" charset="0"/>
              <a:buNone/>
            </a:pPr>
            <a:r>
              <a:rPr lang="de-DE" sz="3300" dirty="0"/>
              <a:t>„Mein Modell fliegt super und mein Vario piept fröhlich vor sich hin. Warum um alles in der Welt sollte ich mir die Mühe machen und es gegen ein TEK-Vario austauschen?“</a:t>
            </a:r>
          </a:p>
        </p:txBody>
      </p:sp>
    </p:spTree>
    <p:extLst>
      <p:ext uri="{BB962C8B-B14F-4D97-AF65-F5344CB8AC3E}">
        <p14:creationId xmlns:p14="http://schemas.microsoft.com/office/powerpoint/2010/main" val="121186302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F2B318C-BF58-4396-BA38-815DD9212D5C}"/>
              </a:ext>
            </a:extLst>
          </p:cNvPr>
          <p:cNvSpPr>
            <a:spLocks noGrp="1"/>
          </p:cNvSpPr>
          <p:nvPr>
            <p:ph type="title"/>
          </p:nvPr>
        </p:nvSpPr>
        <p:spPr/>
        <p:txBody>
          <a:bodyPr>
            <a:normAutofit/>
          </a:bodyPr>
          <a:lstStyle/>
          <a:p>
            <a:r>
              <a:rPr lang="de-DE" sz="2800" dirty="0"/>
              <a:t>3 Dein konventionelles Vario und potentielle Energie</a:t>
            </a:r>
          </a:p>
        </p:txBody>
      </p:sp>
      <p:sp>
        <p:nvSpPr>
          <p:cNvPr id="3" name="Inhaltsplatzhalter 2">
            <a:extLst>
              <a:ext uri="{FF2B5EF4-FFF2-40B4-BE49-F238E27FC236}">
                <a16:creationId xmlns:a16="http://schemas.microsoft.com/office/drawing/2014/main" id="{FA69540F-93CC-4D12-9FCA-81FC10726D24}"/>
              </a:ext>
            </a:extLst>
          </p:cNvPr>
          <p:cNvSpPr>
            <a:spLocks noGrp="1"/>
          </p:cNvSpPr>
          <p:nvPr>
            <p:ph idx="1"/>
          </p:nvPr>
        </p:nvSpPr>
        <p:spPr>
          <a:xfrm rot="20639980">
            <a:off x="474520" y="3059361"/>
            <a:ext cx="11242959" cy="739279"/>
          </a:xfrm>
        </p:spPr>
        <p:txBody>
          <a:bodyPr>
            <a:normAutofit/>
          </a:bodyPr>
          <a:lstStyle/>
          <a:p>
            <a:pPr marL="0" indent="0">
              <a:buNone/>
            </a:pPr>
            <a:r>
              <a:rPr lang="de-DE" dirty="0"/>
              <a:t>Und jetzt bringen wir das, was wir bislang besprochen haben, zusammen.</a:t>
            </a:r>
          </a:p>
        </p:txBody>
      </p:sp>
      <p:sp>
        <p:nvSpPr>
          <p:cNvPr id="4" name="Fußzeilenplatzhalter 3">
            <a:extLst>
              <a:ext uri="{FF2B5EF4-FFF2-40B4-BE49-F238E27FC236}">
                <a16:creationId xmlns:a16="http://schemas.microsoft.com/office/drawing/2014/main" id="{FCA52852-A164-429B-86B9-1D1F9702E3C1}"/>
              </a:ext>
            </a:extLst>
          </p:cNvPr>
          <p:cNvSpPr>
            <a:spLocks noGrp="1"/>
          </p:cNvSpPr>
          <p:nvPr>
            <p:ph type="ftr" sz="quarter" idx="11"/>
          </p:nvPr>
        </p:nvSpPr>
        <p:spPr/>
        <p:txBody>
          <a:bodyPr/>
          <a:lstStyle/>
          <a:p>
            <a:endParaRPr lang="de-DE"/>
          </a:p>
        </p:txBody>
      </p:sp>
      <p:sp>
        <p:nvSpPr>
          <p:cNvPr id="5" name="Foliennummernplatzhalter 4">
            <a:extLst>
              <a:ext uri="{FF2B5EF4-FFF2-40B4-BE49-F238E27FC236}">
                <a16:creationId xmlns:a16="http://schemas.microsoft.com/office/drawing/2014/main" id="{6CF72A7E-BECA-4BAC-9CD6-1463279C8DB0}"/>
              </a:ext>
            </a:extLst>
          </p:cNvPr>
          <p:cNvSpPr>
            <a:spLocks noGrp="1"/>
          </p:cNvSpPr>
          <p:nvPr>
            <p:ph type="sldNum" sz="quarter" idx="12"/>
          </p:nvPr>
        </p:nvSpPr>
        <p:spPr/>
        <p:txBody>
          <a:bodyPr/>
          <a:lstStyle/>
          <a:p>
            <a:fld id="{F44E9EF7-D31C-4365-9088-79B42878EAD7}" type="slidenum">
              <a:rPr lang="de-DE" smtClean="0"/>
              <a:t>30</a:t>
            </a:fld>
            <a:endParaRPr lang="de-DE"/>
          </a:p>
        </p:txBody>
      </p:sp>
    </p:spTree>
    <p:extLst>
      <p:ext uri="{BB962C8B-B14F-4D97-AF65-F5344CB8AC3E}">
        <p14:creationId xmlns:p14="http://schemas.microsoft.com/office/powerpoint/2010/main" val="43939064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Inhaltsplatzhalter 4">
            <a:extLst>
              <a:ext uri="{FF2B5EF4-FFF2-40B4-BE49-F238E27FC236}">
                <a16:creationId xmlns:a16="http://schemas.microsoft.com/office/drawing/2014/main" id="{BC886536-190A-4ABB-BB4B-B6968008DEAB}"/>
              </a:ext>
            </a:extLst>
          </p:cNvPr>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2155372" y="1794598"/>
            <a:ext cx="4536373" cy="4351338"/>
          </a:xfrm>
        </p:spPr>
      </p:pic>
      <p:sp>
        <p:nvSpPr>
          <p:cNvPr id="12" name="Gleichschenkliges Dreieck 11">
            <a:extLst>
              <a:ext uri="{FF2B5EF4-FFF2-40B4-BE49-F238E27FC236}">
                <a16:creationId xmlns:a16="http://schemas.microsoft.com/office/drawing/2014/main" id="{C3E26440-DC19-4291-85EB-BEDD2B280DC2}"/>
              </a:ext>
            </a:extLst>
          </p:cNvPr>
          <p:cNvSpPr/>
          <p:nvPr/>
        </p:nvSpPr>
        <p:spPr>
          <a:xfrm rot="10800000">
            <a:off x="3158562" y="1917865"/>
            <a:ext cx="1413658" cy="4238465"/>
          </a:xfrm>
          <a:prstGeom prs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3" name="Gleichschenkliges Dreieck 12">
            <a:extLst>
              <a:ext uri="{FF2B5EF4-FFF2-40B4-BE49-F238E27FC236}">
                <a16:creationId xmlns:a16="http://schemas.microsoft.com/office/drawing/2014/main" id="{C554AE62-B3C7-46F2-9981-371F31A55A2A}"/>
              </a:ext>
            </a:extLst>
          </p:cNvPr>
          <p:cNvSpPr/>
          <p:nvPr/>
        </p:nvSpPr>
        <p:spPr>
          <a:xfrm rot="10800000">
            <a:off x="1689013" y="1917865"/>
            <a:ext cx="1413658" cy="4238465"/>
          </a:xfrm>
          <a:prstGeom prs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5" name="Fußzeilenplatzhalter 4">
            <a:extLst>
              <a:ext uri="{FF2B5EF4-FFF2-40B4-BE49-F238E27FC236}">
                <a16:creationId xmlns:a16="http://schemas.microsoft.com/office/drawing/2014/main" id="{05F930B6-95A9-452B-BA47-56A8C600C0E9}"/>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id="{59BAF35C-B7E3-48B6-95EE-766F2E4E0B9C}"/>
              </a:ext>
            </a:extLst>
          </p:cNvPr>
          <p:cNvSpPr>
            <a:spLocks noGrp="1"/>
          </p:cNvSpPr>
          <p:nvPr>
            <p:ph type="sldNum" sz="quarter" idx="12"/>
          </p:nvPr>
        </p:nvSpPr>
        <p:spPr/>
        <p:txBody>
          <a:bodyPr/>
          <a:lstStyle/>
          <a:p>
            <a:fld id="{F44E9EF7-D31C-4365-9088-79B42878EAD7}" type="slidenum">
              <a:rPr lang="de-DE" smtClean="0"/>
              <a:t>31</a:t>
            </a:fld>
            <a:endParaRPr lang="de-DE"/>
          </a:p>
        </p:txBody>
      </p:sp>
      <p:sp>
        <p:nvSpPr>
          <p:cNvPr id="17" name="Textfeld 16">
            <a:extLst>
              <a:ext uri="{FF2B5EF4-FFF2-40B4-BE49-F238E27FC236}">
                <a16:creationId xmlns:a16="http://schemas.microsoft.com/office/drawing/2014/main" id="{7D7C9332-4396-4139-B3AA-D6453FC9D66C}"/>
              </a:ext>
            </a:extLst>
          </p:cNvPr>
          <p:cNvSpPr txBox="1"/>
          <p:nvPr/>
        </p:nvSpPr>
        <p:spPr>
          <a:xfrm>
            <a:off x="2279576" y="1977241"/>
            <a:ext cx="1536857" cy="369332"/>
          </a:xfrm>
          <a:prstGeom prst="rect">
            <a:avLst/>
          </a:prstGeom>
          <a:noFill/>
        </p:spPr>
        <p:txBody>
          <a:bodyPr wrap="square" rtlCol="0">
            <a:spAutoFit/>
          </a:bodyPr>
          <a:lstStyle/>
          <a:p>
            <a:r>
              <a:rPr lang="de-DE" dirty="0"/>
              <a:t>Höhe 100 m</a:t>
            </a:r>
          </a:p>
        </p:txBody>
      </p:sp>
      <p:sp>
        <p:nvSpPr>
          <p:cNvPr id="18" name="Textfeld 17">
            <a:extLst>
              <a:ext uri="{FF2B5EF4-FFF2-40B4-BE49-F238E27FC236}">
                <a16:creationId xmlns:a16="http://schemas.microsoft.com/office/drawing/2014/main" id="{CFA77115-B3AF-48A3-953A-D9B9742E1019}"/>
              </a:ext>
            </a:extLst>
          </p:cNvPr>
          <p:cNvSpPr txBox="1"/>
          <p:nvPr/>
        </p:nvSpPr>
        <p:spPr>
          <a:xfrm>
            <a:off x="2495600" y="5694218"/>
            <a:ext cx="1274816" cy="369332"/>
          </a:xfrm>
          <a:prstGeom prst="rect">
            <a:avLst/>
          </a:prstGeom>
          <a:noFill/>
        </p:spPr>
        <p:txBody>
          <a:bodyPr wrap="square" rtlCol="0">
            <a:spAutoFit/>
          </a:bodyPr>
          <a:lstStyle/>
          <a:p>
            <a:r>
              <a:rPr lang="de-DE" dirty="0"/>
              <a:t>Höhe 0 m</a:t>
            </a:r>
          </a:p>
        </p:txBody>
      </p:sp>
      <p:sp>
        <p:nvSpPr>
          <p:cNvPr id="19" name="Textfeld 18">
            <a:extLst>
              <a:ext uri="{FF2B5EF4-FFF2-40B4-BE49-F238E27FC236}">
                <a16:creationId xmlns:a16="http://schemas.microsoft.com/office/drawing/2014/main" id="{A31E3F62-E86B-4283-AD96-9F5C1876306F}"/>
              </a:ext>
            </a:extLst>
          </p:cNvPr>
          <p:cNvSpPr txBox="1"/>
          <p:nvPr/>
        </p:nvSpPr>
        <p:spPr>
          <a:xfrm>
            <a:off x="3898077" y="5694218"/>
            <a:ext cx="5370614" cy="369332"/>
          </a:xfrm>
          <a:prstGeom prst="rect">
            <a:avLst/>
          </a:prstGeom>
          <a:noFill/>
        </p:spPr>
        <p:txBody>
          <a:bodyPr wrap="square" rtlCol="0">
            <a:spAutoFit/>
          </a:bodyPr>
          <a:lstStyle/>
          <a:p>
            <a:r>
              <a:rPr lang="de-DE" b="1" dirty="0"/>
              <a:t>höherer statischer </a:t>
            </a:r>
            <a:r>
              <a:rPr lang="de-DE" b="1" dirty="0" err="1"/>
              <a:t>Lufdruck</a:t>
            </a:r>
            <a:endParaRPr lang="de-DE" b="1" dirty="0"/>
          </a:p>
        </p:txBody>
      </p:sp>
      <p:sp>
        <p:nvSpPr>
          <p:cNvPr id="20" name="Textfeld 19">
            <a:extLst>
              <a:ext uri="{FF2B5EF4-FFF2-40B4-BE49-F238E27FC236}">
                <a16:creationId xmlns:a16="http://schemas.microsoft.com/office/drawing/2014/main" id="{9D0EF40D-965A-4B8A-B730-1893451CA56B}"/>
              </a:ext>
            </a:extLst>
          </p:cNvPr>
          <p:cNvSpPr txBox="1"/>
          <p:nvPr/>
        </p:nvSpPr>
        <p:spPr>
          <a:xfrm>
            <a:off x="3833558" y="1966404"/>
            <a:ext cx="5020292" cy="369332"/>
          </a:xfrm>
          <a:prstGeom prst="rect">
            <a:avLst/>
          </a:prstGeom>
          <a:noFill/>
        </p:spPr>
        <p:txBody>
          <a:bodyPr wrap="square" rtlCol="0">
            <a:spAutoFit/>
          </a:bodyPr>
          <a:lstStyle/>
          <a:p>
            <a:r>
              <a:rPr lang="de-DE" dirty="0"/>
              <a:t>niedrigerer statischer Luftdruck</a:t>
            </a:r>
          </a:p>
        </p:txBody>
      </p:sp>
      <p:pic>
        <p:nvPicPr>
          <p:cNvPr id="14" name="Grafik 13">
            <a:extLst>
              <a:ext uri="{FF2B5EF4-FFF2-40B4-BE49-F238E27FC236}">
                <a16:creationId xmlns:a16="http://schemas.microsoft.com/office/drawing/2014/main" id="{5BB96E3F-1114-4C95-A818-C91DC923B958}"/>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1441901">
            <a:off x="3155292" y="2447122"/>
            <a:ext cx="2935251" cy="4150286"/>
          </a:xfrm>
          <a:prstGeom prst="rect">
            <a:avLst/>
          </a:prstGeom>
        </p:spPr>
      </p:pic>
      <p:sp>
        <p:nvSpPr>
          <p:cNvPr id="16" name="Pfeil: nach rechts 15">
            <a:extLst>
              <a:ext uri="{FF2B5EF4-FFF2-40B4-BE49-F238E27FC236}">
                <a16:creationId xmlns:a16="http://schemas.microsoft.com/office/drawing/2014/main" id="{4B35C1EC-832C-4425-8E1D-0C8282148A6C}"/>
              </a:ext>
            </a:extLst>
          </p:cNvPr>
          <p:cNvSpPr/>
          <p:nvPr/>
        </p:nvSpPr>
        <p:spPr>
          <a:xfrm>
            <a:off x="6756090" y="3604830"/>
            <a:ext cx="967334" cy="36933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2" name="Gleichschenkliges Dreieck 21">
            <a:extLst>
              <a:ext uri="{FF2B5EF4-FFF2-40B4-BE49-F238E27FC236}">
                <a16:creationId xmlns:a16="http://schemas.microsoft.com/office/drawing/2014/main" id="{41F52D99-CF15-4BA3-8B27-EB4344D59692}"/>
              </a:ext>
            </a:extLst>
          </p:cNvPr>
          <p:cNvSpPr/>
          <p:nvPr/>
        </p:nvSpPr>
        <p:spPr>
          <a:xfrm rot="10800000">
            <a:off x="7752184" y="1977241"/>
            <a:ext cx="1413658" cy="4032688"/>
          </a:xfrm>
          <a:prstGeom prst="triangl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3" name="Textfeld 22">
            <a:extLst>
              <a:ext uri="{FF2B5EF4-FFF2-40B4-BE49-F238E27FC236}">
                <a16:creationId xmlns:a16="http://schemas.microsoft.com/office/drawing/2014/main" id="{CDD4B8AE-3B43-4D5A-8D28-853BD22AA805}"/>
              </a:ext>
            </a:extLst>
          </p:cNvPr>
          <p:cNvSpPr txBox="1"/>
          <p:nvPr/>
        </p:nvSpPr>
        <p:spPr>
          <a:xfrm>
            <a:off x="7973606" y="2481018"/>
            <a:ext cx="970813" cy="461665"/>
          </a:xfrm>
          <a:prstGeom prst="rect">
            <a:avLst/>
          </a:prstGeom>
          <a:noFill/>
        </p:spPr>
        <p:txBody>
          <a:bodyPr wrap="square" rtlCol="0">
            <a:spAutoFit/>
          </a:bodyPr>
          <a:lstStyle/>
          <a:p>
            <a:pPr algn="ctr"/>
            <a:r>
              <a:rPr lang="de-DE" sz="2400" dirty="0" err="1">
                <a:solidFill>
                  <a:schemeClr val="bg1"/>
                </a:solidFill>
              </a:rPr>
              <a:t>Epot</a:t>
            </a:r>
            <a:endParaRPr lang="de-DE" sz="2400" dirty="0">
              <a:solidFill>
                <a:schemeClr val="bg1"/>
              </a:solidFill>
            </a:endParaRPr>
          </a:p>
        </p:txBody>
      </p:sp>
      <p:sp>
        <p:nvSpPr>
          <p:cNvPr id="24" name="Textfeld 23">
            <a:extLst>
              <a:ext uri="{FF2B5EF4-FFF2-40B4-BE49-F238E27FC236}">
                <a16:creationId xmlns:a16="http://schemas.microsoft.com/office/drawing/2014/main" id="{B3189BFD-9E82-4CD3-AF35-B10311C1E896}"/>
              </a:ext>
            </a:extLst>
          </p:cNvPr>
          <p:cNvSpPr txBox="1"/>
          <p:nvPr/>
        </p:nvSpPr>
        <p:spPr>
          <a:xfrm>
            <a:off x="9120336" y="2828835"/>
            <a:ext cx="2906824" cy="2677656"/>
          </a:xfrm>
          <a:prstGeom prst="rect">
            <a:avLst/>
          </a:prstGeom>
          <a:noFill/>
        </p:spPr>
        <p:txBody>
          <a:bodyPr wrap="square" rtlCol="0">
            <a:spAutoFit/>
          </a:bodyPr>
          <a:lstStyle/>
          <a:p>
            <a:r>
              <a:rPr lang="de-DE" sz="2400" dirty="0"/>
              <a:t>Obwohl es „nur“ den Umgebungsdruck misst, gibt uns das konventionelle Vario die potentielle Energie des Seglers</a:t>
            </a:r>
          </a:p>
          <a:p>
            <a:r>
              <a:rPr lang="de-DE" sz="2400" dirty="0"/>
              <a:t>an.</a:t>
            </a:r>
          </a:p>
        </p:txBody>
      </p:sp>
      <p:sp>
        <p:nvSpPr>
          <p:cNvPr id="21" name="Titel 1">
            <a:extLst>
              <a:ext uri="{FF2B5EF4-FFF2-40B4-BE49-F238E27FC236}">
                <a16:creationId xmlns:a16="http://schemas.microsoft.com/office/drawing/2014/main" id="{3D0C4439-E5AF-44D5-9B83-1B5E9017D64A}"/>
              </a:ext>
            </a:extLst>
          </p:cNvPr>
          <p:cNvSpPr>
            <a:spLocks noGrp="1"/>
          </p:cNvSpPr>
          <p:nvPr>
            <p:ph type="title"/>
          </p:nvPr>
        </p:nvSpPr>
        <p:spPr>
          <a:xfrm>
            <a:off x="838200" y="365125"/>
            <a:ext cx="10515600" cy="1325563"/>
          </a:xfrm>
        </p:spPr>
        <p:txBody>
          <a:bodyPr>
            <a:normAutofit/>
          </a:bodyPr>
          <a:lstStyle/>
          <a:p>
            <a:r>
              <a:rPr lang="de-DE" sz="2800" dirty="0"/>
              <a:t>3 Dein konventionelles Vario und potentielle Energie</a:t>
            </a:r>
          </a:p>
        </p:txBody>
      </p:sp>
    </p:spTree>
    <p:extLst>
      <p:ext uri="{BB962C8B-B14F-4D97-AF65-F5344CB8AC3E}">
        <p14:creationId xmlns:p14="http://schemas.microsoft.com/office/powerpoint/2010/main" val="58069832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nhaltsplatzhalter 4">
            <a:extLst>
              <a:ext uri="{FF2B5EF4-FFF2-40B4-BE49-F238E27FC236}">
                <a16:creationId xmlns:a16="http://schemas.microsoft.com/office/drawing/2014/main" id="{EF648BCC-DB19-48BA-8D42-A5158B54272B}"/>
              </a:ext>
            </a:extLst>
          </p:cNvPr>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2149434" y="1804992"/>
            <a:ext cx="4536373" cy="4351338"/>
          </a:xfrm>
        </p:spPr>
      </p:pic>
      <p:sp>
        <p:nvSpPr>
          <p:cNvPr id="14" name="Gleichschenkliges Dreieck 13">
            <a:extLst>
              <a:ext uri="{FF2B5EF4-FFF2-40B4-BE49-F238E27FC236}">
                <a16:creationId xmlns:a16="http://schemas.microsoft.com/office/drawing/2014/main" id="{1E43E20C-F476-4559-8BEE-31CC02E65B43}"/>
              </a:ext>
            </a:extLst>
          </p:cNvPr>
          <p:cNvSpPr/>
          <p:nvPr/>
        </p:nvSpPr>
        <p:spPr>
          <a:xfrm rot="10800000">
            <a:off x="3158562" y="1917865"/>
            <a:ext cx="1413658" cy="4238465"/>
          </a:xfrm>
          <a:prstGeom prs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6" name="Gleichschenkliges Dreieck 15">
            <a:extLst>
              <a:ext uri="{FF2B5EF4-FFF2-40B4-BE49-F238E27FC236}">
                <a16:creationId xmlns:a16="http://schemas.microsoft.com/office/drawing/2014/main" id="{D5DC462B-E8EB-4CFD-9870-F7510F1A12B9}"/>
              </a:ext>
            </a:extLst>
          </p:cNvPr>
          <p:cNvSpPr/>
          <p:nvPr/>
        </p:nvSpPr>
        <p:spPr>
          <a:xfrm rot="10800000">
            <a:off x="1689013" y="1917865"/>
            <a:ext cx="1413658" cy="4238465"/>
          </a:xfrm>
          <a:prstGeom prs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3" name="Gleichschenkliges Dreieck 12">
            <a:extLst>
              <a:ext uri="{FF2B5EF4-FFF2-40B4-BE49-F238E27FC236}">
                <a16:creationId xmlns:a16="http://schemas.microsoft.com/office/drawing/2014/main" id="{915640D9-A9C4-45E8-A67F-F7BE225139A8}"/>
              </a:ext>
            </a:extLst>
          </p:cNvPr>
          <p:cNvSpPr/>
          <p:nvPr/>
        </p:nvSpPr>
        <p:spPr>
          <a:xfrm rot="10800000">
            <a:off x="4610334" y="1977241"/>
            <a:ext cx="1413658" cy="4032688"/>
          </a:xfrm>
          <a:prstGeom prst="triangl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5" name="Textfeld 14">
            <a:extLst>
              <a:ext uri="{FF2B5EF4-FFF2-40B4-BE49-F238E27FC236}">
                <a16:creationId xmlns:a16="http://schemas.microsoft.com/office/drawing/2014/main" id="{4EEE8041-BFDF-4A95-B8E1-E45A5CB0881D}"/>
              </a:ext>
            </a:extLst>
          </p:cNvPr>
          <p:cNvSpPr txBox="1"/>
          <p:nvPr/>
        </p:nvSpPr>
        <p:spPr>
          <a:xfrm>
            <a:off x="4837155" y="2481018"/>
            <a:ext cx="970813" cy="461665"/>
          </a:xfrm>
          <a:prstGeom prst="rect">
            <a:avLst/>
          </a:prstGeom>
          <a:noFill/>
        </p:spPr>
        <p:txBody>
          <a:bodyPr wrap="square" rtlCol="0">
            <a:spAutoFit/>
          </a:bodyPr>
          <a:lstStyle/>
          <a:p>
            <a:pPr algn="ctr"/>
            <a:r>
              <a:rPr lang="de-DE" sz="2400" dirty="0" err="1">
                <a:solidFill>
                  <a:schemeClr val="bg1"/>
                </a:solidFill>
              </a:rPr>
              <a:t>Epot</a:t>
            </a:r>
            <a:endParaRPr lang="de-DE" sz="2400" dirty="0">
              <a:solidFill>
                <a:schemeClr val="bg1"/>
              </a:solidFill>
            </a:endParaRPr>
          </a:p>
        </p:txBody>
      </p:sp>
      <p:sp>
        <p:nvSpPr>
          <p:cNvPr id="10" name="Textfeld 9">
            <a:extLst>
              <a:ext uri="{FF2B5EF4-FFF2-40B4-BE49-F238E27FC236}">
                <a16:creationId xmlns:a16="http://schemas.microsoft.com/office/drawing/2014/main" id="{330844D6-94A4-46ED-8B5F-17F6CD94E369}"/>
              </a:ext>
            </a:extLst>
          </p:cNvPr>
          <p:cNvSpPr txBox="1"/>
          <p:nvPr/>
        </p:nvSpPr>
        <p:spPr>
          <a:xfrm rot="4829513">
            <a:off x="2461304" y="3535994"/>
            <a:ext cx="3535878" cy="1200329"/>
          </a:xfrm>
          <a:prstGeom prst="rect">
            <a:avLst/>
          </a:prstGeom>
          <a:noFill/>
        </p:spPr>
        <p:txBody>
          <a:bodyPr wrap="square" rtlCol="0">
            <a:spAutoFit/>
          </a:bodyPr>
          <a:lstStyle/>
          <a:p>
            <a:r>
              <a:rPr lang="de-DE" sz="2400" dirty="0">
                <a:solidFill>
                  <a:srgbClr val="FF0000"/>
                </a:solidFill>
              </a:rPr>
              <a:t>Umgebungsdruck und potentielle Energie nehmen linear zu oder ab.</a:t>
            </a:r>
          </a:p>
        </p:txBody>
      </p:sp>
      <p:sp>
        <p:nvSpPr>
          <p:cNvPr id="2" name="Fußzeilenplatzhalter 1">
            <a:extLst>
              <a:ext uri="{FF2B5EF4-FFF2-40B4-BE49-F238E27FC236}">
                <a16:creationId xmlns:a16="http://schemas.microsoft.com/office/drawing/2014/main" id="{1F3FD36F-8DD8-4612-903B-7E38DA08F2F5}"/>
              </a:ext>
            </a:extLst>
          </p:cNvPr>
          <p:cNvSpPr>
            <a:spLocks noGrp="1"/>
          </p:cNvSpPr>
          <p:nvPr>
            <p:ph type="ftr" sz="quarter" idx="11"/>
          </p:nvPr>
        </p:nvSpPr>
        <p:spPr/>
        <p:txBody>
          <a:bodyPr/>
          <a:lstStyle/>
          <a:p>
            <a:endParaRPr lang="de-DE"/>
          </a:p>
        </p:txBody>
      </p:sp>
      <p:sp>
        <p:nvSpPr>
          <p:cNvPr id="3" name="Foliennummernplatzhalter 2">
            <a:extLst>
              <a:ext uri="{FF2B5EF4-FFF2-40B4-BE49-F238E27FC236}">
                <a16:creationId xmlns:a16="http://schemas.microsoft.com/office/drawing/2014/main" id="{034FBD09-86D6-468E-BE7C-437CF66D4F42}"/>
              </a:ext>
            </a:extLst>
          </p:cNvPr>
          <p:cNvSpPr>
            <a:spLocks noGrp="1"/>
          </p:cNvSpPr>
          <p:nvPr>
            <p:ph type="sldNum" sz="quarter" idx="12"/>
          </p:nvPr>
        </p:nvSpPr>
        <p:spPr/>
        <p:txBody>
          <a:bodyPr/>
          <a:lstStyle/>
          <a:p>
            <a:fld id="{F44E9EF7-D31C-4365-9088-79B42878EAD7}" type="slidenum">
              <a:rPr lang="de-DE" smtClean="0"/>
              <a:t>32</a:t>
            </a:fld>
            <a:endParaRPr lang="de-DE"/>
          </a:p>
        </p:txBody>
      </p:sp>
      <p:sp>
        <p:nvSpPr>
          <p:cNvPr id="18" name="Titel 1">
            <a:extLst>
              <a:ext uri="{FF2B5EF4-FFF2-40B4-BE49-F238E27FC236}">
                <a16:creationId xmlns:a16="http://schemas.microsoft.com/office/drawing/2014/main" id="{9AE9A87F-93F7-4604-B4F5-079D19723F12}"/>
              </a:ext>
            </a:extLst>
          </p:cNvPr>
          <p:cNvSpPr>
            <a:spLocks noGrp="1"/>
          </p:cNvSpPr>
          <p:nvPr>
            <p:ph type="title"/>
          </p:nvPr>
        </p:nvSpPr>
        <p:spPr>
          <a:xfrm>
            <a:off x="838200" y="365125"/>
            <a:ext cx="10515600" cy="1325563"/>
          </a:xfrm>
        </p:spPr>
        <p:txBody>
          <a:bodyPr>
            <a:normAutofit/>
          </a:bodyPr>
          <a:lstStyle/>
          <a:p>
            <a:r>
              <a:rPr lang="de-DE" sz="2800" dirty="0"/>
              <a:t>3 Dein konventionelles Vario und potentielle Energie</a:t>
            </a:r>
          </a:p>
        </p:txBody>
      </p:sp>
    </p:spTree>
    <p:extLst>
      <p:ext uri="{BB962C8B-B14F-4D97-AF65-F5344CB8AC3E}">
        <p14:creationId xmlns:p14="http://schemas.microsoft.com/office/powerpoint/2010/main" val="91105795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15813E7-CB8F-4D72-AAB1-4888242F17E7}"/>
              </a:ext>
            </a:extLst>
          </p:cNvPr>
          <p:cNvSpPr>
            <a:spLocks noGrp="1"/>
          </p:cNvSpPr>
          <p:nvPr>
            <p:ph type="title"/>
          </p:nvPr>
        </p:nvSpPr>
        <p:spPr>
          <a:xfrm>
            <a:off x="838200" y="192933"/>
            <a:ext cx="10515600" cy="721467"/>
          </a:xfrm>
        </p:spPr>
        <p:txBody>
          <a:bodyPr>
            <a:normAutofit/>
          </a:bodyPr>
          <a:lstStyle/>
          <a:p>
            <a:r>
              <a:rPr lang="de-DE" sz="2800" dirty="0"/>
              <a:t>4 Ein genauerer Blick auf verschiedene Flugsituationen</a:t>
            </a:r>
          </a:p>
        </p:txBody>
      </p:sp>
      <p:graphicFrame>
        <p:nvGraphicFramePr>
          <p:cNvPr id="9" name="Tabelle 9">
            <a:extLst>
              <a:ext uri="{FF2B5EF4-FFF2-40B4-BE49-F238E27FC236}">
                <a16:creationId xmlns:a16="http://schemas.microsoft.com/office/drawing/2014/main" id="{2B1F41DC-0113-4BD3-8049-AD0DB9276A82}"/>
              </a:ext>
            </a:extLst>
          </p:cNvPr>
          <p:cNvGraphicFramePr>
            <a:graphicFrameLocks noGrp="1"/>
          </p:cNvGraphicFramePr>
          <p:nvPr>
            <p:ph idx="1"/>
            <p:extLst>
              <p:ext uri="{D42A27DB-BD31-4B8C-83A1-F6EECF244321}">
                <p14:modId xmlns:p14="http://schemas.microsoft.com/office/powerpoint/2010/main" val="691953958"/>
              </p:ext>
            </p:extLst>
          </p:nvPr>
        </p:nvGraphicFramePr>
        <p:xfrm>
          <a:off x="838200" y="914400"/>
          <a:ext cx="10345230" cy="5513096"/>
        </p:xfrm>
        <a:graphic>
          <a:graphicData uri="http://schemas.openxmlformats.org/drawingml/2006/table">
            <a:tbl>
              <a:tblPr firstRow="1" bandRow="1">
                <a:tableStyleId>{5C22544A-7EE6-4342-B048-85BDC9FD1C3A}</a:tableStyleId>
              </a:tblPr>
              <a:tblGrid>
                <a:gridCol w="438397">
                  <a:extLst>
                    <a:ext uri="{9D8B030D-6E8A-4147-A177-3AD203B41FA5}">
                      <a16:colId xmlns:a16="http://schemas.microsoft.com/office/drawing/2014/main" val="2398983801"/>
                    </a:ext>
                  </a:extLst>
                </a:gridCol>
                <a:gridCol w="4259127">
                  <a:extLst>
                    <a:ext uri="{9D8B030D-6E8A-4147-A177-3AD203B41FA5}">
                      <a16:colId xmlns:a16="http://schemas.microsoft.com/office/drawing/2014/main" val="2356370148"/>
                    </a:ext>
                  </a:extLst>
                </a:gridCol>
                <a:gridCol w="4742370">
                  <a:extLst>
                    <a:ext uri="{9D8B030D-6E8A-4147-A177-3AD203B41FA5}">
                      <a16:colId xmlns:a16="http://schemas.microsoft.com/office/drawing/2014/main" val="624176264"/>
                    </a:ext>
                  </a:extLst>
                </a:gridCol>
                <a:gridCol w="905336">
                  <a:extLst>
                    <a:ext uri="{9D8B030D-6E8A-4147-A177-3AD203B41FA5}">
                      <a16:colId xmlns:a16="http://schemas.microsoft.com/office/drawing/2014/main" val="2972212279"/>
                    </a:ext>
                  </a:extLst>
                </a:gridCol>
              </a:tblGrid>
              <a:tr h="354360">
                <a:tc>
                  <a:txBody>
                    <a:bodyPr/>
                    <a:lstStyle/>
                    <a:p>
                      <a:endParaRPr lang="de-DE" dirty="0"/>
                    </a:p>
                  </a:txBody>
                  <a:tcPr/>
                </a:tc>
                <a:tc>
                  <a:txBody>
                    <a:bodyPr/>
                    <a:lstStyle/>
                    <a:p>
                      <a:r>
                        <a:rPr lang="de-DE" dirty="0"/>
                        <a:t>Steigen</a:t>
                      </a:r>
                    </a:p>
                  </a:txBody>
                  <a:tcPr/>
                </a:tc>
                <a:tc>
                  <a:txBody>
                    <a:bodyPr/>
                    <a:lstStyle/>
                    <a:p>
                      <a:r>
                        <a:rPr lang="de-DE" dirty="0"/>
                        <a:t>Sinken</a:t>
                      </a:r>
                    </a:p>
                  </a:txBody>
                  <a:tcPr/>
                </a:tc>
                <a:tc>
                  <a:txBody>
                    <a:bodyPr/>
                    <a:lstStyle/>
                    <a:p>
                      <a:r>
                        <a:rPr lang="de-DE" dirty="0"/>
                        <a:t>Vario</a:t>
                      </a:r>
                    </a:p>
                  </a:txBody>
                  <a:tcPr/>
                </a:tc>
                <a:extLst>
                  <a:ext uri="{0D108BD9-81ED-4DB2-BD59-A6C34878D82A}">
                    <a16:rowId xmlns:a16="http://schemas.microsoft.com/office/drawing/2014/main" val="461861265"/>
                  </a:ext>
                </a:extLst>
              </a:tr>
              <a:tr h="403387">
                <a:tc>
                  <a:txBody>
                    <a:bodyPr/>
                    <a:lstStyle/>
                    <a:p>
                      <a:r>
                        <a:rPr lang="de-DE" dirty="0"/>
                        <a:t>1</a:t>
                      </a:r>
                    </a:p>
                  </a:txBody>
                  <a:tcPr/>
                </a:tc>
                <a:tc>
                  <a:txBody>
                    <a:bodyPr/>
                    <a:lstStyle/>
                    <a:p>
                      <a:r>
                        <a:rPr lang="de-DE" dirty="0"/>
                        <a:t>Langes, gleichmäßiges (Anfangs-) Steigen</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dirty="0"/>
                        <a:t>Langes, gleichmäßiges Sinken</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de-DE" sz="1800" dirty="0">
                        <a:solidFill>
                          <a:srgbClr val="00B050"/>
                        </a:solidFill>
                        <a:latin typeface="Wingdings" panose="05000000000000000000" pitchFamily="2" charset="2"/>
                      </a:endParaRPr>
                    </a:p>
                  </a:txBody>
                  <a:tcPr/>
                </a:tc>
                <a:extLst>
                  <a:ext uri="{0D108BD9-81ED-4DB2-BD59-A6C34878D82A}">
                    <a16:rowId xmlns:a16="http://schemas.microsoft.com/office/drawing/2014/main" val="1761657881"/>
                  </a:ext>
                </a:extLst>
              </a:tr>
              <a:tr h="403387">
                <a:tc>
                  <a:txBody>
                    <a:bodyPr/>
                    <a:lstStyle/>
                    <a:p>
                      <a:r>
                        <a:rPr lang="de-DE" dirty="0"/>
                        <a:t>2</a:t>
                      </a:r>
                    </a:p>
                  </a:txBody>
                  <a:tcPr/>
                </a:tc>
                <a:tc>
                  <a:txBody>
                    <a:bodyPr/>
                    <a:lstStyle/>
                    <a:p>
                      <a:r>
                        <a:rPr lang="de-DE" dirty="0"/>
                        <a:t>Kurzes Steigen durch kurzes Ziehen</a:t>
                      </a:r>
                    </a:p>
                  </a:txBody>
                  <a:tcPr/>
                </a:tc>
                <a:tc>
                  <a:txBody>
                    <a:bodyPr/>
                    <a:lstStyle/>
                    <a:p>
                      <a:r>
                        <a:rPr lang="de-DE" dirty="0"/>
                        <a:t>Kurzes Sinken durch kurzes Drücken</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de-DE" sz="1800" dirty="0">
                        <a:solidFill>
                          <a:srgbClr val="00B050"/>
                        </a:solidFill>
                        <a:latin typeface="Wingdings" panose="05000000000000000000" pitchFamily="2" charset="2"/>
                      </a:endParaRPr>
                    </a:p>
                  </a:txBody>
                  <a:tcPr/>
                </a:tc>
                <a:extLst>
                  <a:ext uri="{0D108BD9-81ED-4DB2-BD59-A6C34878D82A}">
                    <a16:rowId xmlns:a16="http://schemas.microsoft.com/office/drawing/2014/main" val="3487264811"/>
                  </a:ext>
                </a:extLst>
              </a:tr>
              <a:tr h="403387">
                <a:tc>
                  <a:txBody>
                    <a:bodyPr/>
                    <a:lstStyle/>
                    <a:p>
                      <a:r>
                        <a:rPr lang="de-DE" dirty="0"/>
                        <a:t>3</a:t>
                      </a:r>
                    </a:p>
                  </a:txBody>
                  <a:tcPr/>
                </a:tc>
                <a:tc>
                  <a:txBody>
                    <a:bodyPr/>
                    <a:lstStyle/>
                    <a:p>
                      <a:r>
                        <a:rPr lang="de-DE" dirty="0" err="1"/>
                        <a:t>Phygoide</a:t>
                      </a:r>
                      <a:endParaRPr lang="de-DE" dirty="0"/>
                    </a:p>
                  </a:txBody>
                  <a:tcPr/>
                </a:tc>
                <a:tc>
                  <a:txBody>
                    <a:bodyPr/>
                    <a:lstStyle/>
                    <a:p>
                      <a:r>
                        <a:rPr lang="de-DE" dirty="0" err="1"/>
                        <a:t>Phygoide</a:t>
                      </a:r>
                      <a:endParaRPr lang="de-DE"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de-DE" sz="1800" dirty="0">
                        <a:solidFill>
                          <a:srgbClr val="00B050"/>
                        </a:solidFill>
                        <a:latin typeface="Wingdings" panose="05000000000000000000" pitchFamily="2" charset="2"/>
                      </a:endParaRPr>
                    </a:p>
                  </a:txBody>
                  <a:tcPr/>
                </a:tc>
                <a:extLst>
                  <a:ext uri="{0D108BD9-81ED-4DB2-BD59-A6C34878D82A}">
                    <a16:rowId xmlns:a16="http://schemas.microsoft.com/office/drawing/2014/main" val="3145434337"/>
                  </a:ext>
                </a:extLst>
              </a:tr>
              <a:tr h="403387">
                <a:tc>
                  <a:txBody>
                    <a:bodyPr/>
                    <a:lstStyle/>
                    <a:p>
                      <a:r>
                        <a:rPr lang="de-DE" dirty="0"/>
                        <a:t>4</a:t>
                      </a:r>
                    </a:p>
                  </a:txBody>
                  <a:tcPr/>
                </a:tc>
                <a:tc>
                  <a:txBody>
                    <a:bodyPr/>
                    <a:lstStyle/>
                    <a:p>
                      <a:r>
                        <a:rPr lang="de-DE" dirty="0"/>
                        <a:t>Flugphasenwechsel (Speed -&gt; Thermik)</a:t>
                      </a:r>
                    </a:p>
                  </a:txBody>
                  <a:tcPr/>
                </a:tc>
                <a:tc>
                  <a:txBody>
                    <a:bodyPr/>
                    <a:lstStyle/>
                    <a:p>
                      <a:r>
                        <a:rPr lang="de-DE" dirty="0"/>
                        <a:t>Flugphasenwechsel (Thermik -&gt; Speed)</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de-DE" sz="1800" dirty="0">
                        <a:solidFill>
                          <a:srgbClr val="00B050"/>
                        </a:solidFill>
                        <a:latin typeface="Wingdings" panose="05000000000000000000" pitchFamily="2" charset="2"/>
                      </a:endParaRPr>
                    </a:p>
                  </a:txBody>
                  <a:tcPr/>
                </a:tc>
                <a:extLst>
                  <a:ext uri="{0D108BD9-81ED-4DB2-BD59-A6C34878D82A}">
                    <a16:rowId xmlns:a16="http://schemas.microsoft.com/office/drawing/2014/main" val="297663067"/>
                  </a:ext>
                </a:extLst>
              </a:tr>
              <a:tr h="403387">
                <a:tc>
                  <a:txBody>
                    <a:bodyPr/>
                    <a:lstStyle/>
                    <a:p>
                      <a:r>
                        <a:rPr lang="de-DE" dirty="0"/>
                        <a:t>5</a:t>
                      </a:r>
                    </a:p>
                  </a:txBody>
                  <a:tcPr/>
                </a:tc>
                <a:tc>
                  <a:txBody>
                    <a:bodyPr/>
                    <a:lstStyle/>
                    <a:p>
                      <a:r>
                        <a:rPr lang="de-DE" dirty="0"/>
                        <a:t>Übergang von einer Kurve in Schräglage in den Geradeausflug</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dirty="0"/>
                        <a:t>Übergang vom Geradeausflug in eine Kurve in Schräglage.</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de-DE" sz="1800" dirty="0">
                        <a:solidFill>
                          <a:srgbClr val="00B050"/>
                        </a:solidFill>
                        <a:latin typeface="Wingdings" panose="05000000000000000000" pitchFamily="2" charset="2"/>
                      </a:endParaRPr>
                    </a:p>
                  </a:txBody>
                  <a:tcPr/>
                </a:tc>
                <a:extLst>
                  <a:ext uri="{0D108BD9-81ED-4DB2-BD59-A6C34878D82A}">
                    <a16:rowId xmlns:a16="http://schemas.microsoft.com/office/drawing/2014/main" val="1687955989"/>
                  </a:ext>
                </a:extLst>
              </a:tr>
              <a:tr h="403387">
                <a:tc>
                  <a:txBody>
                    <a:bodyPr/>
                    <a:lstStyle/>
                    <a:p>
                      <a:r>
                        <a:rPr lang="de-DE" dirty="0"/>
                        <a:t>6</a:t>
                      </a:r>
                    </a:p>
                  </a:txBody>
                  <a:tcPr/>
                </a:tc>
                <a:tc>
                  <a:txBody>
                    <a:bodyPr/>
                    <a:lstStyle/>
                    <a:p>
                      <a:r>
                        <a:rPr lang="de-DE" dirty="0"/>
                        <a:t>Übergang von fallender in steigende Luft</a:t>
                      </a:r>
                    </a:p>
                  </a:txBody>
                  <a:tcPr/>
                </a:tc>
                <a:tc>
                  <a:txBody>
                    <a:bodyPr/>
                    <a:lstStyle/>
                    <a:p>
                      <a:r>
                        <a:rPr lang="de-DE" dirty="0"/>
                        <a:t>Übergang von steigender in fallende Luft</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de-DE" sz="1800" dirty="0">
                        <a:solidFill>
                          <a:srgbClr val="00B050"/>
                        </a:solidFill>
                        <a:latin typeface="Wingdings" panose="05000000000000000000" pitchFamily="2" charset="2"/>
                      </a:endParaRPr>
                    </a:p>
                  </a:txBody>
                  <a:tcPr/>
                </a:tc>
                <a:extLst>
                  <a:ext uri="{0D108BD9-81ED-4DB2-BD59-A6C34878D82A}">
                    <a16:rowId xmlns:a16="http://schemas.microsoft.com/office/drawing/2014/main" val="3273107190"/>
                  </a:ext>
                </a:extLst>
              </a:tr>
              <a:tr h="403387">
                <a:tc>
                  <a:txBody>
                    <a:bodyPr/>
                    <a:lstStyle/>
                    <a:p>
                      <a:r>
                        <a:rPr lang="de-DE" dirty="0"/>
                        <a:t>7</a:t>
                      </a:r>
                    </a:p>
                  </a:txBody>
                  <a:tcPr/>
                </a:tc>
                <a:tc>
                  <a:txBody>
                    <a:bodyPr/>
                    <a:lstStyle/>
                    <a:p>
                      <a:r>
                        <a:rPr lang="de-DE" dirty="0"/>
                        <a:t>Fliegen gegen den Wind, Böe von vorne</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dirty="0"/>
                        <a:t>Fliegen mit dem Wind, Böe von hinten</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de-DE" sz="1800" dirty="0">
                        <a:solidFill>
                          <a:srgbClr val="00B050"/>
                        </a:solidFill>
                        <a:latin typeface="Wingdings" panose="05000000000000000000" pitchFamily="2" charset="2"/>
                      </a:endParaRPr>
                    </a:p>
                  </a:txBody>
                  <a:tcPr/>
                </a:tc>
                <a:extLst>
                  <a:ext uri="{0D108BD9-81ED-4DB2-BD59-A6C34878D82A}">
                    <a16:rowId xmlns:a16="http://schemas.microsoft.com/office/drawing/2014/main" val="1368332135"/>
                  </a:ext>
                </a:extLst>
              </a:tr>
              <a:tr h="403387">
                <a:tc>
                  <a:txBody>
                    <a:bodyPr/>
                    <a:lstStyle/>
                    <a:p>
                      <a:r>
                        <a:rPr lang="de-DE" dirty="0"/>
                        <a:t>8</a:t>
                      </a:r>
                    </a:p>
                  </a:txBody>
                  <a:tcPr/>
                </a:tc>
                <a:tc>
                  <a:txBody>
                    <a:bodyPr/>
                    <a:lstStyle/>
                    <a:p>
                      <a:endParaRPr lang="de-DE"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dirty="0"/>
                        <a:t>Sinken in fallender Luftmasse, Sinken höher als das Eigensinken</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de-DE" sz="1800" dirty="0">
                        <a:solidFill>
                          <a:srgbClr val="00B050"/>
                        </a:solidFill>
                        <a:latin typeface="Wingdings" panose="05000000000000000000" pitchFamily="2" charset="2"/>
                      </a:endParaRPr>
                    </a:p>
                  </a:txBody>
                  <a:tcPr/>
                </a:tc>
                <a:extLst>
                  <a:ext uri="{0D108BD9-81ED-4DB2-BD59-A6C34878D82A}">
                    <a16:rowId xmlns:a16="http://schemas.microsoft.com/office/drawing/2014/main" val="2019696013"/>
                  </a:ext>
                </a:extLst>
              </a:tr>
              <a:tr h="403387">
                <a:tc>
                  <a:txBody>
                    <a:bodyPr/>
                    <a:lstStyle/>
                    <a:p>
                      <a:r>
                        <a:rPr lang="de-DE" dirty="0"/>
                        <a:t>9</a:t>
                      </a:r>
                    </a:p>
                  </a:txBody>
                  <a:tcPr/>
                </a:tc>
                <a:tc>
                  <a:txBody>
                    <a:bodyPr/>
                    <a:lstStyle/>
                    <a:p>
                      <a:endParaRPr lang="de-DE"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dirty="0"/>
                        <a:t>Sinken in neutraler Luft mit Eigensinken</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de-DE" sz="1800" dirty="0">
                        <a:solidFill>
                          <a:srgbClr val="00B050"/>
                        </a:solidFill>
                        <a:latin typeface="Wingdings" panose="05000000000000000000" pitchFamily="2" charset="2"/>
                      </a:endParaRPr>
                    </a:p>
                  </a:txBody>
                  <a:tcPr/>
                </a:tc>
                <a:extLst>
                  <a:ext uri="{0D108BD9-81ED-4DB2-BD59-A6C34878D82A}">
                    <a16:rowId xmlns:a16="http://schemas.microsoft.com/office/drawing/2014/main" val="2210894402"/>
                  </a:ext>
                </a:extLst>
              </a:tr>
              <a:tr h="403387">
                <a:tc>
                  <a:txBody>
                    <a:bodyPr/>
                    <a:lstStyle/>
                    <a:p>
                      <a:r>
                        <a:rPr lang="de-DE" dirty="0"/>
                        <a:t>10</a:t>
                      </a:r>
                    </a:p>
                  </a:txBody>
                  <a:tcPr/>
                </a:tc>
                <a:tc>
                  <a:txBody>
                    <a:bodyPr/>
                    <a:lstStyle/>
                    <a:p>
                      <a:endParaRPr lang="de-DE" dirty="0"/>
                    </a:p>
                  </a:txBody>
                  <a:tcPr/>
                </a:tc>
                <a:tc>
                  <a:txBody>
                    <a:bodyPr/>
                    <a:lstStyle/>
                    <a:p>
                      <a:r>
                        <a:rPr lang="de-DE" dirty="0"/>
                        <a:t>Steigen in Thermik, zugleich netto Sinken</a:t>
                      </a:r>
                    </a:p>
                    <a:p>
                      <a:r>
                        <a:rPr lang="de-DE" dirty="0"/>
                        <a:t>(Eigensinken &gt; Thermik)</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de-DE" sz="1800" dirty="0">
                        <a:solidFill>
                          <a:srgbClr val="00B050"/>
                        </a:solidFill>
                        <a:latin typeface="Wingdings" panose="05000000000000000000" pitchFamily="2" charset="2"/>
                      </a:endParaRPr>
                    </a:p>
                  </a:txBody>
                  <a:tcPr/>
                </a:tc>
                <a:extLst>
                  <a:ext uri="{0D108BD9-81ED-4DB2-BD59-A6C34878D82A}">
                    <a16:rowId xmlns:a16="http://schemas.microsoft.com/office/drawing/2014/main" val="2152170055"/>
                  </a:ext>
                </a:extLst>
              </a:tr>
              <a:tr h="403387">
                <a:tc>
                  <a:txBody>
                    <a:bodyPr/>
                    <a:lstStyle/>
                    <a:p>
                      <a:r>
                        <a:rPr lang="de-DE" dirty="0"/>
                        <a:t>11</a:t>
                      </a:r>
                    </a:p>
                  </a:txBody>
                  <a:tcPr/>
                </a:tc>
                <a:tc>
                  <a:txBody>
                    <a:bodyPr/>
                    <a:lstStyle/>
                    <a:p>
                      <a:r>
                        <a:rPr lang="de-DE" dirty="0"/>
                        <a:t>Steigen in Thermik (Thermik &gt; Eigensinken)</a:t>
                      </a:r>
                    </a:p>
                  </a:txBody>
                  <a:tcPr/>
                </a:tc>
                <a:tc>
                  <a:txBody>
                    <a:bodyPr/>
                    <a:lstStyle/>
                    <a:p>
                      <a:endParaRPr lang="de-DE"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de-DE" sz="1800" dirty="0">
                        <a:solidFill>
                          <a:srgbClr val="00B050"/>
                        </a:solidFill>
                        <a:latin typeface="Wingdings" panose="05000000000000000000" pitchFamily="2" charset="2"/>
                      </a:endParaRPr>
                    </a:p>
                  </a:txBody>
                  <a:tcPr/>
                </a:tc>
                <a:extLst>
                  <a:ext uri="{0D108BD9-81ED-4DB2-BD59-A6C34878D82A}">
                    <a16:rowId xmlns:a16="http://schemas.microsoft.com/office/drawing/2014/main" val="1504299877"/>
                  </a:ext>
                </a:extLst>
              </a:tr>
            </a:tbl>
          </a:graphicData>
        </a:graphic>
      </p:graphicFrame>
      <p:sp>
        <p:nvSpPr>
          <p:cNvPr id="4" name="Foliennummernplatzhalter 3">
            <a:extLst>
              <a:ext uri="{FF2B5EF4-FFF2-40B4-BE49-F238E27FC236}">
                <a16:creationId xmlns:a16="http://schemas.microsoft.com/office/drawing/2014/main" id="{65FD59B9-C7A4-4466-89AE-822D59852DCF}"/>
              </a:ext>
            </a:extLst>
          </p:cNvPr>
          <p:cNvSpPr>
            <a:spLocks noGrp="1"/>
          </p:cNvSpPr>
          <p:nvPr>
            <p:ph type="sldNum" sz="quarter" idx="12"/>
          </p:nvPr>
        </p:nvSpPr>
        <p:spPr/>
        <p:txBody>
          <a:bodyPr/>
          <a:lstStyle/>
          <a:p>
            <a:fld id="{F44E9EF7-D31C-4365-9088-79B42878EAD7}" type="slidenum">
              <a:rPr lang="de-DE" smtClean="0"/>
              <a:t>33</a:t>
            </a:fld>
            <a:endParaRPr lang="de-DE"/>
          </a:p>
        </p:txBody>
      </p:sp>
    </p:spTree>
    <p:extLst>
      <p:ext uri="{BB962C8B-B14F-4D97-AF65-F5344CB8AC3E}">
        <p14:creationId xmlns:p14="http://schemas.microsoft.com/office/powerpoint/2010/main" val="284706218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liennummernplatzhalter 3">
            <a:extLst>
              <a:ext uri="{FF2B5EF4-FFF2-40B4-BE49-F238E27FC236}">
                <a16:creationId xmlns:a16="http://schemas.microsoft.com/office/drawing/2014/main" id="{65FD59B9-C7A4-4466-89AE-822D59852DCF}"/>
              </a:ext>
            </a:extLst>
          </p:cNvPr>
          <p:cNvSpPr>
            <a:spLocks noGrp="1"/>
          </p:cNvSpPr>
          <p:nvPr>
            <p:ph type="sldNum" sz="quarter" idx="12"/>
          </p:nvPr>
        </p:nvSpPr>
        <p:spPr/>
        <p:txBody>
          <a:bodyPr/>
          <a:lstStyle/>
          <a:p>
            <a:fld id="{F44E9EF7-D31C-4365-9088-79B42878EAD7}" type="slidenum">
              <a:rPr lang="de-DE" smtClean="0"/>
              <a:t>34</a:t>
            </a:fld>
            <a:endParaRPr lang="de-DE"/>
          </a:p>
        </p:txBody>
      </p:sp>
      <p:sp>
        <p:nvSpPr>
          <p:cNvPr id="5" name="Inhaltsplatzhalter 4">
            <a:extLst>
              <a:ext uri="{FF2B5EF4-FFF2-40B4-BE49-F238E27FC236}">
                <a16:creationId xmlns:a16="http://schemas.microsoft.com/office/drawing/2014/main" id="{D354149F-3A82-4B7B-A718-BFD8F5CA678F}"/>
              </a:ext>
            </a:extLst>
          </p:cNvPr>
          <p:cNvSpPr>
            <a:spLocks noGrp="1"/>
          </p:cNvSpPr>
          <p:nvPr>
            <p:ph idx="1"/>
          </p:nvPr>
        </p:nvSpPr>
        <p:spPr>
          <a:xfrm rot="20578273">
            <a:off x="562634" y="2981020"/>
            <a:ext cx="10870867" cy="1073536"/>
          </a:xfrm>
        </p:spPr>
        <p:txBody>
          <a:bodyPr>
            <a:normAutofit/>
          </a:bodyPr>
          <a:lstStyle/>
          <a:p>
            <a:pPr marL="0" indent="0" algn="ctr">
              <a:buNone/>
            </a:pPr>
            <a:r>
              <a:rPr lang="de-DE" dirty="0"/>
              <a:t>Zeigt dein konventionelles Vario jede Art von</a:t>
            </a:r>
          </a:p>
          <a:p>
            <a:pPr marL="0" indent="0" algn="ctr">
              <a:buNone/>
            </a:pPr>
            <a:r>
              <a:rPr lang="de-DE" dirty="0"/>
              <a:t>Steigen oder Sinken an?</a:t>
            </a:r>
          </a:p>
        </p:txBody>
      </p:sp>
      <p:sp>
        <p:nvSpPr>
          <p:cNvPr id="7" name="Titel 1">
            <a:extLst>
              <a:ext uri="{FF2B5EF4-FFF2-40B4-BE49-F238E27FC236}">
                <a16:creationId xmlns:a16="http://schemas.microsoft.com/office/drawing/2014/main" id="{11F4D560-3005-4175-B7B8-9F9A3E4BA464}"/>
              </a:ext>
            </a:extLst>
          </p:cNvPr>
          <p:cNvSpPr>
            <a:spLocks noGrp="1"/>
          </p:cNvSpPr>
          <p:nvPr>
            <p:ph type="title"/>
          </p:nvPr>
        </p:nvSpPr>
        <p:spPr>
          <a:xfrm>
            <a:off x="838200" y="192933"/>
            <a:ext cx="10515600" cy="721467"/>
          </a:xfrm>
        </p:spPr>
        <p:txBody>
          <a:bodyPr>
            <a:normAutofit/>
          </a:bodyPr>
          <a:lstStyle/>
          <a:p>
            <a:r>
              <a:rPr lang="de-DE" sz="2800" dirty="0"/>
              <a:t>4 Ein genauerer Blick auf verschiedene Flugsituationen</a:t>
            </a:r>
          </a:p>
        </p:txBody>
      </p:sp>
    </p:spTree>
    <p:extLst>
      <p:ext uri="{BB962C8B-B14F-4D97-AF65-F5344CB8AC3E}">
        <p14:creationId xmlns:p14="http://schemas.microsoft.com/office/powerpoint/2010/main" val="277881142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15813E7-CB8F-4D72-AAB1-4888242F17E7}"/>
              </a:ext>
            </a:extLst>
          </p:cNvPr>
          <p:cNvSpPr>
            <a:spLocks noGrp="1"/>
          </p:cNvSpPr>
          <p:nvPr>
            <p:ph type="title"/>
          </p:nvPr>
        </p:nvSpPr>
        <p:spPr>
          <a:xfrm>
            <a:off x="838200" y="192933"/>
            <a:ext cx="10515600" cy="721467"/>
          </a:xfrm>
        </p:spPr>
        <p:txBody>
          <a:bodyPr>
            <a:normAutofit/>
          </a:bodyPr>
          <a:lstStyle/>
          <a:p>
            <a:r>
              <a:rPr lang="de-DE" sz="2800" dirty="0"/>
              <a:t>4 Ein genauerer Blick auf verschiedene Flugsituationen </a:t>
            </a:r>
          </a:p>
        </p:txBody>
      </p:sp>
      <p:graphicFrame>
        <p:nvGraphicFramePr>
          <p:cNvPr id="9" name="Tabelle 9">
            <a:extLst>
              <a:ext uri="{FF2B5EF4-FFF2-40B4-BE49-F238E27FC236}">
                <a16:creationId xmlns:a16="http://schemas.microsoft.com/office/drawing/2014/main" id="{2B1F41DC-0113-4BD3-8049-AD0DB9276A82}"/>
              </a:ext>
            </a:extLst>
          </p:cNvPr>
          <p:cNvGraphicFramePr>
            <a:graphicFrameLocks noGrp="1"/>
          </p:cNvGraphicFramePr>
          <p:nvPr>
            <p:ph idx="1"/>
            <p:extLst>
              <p:ext uri="{D42A27DB-BD31-4B8C-83A1-F6EECF244321}">
                <p14:modId xmlns:p14="http://schemas.microsoft.com/office/powerpoint/2010/main" val="1038169377"/>
              </p:ext>
            </p:extLst>
          </p:nvPr>
        </p:nvGraphicFramePr>
        <p:xfrm>
          <a:off x="838200" y="914400"/>
          <a:ext cx="10345230" cy="5513096"/>
        </p:xfrm>
        <a:graphic>
          <a:graphicData uri="http://schemas.openxmlformats.org/drawingml/2006/table">
            <a:tbl>
              <a:tblPr firstRow="1" bandRow="1">
                <a:tableStyleId>{5C22544A-7EE6-4342-B048-85BDC9FD1C3A}</a:tableStyleId>
              </a:tblPr>
              <a:tblGrid>
                <a:gridCol w="438397">
                  <a:extLst>
                    <a:ext uri="{9D8B030D-6E8A-4147-A177-3AD203B41FA5}">
                      <a16:colId xmlns:a16="http://schemas.microsoft.com/office/drawing/2014/main" val="2398983801"/>
                    </a:ext>
                  </a:extLst>
                </a:gridCol>
                <a:gridCol w="4259127">
                  <a:extLst>
                    <a:ext uri="{9D8B030D-6E8A-4147-A177-3AD203B41FA5}">
                      <a16:colId xmlns:a16="http://schemas.microsoft.com/office/drawing/2014/main" val="2356370148"/>
                    </a:ext>
                  </a:extLst>
                </a:gridCol>
                <a:gridCol w="4742370">
                  <a:extLst>
                    <a:ext uri="{9D8B030D-6E8A-4147-A177-3AD203B41FA5}">
                      <a16:colId xmlns:a16="http://schemas.microsoft.com/office/drawing/2014/main" val="624176264"/>
                    </a:ext>
                  </a:extLst>
                </a:gridCol>
                <a:gridCol w="905336">
                  <a:extLst>
                    <a:ext uri="{9D8B030D-6E8A-4147-A177-3AD203B41FA5}">
                      <a16:colId xmlns:a16="http://schemas.microsoft.com/office/drawing/2014/main" val="2972212279"/>
                    </a:ext>
                  </a:extLst>
                </a:gridCol>
              </a:tblGrid>
              <a:tr h="354360">
                <a:tc>
                  <a:txBody>
                    <a:bodyPr/>
                    <a:lstStyle/>
                    <a:p>
                      <a:endParaRPr lang="de-DE" dirty="0"/>
                    </a:p>
                  </a:txBody>
                  <a:tcPr/>
                </a:tc>
                <a:tc>
                  <a:txBody>
                    <a:bodyPr/>
                    <a:lstStyle/>
                    <a:p>
                      <a:r>
                        <a:rPr lang="de-DE" dirty="0"/>
                        <a:t>Steigen</a:t>
                      </a:r>
                    </a:p>
                  </a:txBody>
                  <a:tcPr/>
                </a:tc>
                <a:tc>
                  <a:txBody>
                    <a:bodyPr/>
                    <a:lstStyle/>
                    <a:p>
                      <a:r>
                        <a:rPr lang="de-DE" dirty="0"/>
                        <a:t>Sinken</a:t>
                      </a:r>
                    </a:p>
                  </a:txBody>
                  <a:tcPr/>
                </a:tc>
                <a:tc>
                  <a:txBody>
                    <a:bodyPr/>
                    <a:lstStyle/>
                    <a:p>
                      <a:r>
                        <a:rPr lang="de-DE" dirty="0"/>
                        <a:t>Vario</a:t>
                      </a:r>
                    </a:p>
                  </a:txBody>
                  <a:tcPr/>
                </a:tc>
                <a:extLst>
                  <a:ext uri="{0D108BD9-81ED-4DB2-BD59-A6C34878D82A}">
                    <a16:rowId xmlns:a16="http://schemas.microsoft.com/office/drawing/2014/main" val="461861265"/>
                  </a:ext>
                </a:extLst>
              </a:tr>
              <a:tr h="403387">
                <a:tc>
                  <a:txBody>
                    <a:bodyPr/>
                    <a:lstStyle/>
                    <a:p>
                      <a:r>
                        <a:rPr lang="de-DE" dirty="0"/>
                        <a:t>1</a:t>
                      </a:r>
                    </a:p>
                  </a:txBody>
                  <a:tcPr/>
                </a:tc>
                <a:tc>
                  <a:txBody>
                    <a:bodyPr/>
                    <a:lstStyle/>
                    <a:p>
                      <a:r>
                        <a:rPr lang="de-DE" dirty="0"/>
                        <a:t>Langes, gleichmäßiges (Anfangs-) Steigen</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dirty="0"/>
                        <a:t>Langes, gleichmäßiges Sinken</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sz="1800" dirty="0">
                          <a:solidFill>
                            <a:srgbClr val="00B050"/>
                          </a:solidFill>
                          <a:latin typeface="Wingdings" panose="05000000000000000000" pitchFamily="2" charset="2"/>
                        </a:rPr>
                        <a:t>ü</a:t>
                      </a:r>
                    </a:p>
                  </a:txBody>
                  <a:tcPr/>
                </a:tc>
                <a:extLst>
                  <a:ext uri="{0D108BD9-81ED-4DB2-BD59-A6C34878D82A}">
                    <a16:rowId xmlns:a16="http://schemas.microsoft.com/office/drawing/2014/main" val="1761657881"/>
                  </a:ext>
                </a:extLst>
              </a:tr>
              <a:tr h="403387">
                <a:tc>
                  <a:txBody>
                    <a:bodyPr/>
                    <a:lstStyle/>
                    <a:p>
                      <a:r>
                        <a:rPr lang="de-DE" dirty="0"/>
                        <a:t>2</a:t>
                      </a:r>
                    </a:p>
                  </a:txBody>
                  <a:tcPr/>
                </a:tc>
                <a:tc>
                  <a:txBody>
                    <a:bodyPr/>
                    <a:lstStyle/>
                    <a:p>
                      <a:r>
                        <a:rPr lang="de-DE" dirty="0"/>
                        <a:t>Kurzes Steigen durch kurzes Ziehen</a:t>
                      </a:r>
                    </a:p>
                  </a:txBody>
                  <a:tcPr/>
                </a:tc>
                <a:tc>
                  <a:txBody>
                    <a:bodyPr/>
                    <a:lstStyle/>
                    <a:p>
                      <a:r>
                        <a:rPr lang="de-DE" dirty="0"/>
                        <a:t>Kurzes Sinken durch kurzes Drücken</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sz="1800" dirty="0">
                          <a:solidFill>
                            <a:srgbClr val="00B050"/>
                          </a:solidFill>
                          <a:latin typeface="Wingdings" panose="05000000000000000000" pitchFamily="2" charset="2"/>
                        </a:rPr>
                        <a:t>ü</a:t>
                      </a:r>
                    </a:p>
                  </a:txBody>
                  <a:tcPr/>
                </a:tc>
                <a:extLst>
                  <a:ext uri="{0D108BD9-81ED-4DB2-BD59-A6C34878D82A}">
                    <a16:rowId xmlns:a16="http://schemas.microsoft.com/office/drawing/2014/main" val="3487264811"/>
                  </a:ext>
                </a:extLst>
              </a:tr>
              <a:tr h="403387">
                <a:tc>
                  <a:txBody>
                    <a:bodyPr/>
                    <a:lstStyle/>
                    <a:p>
                      <a:r>
                        <a:rPr lang="de-DE" dirty="0"/>
                        <a:t>3</a:t>
                      </a:r>
                    </a:p>
                  </a:txBody>
                  <a:tcPr/>
                </a:tc>
                <a:tc>
                  <a:txBody>
                    <a:bodyPr/>
                    <a:lstStyle/>
                    <a:p>
                      <a:r>
                        <a:rPr lang="de-DE" dirty="0" err="1"/>
                        <a:t>Phygoide</a:t>
                      </a:r>
                      <a:endParaRPr lang="de-DE" dirty="0"/>
                    </a:p>
                  </a:txBody>
                  <a:tcPr/>
                </a:tc>
                <a:tc>
                  <a:txBody>
                    <a:bodyPr/>
                    <a:lstStyle/>
                    <a:p>
                      <a:r>
                        <a:rPr lang="de-DE" dirty="0" err="1"/>
                        <a:t>Phygoide</a:t>
                      </a:r>
                      <a:endParaRPr lang="de-DE"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sz="1800" dirty="0">
                          <a:solidFill>
                            <a:srgbClr val="00B050"/>
                          </a:solidFill>
                          <a:latin typeface="Wingdings" panose="05000000000000000000" pitchFamily="2" charset="2"/>
                        </a:rPr>
                        <a:t>ü</a:t>
                      </a:r>
                    </a:p>
                  </a:txBody>
                  <a:tcPr/>
                </a:tc>
                <a:extLst>
                  <a:ext uri="{0D108BD9-81ED-4DB2-BD59-A6C34878D82A}">
                    <a16:rowId xmlns:a16="http://schemas.microsoft.com/office/drawing/2014/main" val="3145434337"/>
                  </a:ext>
                </a:extLst>
              </a:tr>
              <a:tr h="403387">
                <a:tc>
                  <a:txBody>
                    <a:bodyPr/>
                    <a:lstStyle/>
                    <a:p>
                      <a:r>
                        <a:rPr lang="de-DE" dirty="0"/>
                        <a:t>4</a:t>
                      </a:r>
                    </a:p>
                  </a:txBody>
                  <a:tcPr/>
                </a:tc>
                <a:tc>
                  <a:txBody>
                    <a:bodyPr/>
                    <a:lstStyle/>
                    <a:p>
                      <a:r>
                        <a:rPr lang="de-DE" dirty="0"/>
                        <a:t>Flugphasenwechsel (Speed -&gt; Thermik)</a:t>
                      </a:r>
                    </a:p>
                  </a:txBody>
                  <a:tcPr/>
                </a:tc>
                <a:tc>
                  <a:txBody>
                    <a:bodyPr/>
                    <a:lstStyle/>
                    <a:p>
                      <a:r>
                        <a:rPr lang="de-DE" dirty="0"/>
                        <a:t>Flugphasenwechsel (Thermik -&gt; Speed)</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sz="1800" dirty="0">
                          <a:solidFill>
                            <a:srgbClr val="00B050"/>
                          </a:solidFill>
                          <a:latin typeface="Wingdings" panose="05000000000000000000" pitchFamily="2" charset="2"/>
                        </a:rPr>
                        <a:t>ü</a:t>
                      </a:r>
                    </a:p>
                  </a:txBody>
                  <a:tcPr/>
                </a:tc>
                <a:extLst>
                  <a:ext uri="{0D108BD9-81ED-4DB2-BD59-A6C34878D82A}">
                    <a16:rowId xmlns:a16="http://schemas.microsoft.com/office/drawing/2014/main" val="297663067"/>
                  </a:ext>
                </a:extLst>
              </a:tr>
              <a:tr h="403387">
                <a:tc>
                  <a:txBody>
                    <a:bodyPr/>
                    <a:lstStyle/>
                    <a:p>
                      <a:r>
                        <a:rPr lang="de-DE" dirty="0"/>
                        <a:t>5</a:t>
                      </a:r>
                    </a:p>
                  </a:txBody>
                  <a:tcPr/>
                </a:tc>
                <a:tc>
                  <a:txBody>
                    <a:bodyPr/>
                    <a:lstStyle/>
                    <a:p>
                      <a:r>
                        <a:rPr lang="de-DE" dirty="0"/>
                        <a:t>Übergang von einer Kurve in Schräglage in den Geradeausflug</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dirty="0"/>
                        <a:t>Übergang vom Geradeausflug in eine Kurve in Schräglage.</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sz="1800" dirty="0">
                          <a:solidFill>
                            <a:srgbClr val="00B050"/>
                          </a:solidFill>
                          <a:latin typeface="Wingdings" panose="05000000000000000000" pitchFamily="2" charset="2"/>
                        </a:rPr>
                        <a:t>ü</a:t>
                      </a:r>
                    </a:p>
                  </a:txBody>
                  <a:tcPr/>
                </a:tc>
                <a:extLst>
                  <a:ext uri="{0D108BD9-81ED-4DB2-BD59-A6C34878D82A}">
                    <a16:rowId xmlns:a16="http://schemas.microsoft.com/office/drawing/2014/main" val="1687955989"/>
                  </a:ext>
                </a:extLst>
              </a:tr>
              <a:tr h="403387">
                <a:tc>
                  <a:txBody>
                    <a:bodyPr/>
                    <a:lstStyle/>
                    <a:p>
                      <a:r>
                        <a:rPr lang="de-DE" dirty="0"/>
                        <a:t>6</a:t>
                      </a:r>
                    </a:p>
                  </a:txBody>
                  <a:tcPr/>
                </a:tc>
                <a:tc>
                  <a:txBody>
                    <a:bodyPr/>
                    <a:lstStyle/>
                    <a:p>
                      <a:r>
                        <a:rPr lang="de-DE" dirty="0"/>
                        <a:t>Übergang von fallender in steigende Luft</a:t>
                      </a:r>
                    </a:p>
                  </a:txBody>
                  <a:tcPr/>
                </a:tc>
                <a:tc>
                  <a:txBody>
                    <a:bodyPr/>
                    <a:lstStyle/>
                    <a:p>
                      <a:r>
                        <a:rPr lang="de-DE" dirty="0"/>
                        <a:t>Übergang von steigender in fallende Luft</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sz="1800" dirty="0">
                          <a:solidFill>
                            <a:srgbClr val="00B050"/>
                          </a:solidFill>
                          <a:latin typeface="Wingdings" panose="05000000000000000000" pitchFamily="2" charset="2"/>
                        </a:rPr>
                        <a:t>ü</a:t>
                      </a:r>
                    </a:p>
                  </a:txBody>
                  <a:tcPr/>
                </a:tc>
                <a:extLst>
                  <a:ext uri="{0D108BD9-81ED-4DB2-BD59-A6C34878D82A}">
                    <a16:rowId xmlns:a16="http://schemas.microsoft.com/office/drawing/2014/main" val="3273107190"/>
                  </a:ext>
                </a:extLst>
              </a:tr>
              <a:tr h="403387">
                <a:tc>
                  <a:txBody>
                    <a:bodyPr/>
                    <a:lstStyle/>
                    <a:p>
                      <a:r>
                        <a:rPr lang="de-DE" dirty="0"/>
                        <a:t>7</a:t>
                      </a:r>
                    </a:p>
                  </a:txBody>
                  <a:tcPr/>
                </a:tc>
                <a:tc>
                  <a:txBody>
                    <a:bodyPr/>
                    <a:lstStyle/>
                    <a:p>
                      <a:r>
                        <a:rPr lang="de-DE" dirty="0"/>
                        <a:t>Fliegen gegen den Wind, Böe von vorne</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dirty="0"/>
                        <a:t>Fliegen mit dem Wind, Böe von hinten</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sz="1800" dirty="0">
                          <a:solidFill>
                            <a:srgbClr val="00B050"/>
                          </a:solidFill>
                          <a:latin typeface="Wingdings" panose="05000000000000000000" pitchFamily="2" charset="2"/>
                        </a:rPr>
                        <a:t>ü</a:t>
                      </a:r>
                    </a:p>
                  </a:txBody>
                  <a:tcPr/>
                </a:tc>
                <a:extLst>
                  <a:ext uri="{0D108BD9-81ED-4DB2-BD59-A6C34878D82A}">
                    <a16:rowId xmlns:a16="http://schemas.microsoft.com/office/drawing/2014/main" val="1368332135"/>
                  </a:ext>
                </a:extLst>
              </a:tr>
              <a:tr h="403387">
                <a:tc>
                  <a:txBody>
                    <a:bodyPr/>
                    <a:lstStyle/>
                    <a:p>
                      <a:r>
                        <a:rPr lang="de-DE" dirty="0"/>
                        <a:t>8</a:t>
                      </a:r>
                    </a:p>
                  </a:txBody>
                  <a:tcPr/>
                </a:tc>
                <a:tc>
                  <a:txBody>
                    <a:bodyPr/>
                    <a:lstStyle/>
                    <a:p>
                      <a:endParaRPr lang="de-DE"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dirty="0"/>
                        <a:t>Sinken in fallender Luftmasse, Sinken höher als das Eigensinken</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sz="1800" dirty="0">
                          <a:solidFill>
                            <a:srgbClr val="00B050"/>
                          </a:solidFill>
                          <a:latin typeface="Wingdings" panose="05000000000000000000" pitchFamily="2" charset="2"/>
                        </a:rPr>
                        <a:t>ü</a:t>
                      </a:r>
                    </a:p>
                  </a:txBody>
                  <a:tcPr/>
                </a:tc>
                <a:extLst>
                  <a:ext uri="{0D108BD9-81ED-4DB2-BD59-A6C34878D82A}">
                    <a16:rowId xmlns:a16="http://schemas.microsoft.com/office/drawing/2014/main" val="2019696013"/>
                  </a:ext>
                </a:extLst>
              </a:tr>
              <a:tr h="403387">
                <a:tc>
                  <a:txBody>
                    <a:bodyPr/>
                    <a:lstStyle/>
                    <a:p>
                      <a:r>
                        <a:rPr lang="de-DE" dirty="0"/>
                        <a:t>9</a:t>
                      </a:r>
                    </a:p>
                  </a:txBody>
                  <a:tcPr/>
                </a:tc>
                <a:tc>
                  <a:txBody>
                    <a:bodyPr/>
                    <a:lstStyle/>
                    <a:p>
                      <a:endParaRPr lang="de-DE"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dirty="0"/>
                        <a:t>Sinken in neutraler Luft mit Eigensinken</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sz="1800" dirty="0">
                          <a:solidFill>
                            <a:srgbClr val="00B050"/>
                          </a:solidFill>
                          <a:latin typeface="Wingdings" panose="05000000000000000000" pitchFamily="2" charset="2"/>
                        </a:rPr>
                        <a:t>ü</a:t>
                      </a:r>
                    </a:p>
                  </a:txBody>
                  <a:tcPr/>
                </a:tc>
                <a:extLst>
                  <a:ext uri="{0D108BD9-81ED-4DB2-BD59-A6C34878D82A}">
                    <a16:rowId xmlns:a16="http://schemas.microsoft.com/office/drawing/2014/main" val="2210894402"/>
                  </a:ext>
                </a:extLst>
              </a:tr>
              <a:tr h="403387">
                <a:tc>
                  <a:txBody>
                    <a:bodyPr/>
                    <a:lstStyle/>
                    <a:p>
                      <a:r>
                        <a:rPr lang="de-DE" dirty="0"/>
                        <a:t>10</a:t>
                      </a:r>
                    </a:p>
                  </a:txBody>
                  <a:tcPr/>
                </a:tc>
                <a:tc>
                  <a:txBody>
                    <a:bodyPr/>
                    <a:lstStyle/>
                    <a:p>
                      <a:endParaRPr lang="de-DE" dirty="0"/>
                    </a:p>
                  </a:txBody>
                  <a:tcPr/>
                </a:tc>
                <a:tc>
                  <a:txBody>
                    <a:bodyPr/>
                    <a:lstStyle/>
                    <a:p>
                      <a:r>
                        <a:rPr lang="de-DE" dirty="0"/>
                        <a:t>Steigen in Thermik, zugleich netto Sinken</a:t>
                      </a:r>
                    </a:p>
                    <a:p>
                      <a:r>
                        <a:rPr lang="de-DE" dirty="0"/>
                        <a:t>(Eigensinken &gt; Thermik)</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sz="1800" dirty="0">
                          <a:solidFill>
                            <a:srgbClr val="00B050"/>
                          </a:solidFill>
                          <a:latin typeface="Wingdings" panose="05000000000000000000" pitchFamily="2" charset="2"/>
                        </a:rPr>
                        <a:t>ü</a:t>
                      </a:r>
                    </a:p>
                  </a:txBody>
                  <a:tcPr/>
                </a:tc>
                <a:extLst>
                  <a:ext uri="{0D108BD9-81ED-4DB2-BD59-A6C34878D82A}">
                    <a16:rowId xmlns:a16="http://schemas.microsoft.com/office/drawing/2014/main" val="2152170055"/>
                  </a:ext>
                </a:extLst>
              </a:tr>
              <a:tr h="403387">
                <a:tc>
                  <a:txBody>
                    <a:bodyPr/>
                    <a:lstStyle/>
                    <a:p>
                      <a:r>
                        <a:rPr lang="de-DE" dirty="0"/>
                        <a:t>11</a:t>
                      </a:r>
                    </a:p>
                  </a:txBody>
                  <a:tcPr/>
                </a:tc>
                <a:tc>
                  <a:txBody>
                    <a:bodyPr/>
                    <a:lstStyle/>
                    <a:p>
                      <a:r>
                        <a:rPr lang="de-DE" dirty="0"/>
                        <a:t>Steigen in Thermik (Thermik &gt; Eigensinken)</a:t>
                      </a:r>
                    </a:p>
                  </a:txBody>
                  <a:tcPr/>
                </a:tc>
                <a:tc>
                  <a:txBody>
                    <a:bodyPr/>
                    <a:lstStyle/>
                    <a:p>
                      <a:endParaRPr lang="de-DE"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sz="1800" dirty="0">
                          <a:solidFill>
                            <a:srgbClr val="00B050"/>
                          </a:solidFill>
                          <a:latin typeface="Wingdings" panose="05000000000000000000" pitchFamily="2" charset="2"/>
                        </a:rPr>
                        <a:t>ü</a:t>
                      </a:r>
                    </a:p>
                  </a:txBody>
                  <a:tcPr/>
                </a:tc>
                <a:extLst>
                  <a:ext uri="{0D108BD9-81ED-4DB2-BD59-A6C34878D82A}">
                    <a16:rowId xmlns:a16="http://schemas.microsoft.com/office/drawing/2014/main" val="1504299877"/>
                  </a:ext>
                </a:extLst>
              </a:tr>
            </a:tbl>
          </a:graphicData>
        </a:graphic>
      </p:graphicFrame>
      <p:sp>
        <p:nvSpPr>
          <p:cNvPr id="4" name="Foliennummernplatzhalter 3">
            <a:extLst>
              <a:ext uri="{FF2B5EF4-FFF2-40B4-BE49-F238E27FC236}">
                <a16:creationId xmlns:a16="http://schemas.microsoft.com/office/drawing/2014/main" id="{65FD59B9-C7A4-4466-89AE-822D59852DCF}"/>
              </a:ext>
            </a:extLst>
          </p:cNvPr>
          <p:cNvSpPr>
            <a:spLocks noGrp="1"/>
          </p:cNvSpPr>
          <p:nvPr>
            <p:ph type="sldNum" sz="quarter" idx="12"/>
          </p:nvPr>
        </p:nvSpPr>
        <p:spPr/>
        <p:txBody>
          <a:bodyPr/>
          <a:lstStyle/>
          <a:p>
            <a:fld id="{F44E9EF7-D31C-4365-9088-79B42878EAD7}" type="slidenum">
              <a:rPr lang="de-DE" smtClean="0"/>
              <a:t>35</a:t>
            </a:fld>
            <a:endParaRPr lang="de-DE"/>
          </a:p>
        </p:txBody>
      </p:sp>
      <p:sp>
        <p:nvSpPr>
          <p:cNvPr id="5" name="Textfeld 4">
            <a:extLst>
              <a:ext uri="{FF2B5EF4-FFF2-40B4-BE49-F238E27FC236}">
                <a16:creationId xmlns:a16="http://schemas.microsoft.com/office/drawing/2014/main" id="{DEE77651-08B1-4302-86B6-AA011BFA5DEA}"/>
              </a:ext>
            </a:extLst>
          </p:cNvPr>
          <p:cNvSpPr txBox="1"/>
          <p:nvPr/>
        </p:nvSpPr>
        <p:spPr>
          <a:xfrm>
            <a:off x="10128448" y="261278"/>
            <a:ext cx="693395" cy="584775"/>
          </a:xfrm>
          <a:prstGeom prst="rect">
            <a:avLst/>
          </a:prstGeom>
          <a:noFill/>
        </p:spPr>
        <p:txBody>
          <a:bodyPr wrap="none" rtlCol="0">
            <a:spAutoFit/>
          </a:bodyPr>
          <a:lstStyle/>
          <a:p>
            <a:r>
              <a:rPr lang="de-DE" sz="3200" b="1" dirty="0">
                <a:solidFill>
                  <a:srgbClr val="00B050"/>
                </a:solidFill>
              </a:rPr>
              <a:t>JA!</a:t>
            </a:r>
          </a:p>
        </p:txBody>
      </p:sp>
    </p:spTree>
    <p:extLst>
      <p:ext uri="{BB962C8B-B14F-4D97-AF65-F5344CB8AC3E}">
        <p14:creationId xmlns:p14="http://schemas.microsoft.com/office/powerpoint/2010/main" val="100253245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liennummernplatzhalter 3">
            <a:extLst>
              <a:ext uri="{FF2B5EF4-FFF2-40B4-BE49-F238E27FC236}">
                <a16:creationId xmlns:a16="http://schemas.microsoft.com/office/drawing/2014/main" id="{65FD59B9-C7A4-4466-89AE-822D59852DCF}"/>
              </a:ext>
            </a:extLst>
          </p:cNvPr>
          <p:cNvSpPr>
            <a:spLocks noGrp="1"/>
          </p:cNvSpPr>
          <p:nvPr>
            <p:ph type="sldNum" sz="quarter" idx="12"/>
          </p:nvPr>
        </p:nvSpPr>
        <p:spPr/>
        <p:txBody>
          <a:bodyPr/>
          <a:lstStyle/>
          <a:p>
            <a:fld id="{F44E9EF7-D31C-4365-9088-79B42878EAD7}" type="slidenum">
              <a:rPr lang="de-DE" smtClean="0"/>
              <a:t>36</a:t>
            </a:fld>
            <a:endParaRPr lang="de-DE"/>
          </a:p>
        </p:txBody>
      </p:sp>
      <p:sp>
        <p:nvSpPr>
          <p:cNvPr id="5" name="Inhaltsplatzhalter 4">
            <a:extLst>
              <a:ext uri="{FF2B5EF4-FFF2-40B4-BE49-F238E27FC236}">
                <a16:creationId xmlns:a16="http://schemas.microsoft.com/office/drawing/2014/main" id="{D354149F-3A82-4B7B-A718-BFD8F5CA678F}"/>
              </a:ext>
            </a:extLst>
          </p:cNvPr>
          <p:cNvSpPr>
            <a:spLocks noGrp="1"/>
          </p:cNvSpPr>
          <p:nvPr>
            <p:ph idx="1"/>
          </p:nvPr>
        </p:nvSpPr>
        <p:spPr>
          <a:xfrm rot="20578273">
            <a:off x="858561" y="2936718"/>
            <a:ext cx="10515600" cy="721467"/>
          </a:xfrm>
        </p:spPr>
        <p:txBody>
          <a:bodyPr/>
          <a:lstStyle/>
          <a:p>
            <a:pPr marL="0" indent="0" algn="ctr">
              <a:buNone/>
            </a:pPr>
            <a:r>
              <a:rPr lang="de-DE" dirty="0"/>
              <a:t>Ist das genau das, was der Pilot braucht?</a:t>
            </a:r>
          </a:p>
        </p:txBody>
      </p:sp>
      <p:sp>
        <p:nvSpPr>
          <p:cNvPr id="7" name="Titel 1">
            <a:extLst>
              <a:ext uri="{FF2B5EF4-FFF2-40B4-BE49-F238E27FC236}">
                <a16:creationId xmlns:a16="http://schemas.microsoft.com/office/drawing/2014/main" id="{310AA7D4-570B-480F-9863-0FAF9FB05E3F}"/>
              </a:ext>
            </a:extLst>
          </p:cNvPr>
          <p:cNvSpPr>
            <a:spLocks noGrp="1"/>
          </p:cNvSpPr>
          <p:nvPr>
            <p:ph type="title"/>
          </p:nvPr>
        </p:nvSpPr>
        <p:spPr>
          <a:xfrm>
            <a:off x="838200" y="192933"/>
            <a:ext cx="10515600" cy="721467"/>
          </a:xfrm>
        </p:spPr>
        <p:txBody>
          <a:bodyPr>
            <a:normAutofit/>
          </a:bodyPr>
          <a:lstStyle/>
          <a:p>
            <a:r>
              <a:rPr lang="de-DE" sz="2800" dirty="0"/>
              <a:t>4 Ein genauerer Blick auf verschiedene Flugsituationen</a:t>
            </a:r>
          </a:p>
        </p:txBody>
      </p:sp>
    </p:spTree>
    <p:extLst>
      <p:ext uri="{BB962C8B-B14F-4D97-AF65-F5344CB8AC3E}">
        <p14:creationId xmlns:p14="http://schemas.microsoft.com/office/powerpoint/2010/main" val="318509909"/>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15813E7-CB8F-4D72-AAB1-4888242F17E7}"/>
              </a:ext>
            </a:extLst>
          </p:cNvPr>
          <p:cNvSpPr>
            <a:spLocks noGrp="1"/>
          </p:cNvSpPr>
          <p:nvPr>
            <p:ph type="title"/>
          </p:nvPr>
        </p:nvSpPr>
        <p:spPr>
          <a:xfrm>
            <a:off x="838200" y="192933"/>
            <a:ext cx="10515600" cy="721467"/>
          </a:xfrm>
        </p:spPr>
        <p:txBody>
          <a:bodyPr>
            <a:normAutofit/>
          </a:bodyPr>
          <a:lstStyle/>
          <a:p>
            <a:r>
              <a:rPr lang="de-DE" sz="2800" dirty="0"/>
              <a:t>4 Ein genauerer Blick auf verschiedene Flugsituationen</a:t>
            </a:r>
          </a:p>
        </p:txBody>
      </p:sp>
      <p:graphicFrame>
        <p:nvGraphicFramePr>
          <p:cNvPr id="9" name="Tabelle 9">
            <a:extLst>
              <a:ext uri="{FF2B5EF4-FFF2-40B4-BE49-F238E27FC236}">
                <a16:creationId xmlns:a16="http://schemas.microsoft.com/office/drawing/2014/main" id="{2B1F41DC-0113-4BD3-8049-AD0DB9276A82}"/>
              </a:ext>
            </a:extLst>
          </p:cNvPr>
          <p:cNvGraphicFramePr>
            <a:graphicFrameLocks noGrp="1"/>
          </p:cNvGraphicFramePr>
          <p:nvPr>
            <p:ph idx="1"/>
            <p:extLst>
              <p:ext uri="{D42A27DB-BD31-4B8C-83A1-F6EECF244321}">
                <p14:modId xmlns:p14="http://schemas.microsoft.com/office/powerpoint/2010/main" val="4061929393"/>
              </p:ext>
            </p:extLst>
          </p:nvPr>
        </p:nvGraphicFramePr>
        <p:xfrm>
          <a:off x="838200" y="914400"/>
          <a:ext cx="10345230" cy="5513096"/>
        </p:xfrm>
        <a:graphic>
          <a:graphicData uri="http://schemas.openxmlformats.org/drawingml/2006/table">
            <a:tbl>
              <a:tblPr firstRow="1" bandRow="1">
                <a:tableStyleId>{5C22544A-7EE6-4342-B048-85BDC9FD1C3A}</a:tableStyleId>
              </a:tblPr>
              <a:tblGrid>
                <a:gridCol w="438397">
                  <a:extLst>
                    <a:ext uri="{9D8B030D-6E8A-4147-A177-3AD203B41FA5}">
                      <a16:colId xmlns:a16="http://schemas.microsoft.com/office/drawing/2014/main" val="2398983801"/>
                    </a:ext>
                  </a:extLst>
                </a:gridCol>
                <a:gridCol w="4259127">
                  <a:extLst>
                    <a:ext uri="{9D8B030D-6E8A-4147-A177-3AD203B41FA5}">
                      <a16:colId xmlns:a16="http://schemas.microsoft.com/office/drawing/2014/main" val="2356370148"/>
                    </a:ext>
                  </a:extLst>
                </a:gridCol>
                <a:gridCol w="4742370">
                  <a:extLst>
                    <a:ext uri="{9D8B030D-6E8A-4147-A177-3AD203B41FA5}">
                      <a16:colId xmlns:a16="http://schemas.microsoft.com/office/drawing/2014/main" val="624176264"/>
                    </a:ext>
                  </a:extLst>
                </a:gridCol>
                <a:gridCol w="905336">
                  <a:extLst>
                    <a:ext uri="{9D8B030D-6E8A-4147-A177-3AD203B41FA5}">
                      <a16:colId xmlns:a16="http://schemas.microsoft.com/office/drawing/2014/main" val="2972212279"/>
                    </a:ext>
                  </a:extLst>
                </a:gridCol>
              </a:tblGrid>
              <a:tr h="354360">
                <a:tc>
                  <a:txBody>
                    <a:bodyPr/>
                    <a:lstStyle/>
                    <a:p>
                      <a:endParaRPr lang="de-DE" dirty="0"/>
                    </a:p>
                  </a:txBody>
                  <a:tcPr/>
                </a:tc>
                <a:tc>
                  <a:txBody>
                    <a:bodyPr/>
                    <a:lstStyle/>
                    <a:p>
                      <a:r>
                        <a:rPr lang="de-DE" dirty="0"/>
                        <a:t>Steigen</a:t>
                      </a:r>
                    </a:p>
                  </a:txBody>
                  <a:tcPr/>
                </a:tc>
                <a:tc>
                  <a:txBody>
                    <a:bodyPr/>
                    <a:lstStyle/>
                    <a:p>
                      <a:r>
                        <a:rPr lang="de-DE" dirty="0"/>
                        <a:t>Sinken</a:t>
                      </a:r>
                    </a:p>
                  </a:txBody>
                  <a:tcPr/>
                </a:tc>
                <a:tc>
                  <a:txBody>
                    <a:bodyPr/>
                    <a:lstStyle/>
                    <a:p>
                      <a:r>
                        <a:rPr lang="de-DE" dirty="0"/>
                        <a:t>Vario</a:t>
                      </a:r>
                    </a:p>
                  </a:txBody>
                  <a:tcPr/>
                </a:tc>
                <a:extLst>
                  <a:ext uri="{0D108BD9-81ED-4DB2-BD59-A6C34878D82A}">
                    <a16:rowId xmlns:a16="http://schemas.microsoft.com/office/drawing/2014/main" val="461861265"/>
                  </a:ext>
                </a:extLst>
              </a:tr>
              <a:tr h="403387">
                <a:tc>
                  <a:txBody>
                    <a:bodyPr/>
                    <a:lstStyle/>
                    <a:p>
                      <a:r>
                        <a:rPr lang="de-DE" dirty="0"/>
                        <a:t>1</a:t>
                      </a:r>
                    </a:p>
                  </a:txBody>
                  <a:tcPr/>
                </a:tc>
                <a:tc>
                  <a:txBody>
                    <a:bodyPr/>
                    <a:lstStyle/>
                    <a:p>
                      <a:r>
                        <a:rPr lang="de-DE" dirty="0"/>
                        <a:t>Langes, gleichmäßiges Steigen</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dirty="0"/>
                        <a:t>Langes, gleichmäßiges Sinken</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sz="1800" dirty="0">
                          <a:solidFill>
                            <a:srgbClr val="00B050"/>
                          </a:solidFill>
                          <a:latin typeface="Wingdings" panose="05000000000000000000" pitchFamily="2" charset="2"/>
                        </a:rPr>
                        <a:t>ü</a:t>
                      </a:r>
                    </a:p>
                  </a:txBody>
                  <a:tcPr/>
                </a:tc>
                <a:extLst>
                  <a:ext uri="{0D108BD9-81ED-4DB2-BD59-A6C34878D82A}">
                    <a16:rowId xmlns:a16="http://schemas.microsoft.com/office/drawing/2014/main" val="1761657881"/>
                  </a:ext>
                </a:extLst>
              </a:tr>
              <a:tr h="403387">
                <a:tc>
                  <a:txBody>
                    <a:bodyPr/>
                    <a:lstStyle/>
                    <a:p>
                      <a:r>
                        <a:rPr lang="de-DE" dirty="0">
                          <a:solidFill>
                            <a:srgbClr val="FF0000"/>
                          </a:solidFill>
                        </a:rPr>
                        <a:t>2</a:t>
                      </a:r>
                    </a:p>
                  </a:txBody>
                  <a:tcPr/>
                </a:tc>
                <a:tc>
                  <a:txBody>
                    <a:bodyPr/>
                    <a:lstStyle/>
                    <a:p>
                      <a:r>
                        <a:rPr lang="de-DE" dirty="0">
                          <a:solidFill>
                            <a:srgbClr val="FF0000"/>
                          </a:solidFill>
                        </a:rPr>
                        <a:t>Kurzes Steigen durch kurzes Ziehen</a:t>
                      </a:r>
                    </a:p>
                  </a:txBody>
                  <a:tcPr/>
                </a:tc>
                <a:tc>
                  <a:txBody>
                    <a:bodyPr/>
                    <a:lstStyle/>
                    <a:p>
                      <a:r>
                        <a:rPr lang="de-DE" dirty="0">
                          <a:solidFill>
                            <a:srgbClr val="FF0000"/>
                          </a:solidFill>
                        </a:rPr>
                        <a:t>Kurzes Sinken durch kurzes Drücken</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sz="1800" dirty="0">
                          <a:solidFill>
                            <a:srgbClr val="FF0000"/>
                          </a:solidFill>
                          <a:latin typeface="Wingdings" panose="05000000000000000000" pitchFamily="2" charset="2"/>
                        </a:rPr>
                        <a:t>ü</a:t>
                      </a:r>
                    </a:p>
                  </a:txBody>
                  <a:tcPr/>
                </a:tc>
                <a:extLst>
                  <a:ext uri="{0D108BD9-81ED-4DB2-BD59-A6C34878D82A}">
                    <a16:rowId xmlns:a16="http://schemas.microsoft.com/office/drawing/2014/main" val="3487264811"/>
                  </a:ext>
                </a:extLst>
              </a:tr>
              <a:tr h="403387">
                <a:tc>
                  <a:txBody>
                    <a:bodyPr/>
                    <a:lstStyle/>
                    <a:p>
                      <a:r>
                        <a:rPr lang="de-DE" dirty="0">
                          <a:solidFill>
                            <a:srgbClr val="FF0000"/>
                          </a:solidFill>
                        </a:rPr>
                        <a:t>3</a:t>
                      </a:r>
                    </a:p>
                  </a:txBody>
                  <a:tcPr/>
                </a:tc>
                <a:tc>
                  <a:txBody>
                    <a:bodyPr/>
                    <a:lstStyle/>
                    <a:p>
                      <a:r>
                        <a:rPr lang="de-DE" dirty="0" err="1">
                          <a:solidFill>
                            <a:srgbClr val="FF0000"/>
                          </a:solidFill>
                        </a:rPr>
                        <a:t>Phygoide</a:t>
                      </a:r>
                      <a:endParaRPr lang="de-DE" dirty="0">
                        <a:solidFill>
                          <a:srgbClr val="FF0000"/>
                        </a:solidFill>
                      </a:endParaRPr>
                    </a:p>
                  </a:txBody>
                  <a:tcPr/>
                </a:tc>
                <a:tc>
                  <a:txBody>
                    <a:bodyPr/>
                    <a:lstStyle/>
                    <a:p>
                      <a:r>
                        <a:rPr lang="de-DE" dirty="0" err="1">
                          <a:solidFill>
                            <a:srgbClr val="FF0000"/>
                          </a:solidFill>
                        </a:rPr>
                        <a:t>Phygoide</a:t>
                      </a:r>
                      <a:endParaRPr lang="de-DE" dirty="0">
                        <a:solidFill>
                          <a:srgbClr val="FF0000"/>
                        </a:solidFill>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sz="1800" dirty="0">
                          <a:solidFill>
                            <a:srgbClr val="FF0000"/>
                          </a:solidFill>
                          <a:latin typeface="Wingdings" panose="05000000000000000000" pitchFamily="2" charset="2"/>
                        </a:rPr>
                        <a:t>ü</a:t>
                      </a:r>
                    </a:p>
                  </a:txBody>
                  <a:tcPr/>
                </a:tc>
                <a:extLst>
                  <a:ext uri="{0D108BD9-81ED-4DB2-BD59-A6C34878D82A}">
                    <a16:rowId xmlns:a16="http://schemas.microsoft.com/office/drawing/2014/main" val="3145434337"/>
                  </a:ext>
                </a:extLst>
              </a:tr>
              <a:tr h="403387">
                <a:tc>
                  <a:txBody>
                    <a:bodyPr/>
                    <a:lstStyle/>
                    <a:p>
                      <a:r>
                        <a:rPr lang="de-DE" dirty="0">
                          <a:solidFill>
                            <a:srgbClr val="FF0000"/>
                          </a:solidFill>
                        </a:rPr>
                        <a:t>4</a:t>
                      </a:r>
                    </a:p>
                  </a:txBody>
                  <a:tcPr/>
                </a:tc>
                <a:tc>
                  <a:txBody>
                    <a:bodyPr/>
                    <a:lstStyle/>
                    <a:p>
                      <a:r>
                        <a:rPr lang="de-DE" dirty="0">
                          <a:solidFill>
                            <a:srgbClr val="FF0000"/>
                          </a:solidFill>
                        </a:rPr>
                        <a:t>Flugphasenwechsel (Speed -&gt; Thermik)</a:t>
                      </a:r>
                    </a:p>
                  </a:txBody>
                  <a:tcPr/>
                </a:tc>
                <a:tc>
                  <a:txBody>
                    <a:bodyPr/>
                    <a:lstStyle/>
                    <a:p>
                      <a:r>
                        <a:rPr lang="de-DE" dirty="0">
                          <a:solidFill>
                            <a:srgbClr val="FF0000"/>
                          </a:solidFill>
                        </a:rPr>
                        <a:t>Flugphasenwechsel (Thermik -&gt; Speed)</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sz="1800" dirty="0">
                          <a:solidFill>
                            <a:srgbClr val="FF0000"/>
                          </a:solidFill>
                          <a:latin typeface="Wingdings" panose="05000000000000000000" pitchFamily="2" charset="2"/>
                        </a:rPr>
                        <a:t>ü</a:t>
                      </a:r>
                    </a:p>
                  </a:txBody>
                  <a:tcPr/>
                </a:tc>
                <a:extLst>
                  <a:ext uri="{0D108BD9-81ED-4DB2-BD59-A6C34878D82A}">
                    <a16:rowId xmlns:a16="http://schemas.microsoft.com/office/drawing/2014/main" val="297663067"/>
                  </a:ext>
                </a:extLst>
              </a:tr>
              <a:tr h="403387">
                <a:tc>
                  <a:txBody>
                    <a:bodyPr/>
                    <a:lstStyle/>
                    <a:p>
                      <a:r>
                        <a:rPr lang="de-DE" dirty="0">
                          <a:solidFill>
                            <a:srgbClr val="FF0000"/>
                          </a:solidFill>
                        </a:rPr>
                        <a:t>5</a:t>
                      </a:r>
                    </a:p>
                  </a:txBody>
                  <a:tcPr/>
                </a:tc>
                <a:tc>
                  <a:txBody>
                    <a:bodyPr/>
                    <a:lstStyle/>
                    <a:p>
                      <a:r>
                        <a:rPr lang="de-DE" dirty="0">
                          <a:solidFill>
                            <a:srgbClr val="FF0000"/>
                          </a:solidFill>
                        </a:rPr>
                        <a:t>Übergang von einer Kurve in Schräglage in den Geradeausflug</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dirty="0">
                          <a:solidFill>
                            <a:srgbClr val="FF0000"/>
                          </a:solidFill>
                        </a:rPr>
                        <a:t>Übergang vom Geradeausflug in eine Kurve in Schräglage.</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sz="1800" dirty="0">
                          <a:solidFill>
                            <a:srgbClr val="FF0000"/>
                          </a:solidFill>
                          <a:latin typeface="Wingdings" panose="05000000000000000000" pitchFamily="2" charset="2"/>
                        </a:rPr>
                        <a:t>ü</a:t>
                      </a:r>
                    </a:p>
                  </a:txBody>
                  <a:tcPr/>
                </a:tc>
                <a:extLst>
                  <a:ext uri="{0D108BD9-81ED-4DB2-BD59-A6C34878D82A}">
                    <a16:rowId xmlns:a16="http://schemas.microsoft.com/office/drawing/2014/main" val="1687955989"/>
                  </a:ext>
                </a:extLst>
              </a:tr>
              <a:tr h="403387">
                <a:tc>
                  <a:txBody>
                    <a:bodyPr/>
                    <a:lstStyle/>
                    <a:p>
                      <a:r>
                        <a:rPr lang="de-DE" dirty="0">
                          <a:solidFill>
                            <a:srgbClr val="FF0000"/>
                          </a:solidFill>
                        </a:rPr>
                        <a:t>6</a:t>
                      </a:r>
                    </a:p>
                  </a:txBody>
                  <a:tcPr/>
                </a:tc>
                <a:tc>
                  <a:txBody>
                    <a:bodyPr/>
                    <a:lstStyle/>
                    <a:p>
                      <a:r>
                        <a:rPr lang="de-DE" dirty="0">
                          <a:solidFill>
                            <a:srgbClr val="FF0000"/>
                          </a:solidFill>
                        </a:rPr>
                        <a:t>Übergang von fallender in steigende Luft</a:t>
                      </a:r>
                    </a:p>
                  </a:txBody>
                  <a:tcPr/>
                </a:tc>
                <a:tc>
                  <a:txBody>
                    <a:bodyPr/>
                    <a:lstStyle/>
                    <a:p>
                      <a:r>
                        <a:rPr lang="de-DE" dirty="0">
                          <a:solidFill>
                            <a:srgbClr val="FF0000"/>
                          </a:solidFill>
                        </a:rPr>
                        <a:t>Übergang von steigender in fallende Luft</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sz="1800" dirty="0">
                          <a:solidFill>
                            <a:srgbClr val="FF0000"/>
                          </a:solidFill>
                          <a:latin typeface="Wingdings" panose="05000000000000000000" pitchFamily="2" charset="2"/>
                        </a:rPr>
                        <a:t>ü</a:t>
                      </a:r>
                    </a:p>
                  </a:txBody>
                  <a:tcPr/>
                </a:tc>
                <a:extLst>
                  <a:ext uri="{0D108BD9-81ED-4DB2-BD59-A6C34878D82A}">
                    <a16:rowId xmlns:a16="http://schemas.microsoft.com/office/drawing/2014/main" val="3273107190"/>
                  </a:ext>
                </a:extLst>
              </a:tr>
              <a:tr h="403387">
                <a:tc>
                  <a:txBody>
                    <a:bodyPr/>
                    <a:lstStyle/>
                    <a:p>
                      <a:r>
                        <a:rPr lang="de-DE" dirty="0">
                          <a:solidFill>
                            <a:srgbClr val="FF0000"/>
                          </a:solidFill>
                        </a:rPr>
                        <a:t>7</a:t>
                      </a:r>
                    </a:p>
                  </a:txBody>
                  <a:tcPr/>
                </a:tc>
                <a:tc>
                  <a:txBody>
                    <a:bodyPr/>
                    <a:lstStyle/>
                    <a:p>
                      <a:r>
                        <a:rPr lang="de-DE" dirty="0">
                          <a:solidFill>
                            <a:srgbClr val="FF0000"/>
                          </a:solidFill>
                        </a:rPr>
                        <a:t>Fliegen gegen den Wind, Böe von vorne</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dirty="0">
                          <a:solidFill>
                            <a:srgbClr val="FF0000"/>
                          </a:solidFill>
                        </a:rPr>
                        <a:t>Fliegen mit dem Wind, Böe von hinten</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sz="1800" dirty="0">
                          <a:solidFill>
                            <a:srgbClr val="FF0000"/>
                          </a:solidFill>
                          <a:latin typeface="Wingdings" panose="05000000000000000000" pitchFamily="2" charset="2"/>
                        </a:rPr>
                        <a:t>ü</a:t>
                      </a:r>
                    </a:p>
                  </a:txBody>
                  <a:tcPr/>
                </a:tc>
                <a:extLst>
                  <a:ext uri="{0D108BD9-81ED-4DB2-BD59-A6C34878D82A}">
                    <a16:rowId xmlns:a16="http://schemas.microsoft.com/office/drawing/2014/main" val="1368332135"/>
                  </a:ext>
                </a:extLst>
              </a:tr>
              <a:tr h="403387">
                <a:tc>
                  <a:txBody>
                    <a:bodyPr/>
                    <a:lstStyle/>
                    <a:p>
                      <a:r>
                        <a:rPr lang="de-DE" dirty="0"/>
                        <a:t>8</a:t>
                      </a:r>
                    </a:p>
                  </a:txBody>
                  <a:tcPr/>
                </a:tc>
                <a:tc>
                  <a:txBody>
                    <a:bodyPr/>
                    <a:lstStyle/>
                    <a:p>
                      <a:endParaRPr lang="de-DE"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dirty="0"/>
                        <a:t>Sinken in fallender Luftmasse, Sinken höher als das Eigensinken</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sz="1800" dirty="0">
                          <a:solidFill>
                            <a:srgbClr val="00B050"/>
                          </a:solidFill>
                          <a:latin typeface="Wingdings" panose="05000000000000000000" pitchFamily="2" charset="2"/>
                        </a:rPr>
                        <a:t>ü</a:t>
                      </a:r>
                    </a:p>
                  </a:txBody>
                  <a:tcPr/>
                </a:tc>
                <a:extLst>
                  <a:ext uri="{0D108BD9-81ED-4DB2-BD59-A6C34878D82A}">
                    <a16:rowId xmlns:a16="http://schemas.microsoft.com/office/drawing/2014/main" val="2019696013"/>
                  </a:ext>
                </a:extLst>
              </a:tr>
              <a:tr h="403387">
                <a:tc>
                  <a:txBody>
                    <a:bodyPr/>
                    <a:lstStyle/>
                    <a:p>
                      <a:r>
                        <a:rPr lang="de-DE" dirty="0"/>
                        <a:t>9</a:t>
                      </a:r>
                    </a:p>
                  </a:txBody>
                  <a:tcPr/>
                </a:tc>
                <a:tc>
                  <a:txBody>
                    <a:bodyPr/>
                    <a:lstStyle/>
                    <a:p>
                      <a:endParaRPr lang="de-DE"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dirty="0"/>
                        <a:t>Sinken in neutraler Luft mit Eigensinken</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sz="1800" dirty="0">
                          <a:solidFill>
                            <a:srgbClr val="00B050"/>
                          </a:solidFill>
                          <a:latin typeface="Wingdings" panose="05000000000000000000" pitchFamily="2" charset="2"/>
                        </a:rPr>
                        <a:t>ü</a:t>
                      </a:r>
                    </a:p>
                  </a:txBody>
                  <a:tcPr/>
                </a:tc>
                <a:extLst>
                  <a:ext uri="{0D108BD9-81ED-4DB2-BD59-A6C34878D82A}">
                    <a16:rowId xmlns:a16="http://schemas.microsoft.com/office/drawing/2014/main" val="2210894402"/>
                  </a:ext>
                </a:extLst>
              </a:tr>
              <a:tr h="403387">
                <a:tc>
                  <a:txBody>
                    <a:bodyPr/>
                    <a:lstStyle/>
                    <a:p>
                      <a:r>
                        <a:rPr lang="de-DE" dirty="0"/>
                        <a:t>10</a:t>
                      </a:r>
                    </a:p>
                  </a:txBody>
                  <a:tcPr/>
                </a:tc>
                <a:tc>
                  <a:txBody>
                    <a:bodyPr/>
                    <a:lstStyle/>
                    <a:p>
                      <a:endParaRPr lang="de-DE" dirty="0"/>
                    </a:p>
                  </a:txBody>
                  <a:tcPr/>
                </a:tc>
                <a:tc>
                  <a:txBody>
                    <a:bodyPr/>
                    <a:lstStyle/>
                    <a:p>
                      <a:r>
                        <a:rPr lang="de-DE" dirty="0"/>
                        <a:t>Steigen in Thermik, zugleich netto Sinken</a:t>
                      </a:r>
                    </a:p>
                    <a:p>
                      <a:r>
                        <a:rPr lang="de-DE" dirty="0"/>
                        <a:t>(Eigensinken &gt; Thermik)</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sz="1800" dirty="0">
                          <a:solidFill>
                            <a:srgbClr val="00B050"/>
                          </a:solidFill>
                          <a:latin typeface="Wingdings" panose="05000000000000000000" pitchFamily="2" charset="2"/>
                        </a:rPr>
                        <a:t>ü</a:t>
                      </a:r>
                    </a:p>
                  </a:txBody>
                  <a:tcPr/>
                </a:tc>
                <a:extLst>
                  <a:ext uri="{0D108BD9-81ED-4DB2-BD59-A6C34878D82A}">
                    <a16:rowId xmlns:a16="http://schemas.microsoft.com/office/drawing/2014/main" val="2152170055"/>
                  </a:ext>
                </a:extLst>
              </a:tr>
              <a:tr h="403387">
                <a:tc>
                  <a:txBody>
                    <a:bodyPr/>
                    <a:lstStyle/>
                    <a:p>
                      <a:r>
                        <a:rPr lang="de-DE" dirty="0"/>
                        <a:t>11</a:t>
                      </a:r>
                    </a:p>
                  </a:txBody>
                  <a:tcPr/>
                </a:tc>
                <a:tc>
                  <a:txBody>
                    <a:bodyPr/>
                    <a:lstStyle/>
                    <a:p>
                      <a:r>
                        <a:rPr lang="de-DE" dirty="0"/>
                        <a:t>Steigen in Thermik (Thermik &gt; Eigensinken)</a:t>
                      </a:r>
                    </a:p>
                  </a:txBody>
                  <a:tcPr/>
                </a:tc>
                <a:tc>
                  <a:txBody>
                    <a:bodyPr/>
                    <a:lstStyle/>
                    <a:p>
                      <a:endParaRPr lang="de-DE"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sz="1800" dirty="0">
                          <a:solidFill>
                            <a:srgbClr val="00B050"/>
                          </a:solidFill>
                          <a:latin typeface="Wingdings" panose="05000000000000000000" pitchFamily="2" charset="2"/>
                        </a:rPr>
                        <a:t>ü</a:t>
                      </a:r>
                    </a:p>
                  </a:txBody>
                  <a:tcPr/>
                </a:tc>
                <a:extLst>
                  <a:ext uri="{0D108BD9-81ED-4DB2-BD59-A6C34878D82A}">
                    <a16:rowId xmlns:a16="http://schemas.microsoft.com/office/drawing/2014/main" val="1504299877"/>
                  </a:ext>
                </a:extLst>
              </a:tr>
            </a:tbl>
          </a:graphicData>
        </a:graphic>
      </p:graphicFrame>
      <p:sp>
        <p:nvSpPr>
          <p:cNvPr id="4" name="Foliennummernplatzhalter 3">
            <a:extLst>
              <a:ext uri="{FF2B5EF4-FFF2-40B4-BE49-F238E27FC236}">
                <a16:creationId xmlns:a16="http://schemas.microsoft.com/office/drawing/2014/main" id="{65FD59B9-C7A4-4466-89AE-822D59852DCF}"/>
              </a:ext>
            </a:extLst>
          </p:cNvPr>
          <p:cNvSpPr>
            <a:spLocks noGrp="1"/>
          </p:cNvSpPr>
          <p:nvPr>
            <p:ph type="sldNum" sz="quarter" idx="12"/>
          </p:nvPr>
        </p:nvSpPr>
        <p:spPr/>
        <p:txBody>
          <a:bodyPr/>
          <a:lstStyle/>
          <a:p>
            <a:fld id="{F44E9EF7-D31C-4365-9088-79B42878EAD7}" type="slidenum">
              <a:rPr lang="de-DE" smtClean="0"/>
              <a:t>37</a:t>
            </a:fld>
            <a:endParaRPr lang="de-DE"/>
          </a:p>
        </p:txBody>
      </p:sp>
      <p:sp>
        <p:nvSpPr>
          <p:cNvPr id="5" name="Textfeld 4">
            <a:extLst>
              <a:ext uri="{FF2B5EF4-FFF2-40B4-BE49-F238E27FC236}">
                <a16:creationId xmlns:a16="http://schemas.microsoft.com/office/drawing/2014/main" id="{DEE77651-08B1-4302-86B6-AA011BFA5DEA}"/>
              </a:ext>
            </a:extLst>
          </p:cNvPr>
          <p:cNvSpPr txBox="1"/>
          <p:nvPr/>
        </p:nvSpPr>
        <p:spPr>
          <a:xfrm>
            <a:off x="10128448" y="261278"/>
            <a:ext cx="1168910" cy="584775"/>
          </a:xfrm>
          <a:prstGeom prst="rect">
            <a:avLst/>
          </a:prstGeom>
          <a:noFill/>
        </p:spPr>
        <p:txBody>
          <a:bodyPr wrap="none" rtlCol="0">
            <a:spAutoFit/>
          </a:bodyPr>
          <a:lstStyle/>
          <a:p>
            <a:r>
              <a:rPr lang="de-DE" sz="3200" b="1" dirty="0">
                <a:solidFill>
                  <a:srgbClr val="FF0000"/>
                </a:solidFill>
              </a:rPr>
              <a:t>NEIN!</a:t>
            </a:r>
          </a:p>
        </p:txBody>
      </p:sp>
    </p:spTree>
    <p:extLst>
      <p:ext uri="{BB962C8B-B14F-4D97-AF65-F5344CB8AC3E}">
        <p14:creationId xmlns:p14="http://schemas.microsoft.com/office/powerpoint/2010/main" val="3409784491"/>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9" name="Tabelle 9">
            <a:extLst>
              <a:ext uri="{FF2B5EF4-FFF2-40B4-BE49-F238E27FC236}">
                <a16:creationId xmlns:a16="http://schemas.microsoft.com/office/drawing/2014/main" id="{2B1F41DC-0113-4BD3-8049-AD0DB9276A82}"/>
              </a:ext>
            </a:extLst>
          </p:cNvPr>
          <p:cNvGraphicFramePr>
            <a:graphicFrameLocks noGrp="1"/>
          </p:cNvGraphicFramePr>
          <p:nvPr>
            <p:ph idx="1"/>
            <p:extLst>
              <p:ext uri="{D42A27DB-BD31-4B8C-83A1-F6EECF244321}">
                <p14:modId xmlns:p14="http://schemas.microsoft.com/office/powerpoint/2010/main" val="1514519628"/>
              </p:ext>
            </p:extLst>
          </p:nvPr>
        </p:nvGraphicFramePr>
        <p:xfrm>
          <a:off x="838200" y="914400"/>
          <a:ext cx="10345230" cy="3022775"/>
        </p:xfrm>
        <a:graphic>
          <a:graphicData uri="http://schemas.openxmlformats.org/drawingml/2006/table">
            <a:tbl>
              <a:tblPr firstRow="1" bandRow="1">
                <a:tableStyleId>{5C22544A-7EE6-4342-B048-85BDC9FD1C3A}</a:tableStyleId>
              </a:tblPr>
              <a:tblGrid>
                <a:gridCol w="438397">
                  <a:extLst>
                    <a:ext uri="{9D8B030D-6E8A-4147-A177-3AD203B41FA5}">
                      <a16:colId xmlns:a16="http://schemas.microsoft.com/office/drawing/2014/main" val="2398983801"/>
                    </a:ext>
                  </a:extLst>
                </a:gridCol>
                <a:gridCol w="4259127">
                  <a:extLst>
                    <a:ext uri="{9D8B030D-6E8A-4147-A177-3AD203B41FA5}">
                      <a16:colId xmlns:a16="http://schemas.microsoft.com/office/drawing/2014/main" val="2356370148"/>
                    </a:ext>
                  </a:extLst>
                </a:gridCol>
                <a:gridCol w="4742370">
                  <a:extLst>
                    <a:ext uri="{9D8B030D-6E8A-4147-A177-3AD203B41FA5}">
                      <a16:colId xmlns:a16="http://schemas.microsoft.com/office/drawing/2014/main" val="624176264"/>
                    </a:ext>
                  </a:extLst>
                </a:gridCol>
                <a:gridCol w="905336">
                  <a:extLst>
                    <a:ext uri="{9D8B030D-6E8A-4147-A177-3AD203B41FA5}">
                      <a16:colId xmlns:a16="http://schemas.microsoft.com/office/drawing/2014/main" val="2972212279"/>
                    </a:ext>
                  </a:extLst>
                </a:gridCol>
              </a:tblGrid>
              <a:tr h="354360">
                <a:tc>
                  <a:txBody>
                    <a:bodyPr/>
                    <a:lstStyle/>
                    <a:p>
                      <a:endParaRPr lang="de-DE" dirty="0"/>
                    </a:p>
                  </a:txBody>
                  <a:tcPr/>
                </a:tc>
                <a:tc>
                  <a:txBody>
                    <a:bodyPr/>
                    <a:lstStyle/>
                    <a:p>
                      <a:r>
                        <a:rPr lang="de-DE" dirty="0" err="1"/>
                        <a:t>climb</a:t>
                      </a:r>
                      <a:endParaRPr lang="de-DE" dirty="0"/>
                    </a:p>
                  </a:txBody>
                  <a:tcPr/>
                </a:tc>
                <a:tc>
                  <a:txBody>
                    <a:bodyPr/>
                    <a:lstStyle/>
                    <a:p>
                      <a:r>
                        <a:rPr lang="de-DE" dirty="0" err="1"/>
                        <a:t>descent</a:t>
                      </a:r>
                      <a:endParaRPr lang="de-DE" dirty="0"/>
                    </a:p>
                  </a:txBody>
                  <a:tcPr/>
                </a:tc>
                <a:tc>
                  <a:txBody>
                    <a:bodyPr/>
                    <a:lstStyle/>
                    <a:p>
                      <a:r>
                        <a:rPr lang="de-DE" dirty="0"/>
                        <a:t>Vario</a:t>
                      </a:r>
                    </a:p>
                  </a:txBody>
                  <a:tcPr/>
                </a:tc>
                <a:extLst>
                  <a:ext uri="{0D108BD9-81ED-4DB2-BD59-A6C34878D82A}">
                    <a16:rowId xmlns:a16="http://schemas.microsoft.com/office/drawing/2014/main" val="461861265"/>
                  </a:ext>
                </a:extLst>
              </a:tr>
              <a:tr h="403387">
                <a:tc>
                  <a:txBody>
                    <a:bodyPr/>
                    <a:lstStyle/>
                    <a:p>
                      <a:r>
                        <a:rPr lang="de-DE" dirty="0">
                          <a:solidFill>
                            <a:srgbClr val="FF0000"/>
                          </a:solidFill>
                        </a:rPr>
                        <a:t>2</a:t>
                      </a:r>
                    </a:p>
                  </a:txBody>
                  <a:tcPr/>
                </a:tc>
                <a:tc>
                  <a:txBody>
                    <a:bodyPr/>
                    <a:lstStyle/>
                    <a:p>
                      <a:r>
                        <a:rPr lang="de-DE" dirty="0">
                          <a:solidFill>
                            <a:srgbClr val="FF0000"/>
                          </a:solidFill>
                        </a:rPr>
                        <a:t>Kurzes Steigen durch kurzes Ziehen</a:t>
                      </a:r>
                    </a:p>
                  </a:txBody>
                  <a:tcPr/>
                </a:tc>
                <a:tc>
                  <a:txBody>
                    <a:bodyPr/>
                    <a:lstStyle/>
                    <a:p>
                      <a:r>
                        <a:rPr lang="de-DE" dirty="0">
                          <a:solidFill>
                            <a:srgbClr val="FF0000"/>
                          </a:solidFill>
                        </a:rPr>
                        <a:t>Kurzes Sinken durch kurzes Drücken</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sz="1800" dirty="0">
                          <a:solidFill>
                            <a:srgbClr val="FF0000"/>
                          </a:solidFill>
                          <a:latin typeface="Wingdings" panose="05000000000000000000" pitchFamily="2" charset="2"/>
                        </a:rPr>
                        <a:t>ü</a:t>
                      </a:r>
                    </a:p>
                  </a:txBody>
                  <a:tcPr/>
                </a:tc>
                <a:extLst>
                  <a:ext uri="{0D108BD9-81ED-4DB2-BD59-A6C34878D82A}">
                    <a16:rowId xmlns:a16="http://schemas.microsoft.com/office/drawing/2014/main" val="1407329487"/>
                  </a:ext>
                </a:extLst>
              </a:tr>
              <a:tr h="403387">
                <a:tc>
                  <a:txBody>
                    <a:bodyPr/>
                    <a:lstStyle/>
                    <a:p>
                      <a:r>
                        <a:rPr lang="de-DE" dirty="0">
                          <a:solidFill>
                            <a:srgbClr val="FF0000"/>
                          </a:solidFill>
                        </a:rPr>
                        <a:t>3</a:t>
                      </a:r>
                    </a:p>
                  </a:txBody>
                  <a:tcPr/>
                </a:tc>
                <a:tc>
                  <a:txBody>
                    <a:bodyPr/>
                    <a:lstStyle/>
                    <a:p>
                      <a:r>
                        <a:rPr lang="de-DE" dirty="0" err="1">
                          <a:solidFill>
                            <a:srgbClr val="FF0000"/>
                          </a:solidFill>
                        </a:rPr>
                        <a:t>Phygoide</a:t>
                      </a:r>
                      <a:endParaRPr lang="de-DE" dirty="0">
                        <a:solidFill>
                          <a:srgbClr val="FF0000"/>
                        </a:solidFill>
                      </a:endParaRPr>
                    </a:p>
                  </a:txBody>
                  <a:tcPr/>
                </a:tc>
                <a:tc>
                  <a:txBody>
                    <a:bodyPr/>
                    <a:lstStyle/>
                    <a:p>
                      <a:r>
                        <a:rPr lang="de-DE" dirty="0" err="1">
                          <a:solidFill>
                            <a:srgbClr val="FF0000"/>
                          </a:solidFill>
                        </a:rPr>
                        <a:t>Phygoide</a:t>
                      </a:r>
                      <a:endParaRPr lang="de-DE" dirty="0">
                        <a:solidFill>
                          <a:srgbClr val="FF0000"/>
                        </a:solidFill>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sz="1800" dirty="0">
                          <a:solidFill>
                            <a:srgbClr val="FF0000"/>
                          </a:solidFill>
                          <a:latin typeface="Wingdings" panose="05000000000000000000" pitchFamily="2" charset="2"/>
                        </a:rPr>
                        <a:t>ü</a:t>
                      </a:r>
                    </a:p>
                  </a:txBody>
                  <a:tcPr/>
                </a:tc>
                <a:extLst>
                  <a:ext uri="{0D108BD9-81ED-4DB2-BD59-A6C34878D82A}">
                    <a16:rowId xmlns:a16="http://schemas.microsoft.com/office/drawing/2014/main" val="1608069990"/>
                  </a:ext>
                </a:extLst>
              </a:tr>
              <a:tr h="403387">
                <a:tc>
                  <a:txBody>
                    <a:bodyPr/>
                    <a:lstStyle/>
                    <a:p>
                      <a:r>
                        <a:rPr lang="de-DE" dirty="0">
                          <a:solidFill>
                            <a:srgbClr val="FF0000"/>
                          </a:solidFill>
                        </a:rPr>
                        <a:t>4</a:t>
                      </a:r>
                    </a:p>
                  </a:txBody>
                  <a:tcPr/>
                </a:tc>
                <a:tc>
                  <a:txBody>
                    <a:bodyPr/>
                    <a:lstStyle/>
                    <a:p>
                      <a:r>
                        <a:rPr lang="de-DE" dirty="0">
                          <a:solidFill>
                            <a:srgbClr val="FF0000"/>
                          </a:solidFill>
                        </a:rPr>
                        <a:t>Flugphasenwechsel (Speed -&gt; Thermik)</a:t>
                      </a:r>
                    </a:p>
                  </a:txBody>
                  <a:tcPr/>
                </a:tc>
                <a:tc>
                  <a:txBody>
                    <a:bodyPr/>
                    <a:lstStyle/>
                    <a:p>
                      <a:r>
                        <a:rPr lang="de-DE" dirty="0">
                          <a:solidFill>
                            <a:srgbClr val="FF0000"/>
                          </a:solidFill>
                        </a:rPr>
                        <a:t>Flugphasenwechsel (Thermik -&gt; Speed)</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sz="1800" dirty="0">
                          <a:solidFill>
                            <a:srgbClr val="FF0000"/>
                          </a:solidFill>
                          <a:latin typeface="Wingdings" panose="05000000000000000000" pitchFamily="2" charset="2"/>
                        </a:rPr>
                        <a:t>ü</a:t>
                      </a:r>
                    </a:p>
                  </a:txBody>
                  <a:tcPr/>
                </a:tc>
                <a:extLst>
                  <a:ext uri="{0D108BD9-81ED-4DB2-BD59-A6C34878D82A}">
                    <a16:rowId xmlns:a16="http://schemas.microsoft.com/office/drawing/2014/main" val="2259394634"/>
                  </a:ext>
                </a:extLst>
              </a:tr>
              <a:tr h="403387">
                <a:tc>
                  <a:txBody>
                    <a:bodyPr/>
                    <a:lstStyle/>
                    <a:p>
                      <a:r>
                        <a:rPr lang="de-DE" dirty="0">
                          <a:solidFill>
                            <a:srgbClr val="FF0000"/>
                          </a:solidFill>
                        </a:rPr>
                        <a:t>5</a:t>
                      </a:r>
                    </a:p>
                  </a:txBody>
                  <a:tcPr/>
                </a:tc>
                <a:tc>
                  <a:txBody>
                    <a:bodyPr/>
                    <a:lstStyle/>
                    <a:p>
                      <a:r>
                        <a:rPr lang="de-DE" dirty="0">
                          <a:solidFill>
                            <a:srgbClr val="FF0000"/>
                          </a:solidFill>
                        </a:rPr>
                        <a:t>Übergang von einer Kurve in Schräglage in den Geradeausflug</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dirty="0">
                          <a:solidFill>
                            <a:srgbClr val="FF0000"/>
                          </a:solidFill>
                        </a:rPr>
                        <a:t>Übergang vom Geradeausflug in eine Kurve in Schräglage.</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sz="1800" dirty="0">
                          <a:solidFill>
                            <a:srgbClr val="FF0000"/>
                          </a:solidFill>
                          <a:latin typeface="Wingdings" panose="05000000000000000000" pitchFamily="2" charset="2"/>
                        </a:rPr>
                        <a:t>ü</a:t>
                      </a:r>
                    </a:p>
                  </a:txBody>
                  <a:tcPr/>
                </a:tc>
                <a:extLst>
                  <a:ext uri="{0D108BD9-81ED-4DB2-BD59-A6C34878D82A}">
                    <a16:rowId xmlns:a16="http://schemas.microsoft.com/office/drawing/2014/main" val="12220136"/>
                  </a:ext>
                </a:extLst>
              </a:tr>
              <a:tr h="403387">
                <a:tc>
                  <a:txBody>
                    <a:bodyPr/>
                    <a:lstStyle/>
                    <a:p>
                      <a:r>
                        <a:rPr lang="de-DE" dirty="0">
                          <a:solidFill>
                            <a:srgbClr val="FF0000"/>
                          </a:solidFill>
                        </a:rPr>
                        <a:t>6</a:t>
                      </a:r>
                    </a:p>
                  </a:txBody>
                  <a:tcPr/>
                </a:tc>
                <a:tc>
                  <a:txBody>
                    <a:bodyPr/>
                    <a:lstStyle/>
                    <a:p>
                      <a:r>
                        <a:rPr lang="de-DE" dirty="0">
                          <a:solidFill>
                            <a:srgbClr val="FF0000"/>
                          </a:solidFill>
                        </a:rPr>
                        <a:t>Übergang von fallender in steigende Luft</a:t>
                      </a:r>
                    </a:p>
                  </a:txBody>
                  <a:tcPr/>
                </a:tc>
                <a:tc>
                  <a:txBody>
                    <a:bodyPr/>
                    <a:lstStyle/>
                    <a:p>
                      <a:r>
                        <a:rPr lang="de-DE" dirty="0">
                          <a:solidFill>
                            <a:srgbClr val="FF0000"/>
                          </a:solidFill>
                        </a:rPr>
                        <a:t>Übergang von steigender in fallende Luft</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sz="1800" dirty="0">
                          <a:solidFill>
                            <a:srgbClr val="FF0000"/>
                          </a:solidFill>
                          <a:latin typeface="Wingdings" panose="05000000000000000000" pitchFamily="2" charset="2"/>
                        </a:rPr>
                        <a:t>ü</a:t>
                      </a:r>
                    </a:p>
                  </a:txBody>
                  <a:tcPr/>
                </a:tc>
                <a:extLst>
                  <a:ext uri="{0D108BD9-81ED-4DB2-BD59-A6C34878D82A}">
                    <a16:rowId xmlns:a16="http://schemas.microsoft.com/office/drawing/2014/main" val="636592432"/>
                  </a:ext>
                </a:extLst>
              </a:tr>
              <a:tr h="403387">
                <a:tc>
                  <a:txBody>
                    <a:bodyPr/>
                    <a:lstStyle/>
                    <a:p>
                      <a:r>
                        <a:rPr lang="de-DE" dirty="0">
                          <a:solidFill>
                            <a:srgbClr val="FF0000"/>
                          </a:solidFill>
                        </a:rPr>
                        <a:t>7</a:t>
                      </a:r>
                    </a:p>
                  </a:txBody>
                  <a:tcPr/>
                </a:tc>
                <a:tc>
                  <a:txBody>
                    <a:bodyPr/>
                    <a:lstStyle/>
                    <a:p>
                      <a:r>
                        <a:rPr lang="de-DE" dirty="0">
                          <a:solidFill>
                            <a:srgbClr val="FF0000"/>
                          </a:solidFill>
                        </a:rPr>
                        <a:t>Fliegen gegen den Wind, Böe von vorne</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dirty="0">
                          <a:solidFill>
                            <a:srgbClr val="FF0000"/>
                          </a:solidFill>
                        </a:rPr>
                        <a:t>Fliegen mit dem Wind, Böe von hinten</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sz="1800" dirty="0">
                          <a:solidFill>
                            <a:srgbClr val="FF0000"/>
                          </a:solidFill>
                          <a:latin typeface="Wingdings" panose="05000000000000000000" pitchFamily="2" charset="2"/>
                        </a:rPr>
                        <a:t>ü</a:t>
                      </a:r>
                    </a:p>
                  </a:txBody>
                  <a:tcPr/>
                </a:tc>
                <a:extLst>
                  <a:ext uri="{0D108BD9-81ED-4DB2-BD59-A6C34878D82A}">
                    <a16:rowId xmlns:a16="http://schemas.microsoft.com/office/drawing/2014/main" val="1624737067"/>
                  </a:ext>
                </a:extLst>
              </a:tr>
            </a:tbl>
          </a:graphicData>
        </a:graphic>
      </p:graphicFrame>
      <p:sp>
        <p:nvSpPr>
          <p:cNvPr id="4" name="Foliennummernplatzhalter 3">
            <a:extLst>
              <a:ext uri="{FF2B5EF4-FFF2-40B4-BE49-F238E27FC236}">
                <a16:creationId xmlns:a16="http://schemas.microsoft.com/office/drawing/2014/main" id="{65FD59B9-C7A4-4466-89AE-822D59852DCF}"/>
              </a:ext>
            </a:extLst>
          </p:cNvPr>
          <p:cNvSpPr>
            <a:spLocks noGrp="1"/>
          </p:cNvSpPr>
          <p:nvPr>
            <p:ph type="sldNum" sz="quarter" idx="12"/>
          </p:nvPr>
        </p:nvSpPr>
        <p:spPr/>
        <p:txBody>
          <a:bodyPr/>
          <a:lstStyle/>
          <a:p>
            <a:fld id="{F44E9EF7-D31C-4365-9088-79B42878EAD7}" type="slidenum">
              <a:rPr lang="de-DE" smtClean="0"/>
              <a:t>38</a:t>
            </a:fld>
            <a:endParaRPr lang="de-DE"/>
          </a:p>
        </p:txBody>
      </p:sp>
      <p:sp>
        <p:nvSpPr>
          <p:cNvPr id="6" name="Inhaltsplatzhalter 4">
            <a:extLst>
              <a:ext uri="{FF2B5EF4-FFF2-40B4-BE49-F238E27FC236}">
                <a16:creationId xmlns:a16="http://schemas.microsoft.com/office/drawing/2014/main" id="{3FAD12F3-6D4D-434A-8F5D-7EAB29912779}"/>
              </a:ext>
            </a:extLst>
          </p:cNvPr>
          <p:cNvSpPr txBox="1">
            <a:spLocks/>
          </p:cNvSpPr>
          <p:nvPr/>
        </p:nvSpPr>
        <p:spPr>
          <a:xfrm rot="20578273">
            <a:off x="1200648" y="4964041"/>
            <a:ext cx="8049648" cy="721467"/>
          </a:xfrm>
          <a:prstGeom prst="rect">
            <a:avLst/>
          </a:prstGeom>
        </p:spPr>
        <p:txBody>
          <a:bodyPr vert="horz" lIns="91440" tIns="45720" rIns="91440" bIns="45720" rtlCol="0">
            <a:normAutofit fontScale="775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de-DE" dirty="0"/>
              <a:t>Welche Gemeinsamkeit haben die </a:t>
            </a:r>
          </a:p>
          <a:p>
            <a:pPr marL="0" indent="0" algn="ctr">
              <a:buFont typeface="Arial" panose="020B0604020202020204" pitchFamily="34" charset="0"/>
              <a:buNone/>
            </a:pPr>
            <a:r>
              <a:rPr lang="de-DE" dirty="0"/>
              <a:t>Flugsituationen 2-7?</a:t>
            </a:r>
          </a:p>
        </p:txBody>
      </p:sp>
      <p:sp>
        <p:nvSpPr>
          <p:cNvPr id="8" name="Titel 1">
            <a:extLst>
              <a:ext uri="{FF2B5EF4-FFF2-40B4-BE49-F238E27FC236}">
                <a16:creationId xmlns:a16="http://schemas.microsoft.com/office/drawing/2014/main" id="{3E5D134C-81AF-4B52-83DE-A79152827E8F}"/>
              </a:ext>
            </a:extLst>
          </p:cNvPr>
          <p:cNvSpPr>
            <a:spLocks noGrp="1"/>
          </p:cNvSpPr>
          <p:nvPr>
            <p:ph type="title"/>
          </p:nvPr>
        </p:nvSpPr>
        <p:spPr>
          <a:xfrm>
            <a:off x="838200" y="192933"/>
            <a:ext cx="10515600" cy="721467"/>
          </a:xfrm>
        </p:spPr>
        <p:txBody>
          <a:bodyPr>
            <a:normAutofit/>
          </a:bodyPr>
          <a:lstStyle/>
          <a:p>
            <a:r>
              <a:rPr lang="de-DE" sz="2800" dirty="0"/>
              <a:t>4 Ein genauerer Blick auf verschiedene Flugsituationen</a:t>
            </a:r>
          </a:p>
        </p:txBody>
      </p:sp>
    </p:spTree>
    <p:extLst>
      <p:ext uri="{BB962C8B-B14F-4D97-AF65-F5344CB8AC3E}">
        <p14:creationId xmlns:p14="http://schemas.microsoft.com/office/powerpoint/2010/main" val="3301143698"/>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9" name="Tabelle 9">
            <a:extLst>
              <a:ext uri="{FF2B5EF4-FFF2-40B4-BE49-F238E27FC236}">
                <a16:creationId xmlns:a16="http://schemas.microsoft.com/office/drawing/2014/main" id="{2B1F41DC-0113-4BD3-8049-AD0DB9276A82}"/>
              </a:ext>
            </a:extLst>
          </p:cNvPr>
          <p:cNvGraphicFramePr>
            <a:graphicFrameLocks noGrp="1"/>
          </p:cNvGraphicFramePr>
          <p:nvPr>
            <p:ph idx="1"/>
          </p:nvPr>
        </p:nvGraphicFramePr>
        <p:xfrm>
          <a:off x="838200" y="914400"/>
          <a:ext cx="10345230" cy="3022775"/>
        </p:xfrm>
        <a:graphic>
          <a:graphicData uri="http://schemas.openxmlformats.org/drawingml/2006/table">
            <a:tbl>
              <a:tblPr firstRow="1" bandRow="1">
                <a:tableStyleId>{5C22544A-7EE6-4342-B048-85BDC9FD1C3A}</a:tableStyleId>
              </a:tblPr>
              <a:tblGrid>
                <a:gridCol w="438397">
                  <a:extLst>
                    <a:ext uri="{9D8B030D-6E8A-4147-A177-3AD203B41FA5}">
                      <a16:colId xmlns:a16="http://schemas.microsoft.com/office/drawing/2014/main" val="2398983801"/>
                    </a:ext>
                  </a:extLst>
                </a:gridCol>
                <a:gridCol w="4259127">
                  <a:extLst>
                    <a:ext uri="{9D8B030D-6E8A-4147-A177-3AD203B41FA5}">
                      <a16:colId xmlns:a16="http://schemas.microsoft.com/office/drawing/2014/main" val="2356370148"/>
                    </a:ext>
                  </a:extLst>
                </a:gridCol>
                <a:gridCol w="4742370">
                  <a:extLst>
                    <a:ext uri="{9D8B030D-6E8A-4147-A177-3AD203B41FA5}">
                      <a16:colId xmlns:a16="http://schemas.microsoft.com/office/drawing/2014/main" val="624176264"/>
                    </a:ext>
                  </a:extLst>
                </a:gridCol>
                <a:gridCol w="905336">
                  <a:extLst>
                    <a:ext uri="{9D8B030D-6E8A-4147-A177-3AD203B41FA5}">
                      <a16:colId xmlns:a16="http://schemas.microsoft.com/office/drawing/2014/main" val="2972212279"/>
                    </a:ext>
                  </a:extLst>
                </a:gridCol>
              </a:tblGrid>
              <a:tr h="354360">
                <a:tc>
                  <a:txBody>
                    <a:bodyPr/>
                    <a:lstStyle/>
                    <a:p>
                      <a:endParaRPr lang="de-DE" dirty="0"/>
                    </a:p>
                  </a:txBody>
                  <a:tcPr/>
                </a:tc>
                <a:tc>
                  <a:txBody>
                    <a:bodyPr/>
                    <a:lstStyle/>
                    <a:p>
                      <a:r>
                        <a:rPr lang="de-DE" dirty="0" err="1"/>
                        <a:t>climb</a:t>
                      </a:r>
                      <a:endParaRPr lang="de-DE" dirty="0"/>
                    </a:p>
                  </a:txBody>
                  <a:tcPr/>
                </a:tc>
                <a:tc>
                  <a:txBody>
                    <a:bodyPr/>
                    <a:lstStyle/>
                    <a:p>
                      <a:r>
                        <a:rPr lang="de-DE" dirty="0" err="1"/>
                        <a:t>descent</a:t>
                      </a:r>
                      <a:endParaRPr lang="de-DE" dirty="0"/>
                    </a:p>
                  </a:txBody>
                  <a:tcPr/>
                </a:tc>
                <a:tc>
                  <a:txBody>
                    <a:bodyPr/>
                    <a:lstStyle/>
                    <a:p>
                      <a:r>
                        <a:rPr lang="de-DE" dirty="0"/>
                        <a:t>Vario</a:t>
                      </a:r>
                    </a:p>
                  </a:txBody>
                  <a:tcPr/>
                </a:tc>
                <a:extLst>
                  <a:ext uri="{0D108BD9-81ED-4DB2-BD59-A6C34878D82A}">
                    <a16:rowId xmlns:a16="http://schemas.microsoft.com/office/drawing/2014/main" val="461861265"/>
                  </a:ext>
                </a:extLst>
              </a:tr>
              <a:tr h="403387">
                <a:tc>
                  <a:txBody>
                    <a:bodyPr/>
                    <a:lstStyle/>
                    <a:p>
                      <a:r>
                        <a:rPr lang="de-DE" dirty="0">
                          <a:solidFill>
                            <a:srgbClr val="FF0000"/>
                          </a:solidFill>
                        </a:rPr>
                        <a:t>2</a:t>
                      </a:r>
                    </a:p>
                  </a:txBody>
                  <a:tcPr/>
                </a:tc>
                <a:tc>
                  <a:txBody>
                    <a:bodyPr/>
                    <a:lstStyle/>
                    <a:p>
                      <a:r>
                        <a:rPr lang="de-DE" dirty="0">
                          <a:solidFill>
                            <a:srgbClr val="FF0000"/>
                          </a:solidFill>
                        </a:rPr>
                        <a:t>Kurzes Steigen durch kurzes Ziehen</a:t>
                      </a:r>
                    </a:p>
                  </a:txBody>
                  <a:tcPr/>
                </a:tc>
                <a:tc>
                  <a:txBody>
                    <a:bodyPr/>
                    <a:lstStyle/>
                    <a:p>
                      <a:r>
                        <a:rPr lang="de-DE" dirty="0">
                          <a:solidFill>
                            <a:srgbClr val="FF0000"/>
                          </a:solidFill>
                        </a:rPr>
                        <a:t>Kurzes Sinken durch kurzes Drücken</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sz="1800" dirty="0">
                          <a:solidFill>
                            <a:srgbClr val="FF0000"/>
                          </a:solidFill>
                          <a:latin typeface="Wingdings" panose="05000000000000000000" pitchFamily="2" charset="2"/>
                        </a:rPr>
                        <a:t>ü</a:t>
                      </a:r>
                    </a:p>
                  </a:txBody>
                  <a:tcPr/>
                </a:tc>
                <a:extLst>
                  <a:ext uri="{0D108BD9-81ED-4DB2-BD59-A6C34878D82A}">
                    <a16:rowId xmlns:a16="http://schemas.microsoft.com/office/drawing/2014/main" val="1407329487"/>
                  </a:ext>
                </a:extLst>
              </a:tr>
              <a:tr h="403387">
                <a:tc>
                  <a:txBody>
                    <a:bodyPr/>
                    <a:lstStyle/>
                    <a:p>
                      <a:r>
                        <a:rPr lang="de-DE" dirty="0">
                          <a:solidFill>
                            <a:srgbClr val="FF0000"/>
                          </a:solidFill>
                        </a:rPr>
                        <a:t>3</a:t>
                      </a:r>
                    </a:p>
                  </a:txBody>
                  <a:tcPr/>
                </a:tc>
                <a:tc>
                  <a:txBody>
                    <a:bodyPr/>
                    <a:lstStyle/>
                    <a:p>
                      <a:r>
                        <a:rPr lang="de-DE" dirty="0" err="1">
                          <a:solidFill>
                            <a:srgbClr val="FF0000"/>
                          </a:solidFill>
                        </a:rPr>
                        <a:t>Phygoide</a:t>
                      </a:r>
                      <a:endParaRPr lang="de-DE" dirty="0">
                        <a:solidFill>
                          <a:srgbClr val="FF0000"/>
                        </a:solidFill>
                      </a:endParaRPr>
                    </a:p>
                  </a:txBody>
                  <a:tcPr/>
                </a:tc>
                <a:tc>
                  <a:txBody>
                    <a:bodyPr/>
                    <a:lstStyle/>
                    <a:p>
                      <a:r>
                        <a:rPr lang="de-DE" dirty="0" err="1">
                          <a:solidFill>
                            <a:srgbClr val="FF0000"/>
                          </a:solidFill>
                        </a:rPr>
                        <a:t>Phygoide</a:t>
                      </a:r>
                      <a:endParaRPr lang="de-DE" dirty="0">
                        <a:solidFill>
                          <a:srgbClr val="FF0000"/>
                        </a:solidFill>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sz="1800" dirty="0">
                          <a:solidFill>
                            <a:srgbClr val="FF0000"/>
                          </a:solidFill>
                          <a:latin typeface="Wingdings" panose="05000000000000000000" pitchFamily="2" charset="2"/>
                        </a:rPr>
                        <a:t>ü</a:t>
                      </a:r>
                    </a:p>
                  </a:txBody>
                  <a:tcPr/>
                </a:tc>
                <a:extLst>
                  <a:ext uri="{0D108BD9-81ED-4DB2-BD59-A6C34878D82A}">
                    <a16:rowId xmlns:a16="http://schemas.microsoft.com/office/drawing/2014/main" val="1608069990"/>
                  </a:ext>
                </a:extLst>
              </a:tr>
              <a:tr h="403387">
                <a:tc>
                  <a:txBody>
                    <a:bodyPr/>
                    <a:lstStyle/>
                    <a:p>
                      <a:r>
                        <a:rPr lang="de-DE" dirty="0">
                          <a:solidFill>
                            <a:srgbClr val="FF0000"/>
                          </a:solidFill>
                        </a:rPr>
                        <a:t>4</a:t>
                      </a:r>
                    </a:p>
                  </a:txBody>
                  <a:tcPr/>
                </a:tc>
                <a:tc>
                  <a:txBody>
                    <a:bodyPr/>
                    <a:lstStyle/>
                    <a:p>
                      <a:r>
                        <a:rPr lang="de-DE" dirty="0">
                          <a:solidFill>
                            <a:srgbClr val="FF0000"/>
                          </a:solidFill>
                        </a:rPr>
                        <a:t>Flugphasenwechsel (Speed -&gt; Thermik)</a:t>
                      </a:r>
                    </a:p>
                  </a:txBody>
                  <a:tcPr/>
                </a:tc>
                <a:tc>
                  <a:txBody>
                    <a:bodyPr/>
                    <a:lstStyle/>
                    <a:p>
                      <a:r>
                        <a:rPr lang="de-DE" dirty="0">
                          <a:solidFill>
                            <a:srgbClr val="FF0000"/>
                          </a:solidFill>
                        </a:rPr>
                        <a:t>Flugphasenwechsel (Thermik -&gt; Speed)</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sz="1800" dirty="0">
                          <a:solidFill>
                            <a:srgbClr val="FF0000"/>
                          </a:solidFill>
                          <a:latin typeface="Wingdings" panose="05000000000000000000" pitchFamily="2" charset="2"/>
                        </a:rPr>
                        <a:t>ü</a:t>
                      </a:r>
                    </a:p>
                  </a:txBody>
                  <a:tcPr/>
                </a:tc>
                <a:extLst>
                  <a:ext uri="{0D108BD9-81ED-4DB2-BD59-A6C34878D82A}">
                    <a16:rowId xmlns:a16="http://schemas.microsoft.com/office/drawing/2014/main" val="2259394634"/>
                  </a:ext>
                </a:extLst>
              </a:tr>
              <a:tr h="403387">
                <a:tc>
                  <a:txBody>
                    <a:bodyPr/>
                    <a:lstStyle/>
                    <a:p>
                      <a:r>
                        <a:rPr lang="de-DE" dirty="0">
                          <a:solidFill>
                            <a:srgbClr val="FF0000"/>
                          </a:solidFill>
                        </a:rPr>
                        <a:t>5</a:t>
                      </a:r>
                    </a:p>
                  </a:txBody>
                  <a:tcPr/>
                </a:tc>
                <a:tc>
                  <a:txBody>
                    <a:bodyPr/>
                    <a:lstStyle/>
                    <a:p>
                      <a:r>
                        <a:rPr lang="de-DE" dirty="0">
                          <a:solidFill>
                            <a:srgbClr val="FF0000"/>
                          </a:solidFill>
                        </a:rPr>
                        <a:t>Übergang von einer Kurve in Schräglage in den Geradeausflug</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dirty="0">
                          <a:solidFill>
                            <a:srgbClr val="FF0000"/>
                          </a:solidFill>
                        </a:rPr>
                        <a:t>Übergang vom Geradeausflug in eine Kurve in Schräglage.</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sz="1800" dirty="0">
                          <a:solidFill>
                            <a:srgbClr val="FF0000"/>
                          </a:solidFill>
                          <a:latin typeface="Wingdings" panose="05000000000000000000" pitchFamily="2" charset="2"/>
                        </a:rPr>
                        <a:t>ü</a:t>
                      </a:r>
                    </a:p>
                  </a:txBody>
                  <a:tcPr/>
                </a:tc>
                <a:extLst>
                  <a:ext uri="{0D108BD9-81ED-4DB2-BD59-A6C34878D82A}">
                    <a16:rowId xmlns:a16="http://schemas.microsoft.com/office/drawing/2014/main" val="12220136"/>
                  </a:ext>
                </a:extLst>
              </a:tr>
              <a:tr h="403387">
                <a:tc>
                  <a:txBody>
                    <a:bodyPr/>
                    <a:lstStyle/>
                    <a:p>
                      <a:r>
                        <a:rPr lang="de-DE" dirty="0">
                          <a:solidFill>
                            <a:srgbClr val="FF0000"/>
                          </a:solidFill>
                        </a:rPr>
                        <a:t>6</a:t>
                      </a:r>
                    </a:p>
                  </a:txBody>
                  <a:tcPr/>
                </a:tc>
                <a:tc>
                  <a:txBody>
                    <a:bodyPr/>
                    <a:lstStyle/>
                    <a:p>
                      <a:r>
                        <a:rPr lang="de-DE" dirty="0">
                          <a:solidFill>
                            <a:srgbClr val="FF0000"/>
                          </a:solidFill>
                        </a:rPr>
                        <a:t>Übergang von fallender in steigende Luft</a:t>
                      </a:r>
                    </a:p>
                  </a:txBody>
                  <a:tcPr/>
                </a:tc>
                <a:tc>
                  <a:txBody>
                    <a:bodyPr/>
                    <a:lstStyle/>
                    <a:p>
                      <a:r>
                        <a:rPr lang="de-DE" dirty="0">
                          <a:solidFill>
                            <a:srgbClr val="FF0000"/>
                          </a:solidFill>
                        </a:rPr>
                        <a:t>Übergang von steigender in fallende Luft</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sz="1800" dirty="0">
                          <a:solidFill>
                            <a:srgbClr val="FF0000"/>
                          </a:solidFill>
                          <a:latin typeface="Wingdings" panose="05000000000000000000" pitchFamily="2" charset="2"/>
                        </a:rPr>
                        <a:t>ü</a:t>
                      </a:r>
                    </a:p>
                  </a:txBody>
                  <a:tcPr/>
                </a:tc>
                <a:extLst>
                  <a:ext uri="{0D108BD9-81ED-4DB2-BD59-A6C34878D82A}">
                    <a16:rowId xmlns:a16="http://schemas.microsoft.com/office/drawing/2014/main" val="636592432"/>
                  </a:ext>
                </a:extLst>
              </a:tr>
              <a:tr h="403387">
                <a:tc>
                  <a:txBody>
                    <a:bodyPr/>
                    <a:lstStyle/>
                    <a:p>
                      <a:r>
                        <a:rPr lang="de-DE" dirty="0">
                          <a:solidFill>
                            <a:srgbClr val="FF0000"/>
                          </a:solidFill>
                        </a:rPr>
                        <a:t>7</a:t>
                      </a:r>
                    </a:p>
                  </a:txBody>
                  <a:tcPr/>
                </a:tc>
                <a:tc>
                  <a:txBody>
                    <a:bodyPr/>
                    <a:lstStyle/>
                    <a:p>
                      <a:r>
                        <a:rPr lang="de-DE" dirty="0">
                          <a:solidFill>
                            <a:srgbClr val="FF0000"/>
                          </a:solidFill>
                        </a:rPr>
                        <a:t>Fliegen gegen den Wind, Böe von vorne</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dirty="0">
                          <a:solidFill>
                            <a:srgbClr val="FF0000"/>
                          </a:solidFill>
                        </a:rPr>
                        <a:t>Fliegen mit dem Wind, Böe von hinten</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sz="1800" dirty="0">
                          <a:solidFill>
                            <a:srgbClr val="FF0000"/>
                          </a:solidFill>
                          <a:latin typeface="Wingdings" panose="05000000000000000000" pitchFamily="2" charset="2"/>
                        </a:rPr>
                        <a:t>ü</a:t>
                      </a:r>
                    </a:p>
                  </a:txBody>
                  <a:tcPr/>
                </a:tc>
                <a:extLst>
                  <a:ext uri="{0D108BD9-81ED-4DB2-BD59-A6C34878D82A}">
                    <a16:rowId xmlns:a16="http://schemas.microsoft.com/office/drawing/2014/main" val="1624737067"/>
                  </a:ext>
                </a:extLst>
              </a:tr>
            </a:tbl>
          </a:graphicData>
        </a:graphic>
      </p:graphicFrame>
      <p:sp>
        <p:nvSpPr>
          <p:cNvPr id="4" name="Foliennummernplatzhalter 3">
            <a:extLst>
              <a:ext uri="{FF2B5EF4-FFF2-40B4-BE49-F238E27FC236}">
                <a16:creationId xmlns:a16="http://schemas.microsoft.com/office/drawing/2014/main" id="{65FD59B9-C7A4-4466-89AE-822D59852DCF}"/>
              </a:ext>
            </a:extLst>
          </p:cNvPr>
          <p:cNvSpPr>
            <a:spLocks noGrp="1"/>
          </p:cNvSpPr>
          <p:nvPr>
            <p:ph type="sldNum" sz="quarter" idx="12"/>
          </p:nvPr>
        </p:nvSpPr>
        <p:spPr/>
        <p:txBody>
          <a:bodyPr/>
          <a:lstStyle/>
          <a:p>
            <a:fld id="{F44E9EF7-D31C-4365-9088-79B42878EAD7}" type="slidenum">
              <a:rPr lang="de-DE" smtClean="0"/>
              <a:t>39</a:t>
            </a:fld>
            <a:endParaRPr lang="de-DE"/>
          </a:p>
        </p:txBody>
      </p:sp>
      <p:sp>
        <p:nvSpPr>
          <p:cNvPr id="8" name="Titel 1">
            <a:extLst>
              <a:ext uri="{FF2B5EF4-FFF2-40B4-BE49-F238E27FC236}">
                <a16:creationId xmlns:a16="http://schemas.microsoft.com/office/drawing/2014/main" id="{3E5D134C-81AF-4B52-83DE-A79152827E8F}"/>
              </a:ext>
            </a:extLst>
          </p:cNvPr>
          <p:cNvSpPr>
            <a:spLocks noGrp="1"/>
          </p:cNvSpPr>
          <p:nvPr>
            <p:ph type="title"/>
          </p:nvPr>
        </p:nvSpPr>
        <p:spPr>
          <a:xfrm>
            <a:off x="838200" y="192933"/>
            <a:ext cx="10515600" cy="721467"/>
          </a:xfrm>
        </p:spPr>
        <p:txBody>
          <a:bodyPr>
            <a:normAutofit/>
          </a:bodyPr>
          <a:lstStyle/>
          <a:p>
            <a:r>
              <a:rPr lang="de-DE" sz="2800" dirty="0"/>
              <a:t>4 Ein genauerer Blick auf verschiedene Flugsituationen </a:t>
            </a:r>
          </a:p>
        </p:txBody>
      </p:sp>
      <p:sp>
        <p:nvSpPr>
          <p:cNvPr id="7" name="Textfeld 6">
            <a:extLst>
              <a:ext uri="{FF2B5EF4-FFF2-40B4-BE49-F238E27FC236}">
                <a16:creationId xmlns:a16="http://schemas.microsoft.com/office/drawing/2014/main" id="{24FEC515-0497-4C03-AF19-098BE7F03A7A}"/>
              </a:ext>
            </a:extLst>
          </p:cNvPr>
          <p:cNvSpPr txBox="1"/>
          <p:nvPr/>
        </p:nvSpPr>
        <p:spPr>
          <a:xfrm>
            <a:off x="1010068" y="4421849"/>
            <a:ext cx="9982476" cy="523220"/>
          </a:xfrm>
          <a:prstGeom prst="rect">
            <a:avLst/>
          </a:prstGeom>
          <a:noFill/>
        </p:spPr>
        <p:txBody>
          <a:bodyPr wrap="none" rtlCol="0">
            <a:spAutoFit/>
          </a:bodyPr>
          <a:lstStyle/>
          <a:p>
            <a:r>
              <a:rPr lang="de-DE" sz="2800" dirty="0"/>
              <a:t>In jeder dieser Flugsituationen steckt ein Geschwindigkeitswechsel!</a:t>
            </a:r>
          </a:p>
        </p:txBody>
      </p:sp>
    </p:spTree>
    <p:extLst>
      <p:ext uri="{BB962C8B-B14F-4D97-AF65-F5344CB8AC3E}">
        <p14:creationId xmlns:p14="http://schemas.microsoft.com/office/powerpoint/2010/main" val="253625138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a:extLst>
              <a:ext uri="{FF2B5EF4-FFF2-40B4-BE49-F238E27FC236}">
                <a16:creationId xmlns:a16="http://schemas.microsoft.com/office/drawing/2014/main" id="{CC07EBAB-2A53-41DD-B17B-E842CA9228FB}"/>
              </a:ext>
            </a:extLst>
          </p:cNvPr>
          <p:cNvSpPr>
            <a:spLocks noGrp="1"/>
          </p:cNvSpPr>
          <p:nvPr>
            <p:ph idx="1"/>
          </p:nvPr>
        </p:nvSpPr>
        <p:spPr>
          <a:xfrm>
            <a:off x="673717" y="4509119"/>
            <a:ext cx="10515600" cy="1512167"/>
          </a:xfrm>
        </p:spPr>
        <p:txBody>
          <a:bodyPr>
            <a:normAutofit/>
          </a:bodyPr>
          <a:lstStyle/>
          <a:p>
            <a:pPr marL="0" indent="0">
              <a:buNone/>
            </a:pPr>
            <a:r>
              <a:rPr lang="de-DE" sz="2400" dirty="0"/>
              <a:t>Du möchtest dein Wissen vermehren und es dazu nutzen, deine Fähigkeiten weiterzuentwickeln? Herzlich willkommen! Du gehörst zu denen, für die wir gerne unsere Freizeit opfern. Wir hoffen sehr, dass dir das Weiterlesen Spaß macht!</a:t>
            </a:r>
          </a:p>
          <a:p>
            <a:pPr marL="0" indent="0">
              <a:buNone/>
            </a:pPr>
            <a:r>
              <a:rPr lang="de-DE" sz="1800" i="1" dirty="0"/>
              <a:t>Andrej </a:t>
            </a:r>
            <a:r>
              <a:rPr lang="de-DE" sz="1800" i="1" dirty="0" err="1"/>
              <a:t>Vrecer</a:t>
            </a:r>
            <a:r>
              <a:rPr lang="de-DE" sz="1800" i="1" dirty="0"/>
              <a:t>, Philip Kolb, Michael Rogg, Neresheim, im März 2025</a:t>
            </a:r>
          </a:p>
          <a:p>
            <a:pPr marL="0" indent="0">
              <a:buNone/>
            </a:pPr>
            <a:endParaRPr lang="de-DE" sz="2400" dirty="0"/>
          </a:p>
        </p:txBody>
      </p:sp>
      <p:sp>
        <p:nvSpPr>
          <p:cNvPr id="4" name="Fußzeilenplatzhalter 3">
            <a:extLst>
              <a:ext uri="{FF2B5EF4-FFF2-40B4-BE49-F238E27FC236}">
                <a16:creationId xmlns:a16="http://schemas.microsoft.com/office/drawing/2014/main" id="{BA574D53-64B9-4131-BCCA-6FDBE8355252}"/>
              </a:ext>
            </a:extLst>
          </p:cNvPr>
          <p:cNvSpPr>
            <a:spLocks noGrp="1"/>
          </p:cNvSpPr>
          <p:nvPr>
            <p:ph type="ftr" sz="quarter" idx="11"/>
          </p:nvPr>
        </p:nvSpPr>
        <p:spPr/>
        <p:txBody>
          <a:bodyPr/>
          <a:lstStyle/>
          <a:p>
            <a:endParaRPr lang="de-DE" dirty="0"/>
          </a:p>
        </p:txBody>
      </p:sp>
      <p:sp>
        <p:nvSpPr>
          <p:cNvPr id="5" name="Foliennummernplatzhalter 4">
            <a:extLst>
              <a:ext uri="{FF2B5EF4-FFF2-40B4-BE49-F238E27FC236}">
                <a16:creationId xmlns:a16="http://schemas.microsoft.com/office/drawing/2014/main" id="{D7A30FAF-C8FC-44BC-8036-63E021F10873}"/>
              </a:ext>
            </a:extLst>
          </p:cNvPr>
          <p:cNvSpPr>
            <a:spLocks noGrp="1"/>
          </p:cNvSpPr>
          <p:nvPr>
            <p:ph type="sldNum" sz="quarter" idx="12"/>
          </p:nvPr>
        </p:nvSpPr>
        <p:spPr/>
        <p:txBody>
          <a:bodyPr/>
          <a:lstStyle/>
          <a:p>
            <a:fld id="{F44E9EF7-D31C-4365-9088-79B42878EAD7}" type="slidenum">
              <a:rPr lang="de-DE" smtClean="0"/>
              <a:t>4</a:t>
            </a:fld>
            <a:endParaRPr lang="de-DE"/>
          </a:p>
        </p:txBody>
      </p:sp>
      <p:sp>
        <p:nvSpPr>
          <p:cNvPr id="6" name="Inhaltsplatzhalter 2">
            <a:extLst>
              <a:ext uri="{FF2B5EF4-FFF2-40B4-BE49-F238E27FC236}">
                <a16:creationId xmlns:a16="http://schemas.microsoft.com/office/drawing/2014/main" id="{8BAECF2D-ECF1-40BF-BA6A-8BD7CC3479B9}"/>
              </a:ext>
            </a:extLst>
          </p:cNvPr>
          <p:cNvSpPr txBox="1">
            <a:spLocks/>
          </p:cNvSpPr>
          <p:nvPr/>
        </p:nvSpPr>
        <p:spPr>
          <a:xfrm>
            <a:off x="695400" y="3861048"/>
            <a:ext cx="10515600" cy="648071"/>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de-DE" sz="2400" dirty="0"/>
              <a:t>Du willst dir die Mühe schon grundsätzlich nicht machen? Auch gut! Gehe fliegen!</a:t>
            </a:r>
          </a:p>
          <a:p>
            <a:pPr marL="0" indent="0">
              <a:buFont typeface="Arial" panose="020B0604020202020204" pitchFamily="34" charset="0"/>
              <a:buNone/>
            </a:pPr>
            <a:endParaRPr lang="de-DE" sz="2400" dirty="0"/>
          </a:p>
        </p:txBody>
      </p:sp>
      <p:sp>
        <p:nvSpPr>
          <p:cNvPr id="7" name="Inhaltsplatzhalter 2">
            <a:extLst>
              <a:ext uri="{FF2B5EF4-FFF2-40B4-BE49-F238E27FC236}">
                <a16:creationId xmlns:a16="http://schemas.microsoft.com/office/drawing/2014/main" id="{F14045AC-A91F-486B-8581-D7131C627EC8}"/>
              </a:ext>
            </a:extLst>
          </p:cNvPr>
          <p:cNvSpPr txBox="1">
            <a:spLocks/>
          </p:cNvSpPr>
          <p:nvPr/>
        </p:nvSpPr>
        <p:spPr>
          <a:xfrm>
            <a:off x="695400" y="980729"/>
            <a:ext cx="10515600" cy="2520279"/>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de-DE" dirty="0"/>
              <a:t>Neulich auf dem Flugplatz:</a:t>
            </a:r>
          </a:p>
          <a:p>
            <a:pPr marL="0" indent="0">
              <a:buFont typeface="Arial" panose="020B0604020202020204" pitchFamily="34" charset="0"/>
              <a:buNone/>
            </a:pPr>
            <a:endParaRPr lang="de-DE" dirty="0"/>
          </a:p>
          <a:p>
            <a:pPr marL="0" indent="0" algn="ctr">
              <a:buFont typeface="Arial" panose="020B0604020202020204" pitchFamily="34" charset="0"/>
              <a:buNone/>
            </a:pPr>
            <a:r>
              <a:rPr lang="de-DE" sz="3300" dirty="0"/>
              <a:t>„Mein Modell fliegt super und mein Vario piept fröhlich vor sich hin. Warum um alles in der Welt sollte ich mir die Mühe machen und es gegen ein TEK-Vario austauschen?“</a:t>
            </a:r>
          </a:p>
        </p:txBody>
      </p:sp>
    </p:spTree>
    <p:extLst>
      <p:ext uri="{BB962C8B-B14F-4D97-AF65-F5344CB8AC3E}">
        <p14:creationId xmlns:p14="http://schemas.microsoft.com/office/powerpoint/2010/main" val="1141838182"/>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liennummernplatzhalter 3">
            <a:extLst>
              <a:ext uri="{FF2B5EF4-FFF2-40B4-BE49-F238E27FC236}">
                <a16:creationId xmlns:a16="http://schemas.microsoft.com/office/drawing/2014/main" id="{65FD59B9-C7A4-4466-89AE-822D59852DCF}"/>
              </a:ext>
            </a:extLst>
          </p:cNvPr>
          <p:cNvSpPr>
            <a:spLocks noGrp="1"/>
          </p:cNvSpPr>
          <p:nvPr>
            <p:ph type="sldNum" sz="quarter" idx="12"/>
          </p:nvPr>
        </p:nvSpPr>
        <p:spPr/>
        <p:txBody>
          <a:bodyPr/>
          <a:lstStyle/>
          <a:p>
            <a:fld id="{F44E9EF7-D31C-4365-9088-79B42878EAD7}" type="slidenum">
              <a:rPr lang="de-DE" smtClean="0"/>
              <a:t>40</a:t>
            </a:fld>
            <a:endParaRPr lang="de-DE"/>
          </a:p>
        </p:txBody>
      </p:sp>
      <p:sp>
        <p:nvSpPr>
          <p:cNvPr id="5" name="Inhaltsplatzhalter 4">
            <a:extLst>
              <a:ext uri="{FF2B5EF4-FFF2-40B4-BE49-F238E27FC236}">
                <a16:creationId xmlns:a16="http://schemas.microsoft.com/office/drawing/2014/main" id="{D354149F-3A82-4B7B-A718-BFD8F5CA678F}"/>
              </a:ext>
            </a:extLst>
          </p:cNvPr>
          <p:cNvSpPr>
            <a:spLocks noGrp="1"/>
          </p:cNvSpPr>
          <p:nvPr>
            <p:ph idx="1"/>
          </p:nvPr>
        </p:nvSpPr>
        <p:spPr>
          <a:xfrm rot="20578273">
            <a:off x="426512" y="3152741"/>
            <a:ext cx="10515600" cy="721467"/>
          </a:xfrm>
        </p:spPr>
        <p:txBody>
          <a:bodyPr/>
          <a:lstStyle/>
          <a:p>
            <a:pPr marL="0" indent="0" algn="ctr">
              <a:buNone/>
            </a:pPr>
            <a:r>
              <a:rPr lang="de-DE" dirty="0"/>
              <a:t>Was also ist die Aufgabe?</a:t>
            </a:r>
          </a:p>
        </p:txBody>
      </p:sp>
      <p:sp>
        <p:nvSpPr>
          <p:cNvPr id="7" name="Titel 1">
            <a:extLst>
              <a:ext uri="{FF2B5EF4-FFF2-40B4-BE49-F238E27FC236}">
                <a16:creationId xmlns:a16="http://schemas.microsoft.com/office/drawing/2014/main" id="{D77B285D-C9D6-46F9-BBAC-A3E2B17E0A3C}"/>
              </a:ext>
            </a:extLst>
          </p:cNvPr>
          <p:cNvSpPr>
            <a:spLocks noGrp="1"/>
          </p:cNvSpPr>
          <p:nvPr>
            <p:ph type="title"/>
          </p:nvPr>
        </p:nvSpPr>
        <p:spPr>
          <a:xfrm>
            <a:off x="838200" y="192933"/>
            <a:ext cx="10515600" cy="721467"/>
          </a:xfrm>
        </p:spPr>
        <p:txBody>
          <a:bodyPr>
            <a:normAutofit/>
          </a:bodyPr>
          <a:lstStyle/>
          <a:p>
            <a:r>
              <a:rPr lang="de-DE" sz="2800" dirty="0"/>
              <a:t>4 Ein genauerer Blick auf verschiedene Flugsituationen </a:t>
            </a:r>
          </a:p>
        </p:txBody>
      </p:sp>
    </p:spTree>
    <p:extLst>
      <p:ext uri="{BB962C8B-B14F-4D97-AF65-F5344CB8AC3E}">
        <p14:creationId xmlns:p14="http://schemas.microsoft.com/office/powerpoint/2010/main" val="1244172825"/>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liennummernplatzhalter 3">
            <a:extLst>
              <a:ext uri="{FF2B5EF4-FFF2-40B4-BE49-F238E27FC236}">
                <a16:creationId xmlns:a16="http://schemas.microsoft.com/office/drawing/2014/main" id="{65FD59B9-C7A4-4466-89AE-822D59852DCF}"/>
              </a:ext>
            </a:extLst>
          </p:cNvPr>
          <p:cNvSpPr>
            <a:spLocks noGrp="1"/>
          </p:cNvSpPr>
          <p:nvPr>
            <p:ph type="sldNum" sz="quarter" idx="12"/>
          </p:nvPr>
        </p:nvSpPr>
        <p:spPr/>
        <p:txBody>
          <a:bodyPr/>
          <a:lstStyle/>
          <a:p>
            <a:fld id="{F44E9EF7-D31C-4365-9088-79B42878EAD7}" type="slidenum">
              <a:rPr lang="de-DE" smtClean="0"/>
              <a:t>41</a:t>
            </a:fld>
            <a:endParaRPr lang="de-DE"/>
          </a:p>
        </p:txBody>
      </p:sp>
      <p:sp>
        <p:nvSpPr>
          <p:cNvPr id="7" name="Textfeld 6">
            <a:extLst>
              <a:ext uri="{FF2B5EF4-FFF2-40B4-BE49-F238E27FC236}">
                <a16:creationId xmlns:a16="http://schemas.microsoft.com/office/drawing/2014/main" id="{06A0637C-8489-4F29-9C65-3F1F857DA31E}"/>
              </a:ext>
            </a:extLst>
          </p:cNvPr>
          <p:cNvSpPr txBox="1"/>
          <p:nvPr/>
        </p:nvSpPr>
        <p:spPr>
          <a:xfrm>
            <a:off x="1127448" y="1700808"/>
            <a:ext cx="8918339" cy="3108543"/>
          </a:xfrm>
          <a:prstGeom prst="rect">
            <a:avLst/>
          </a:prstGeom>
          <a:noFill/>
        </p:spPr>
        <p:txBody>
          <a:bodyPr wrap="none" rtlCol="0">
            <a:spAutoFit/>
          </a:bodyPr>
          <a:lstStyle/>
          <a:p>
            <a:r>
              <a:rPr lang="de-DE" sz="2800" dirty="0"/>
              <a:t>Wir müssen unser Vario verbessern.</a:t>
            </a:r>
          </a:p>
          <a:p>
            <a:endParaRPr lang="de-DE" sz="2800" dirty="0"/>
          </a:p>
          <a:p>
            <a:r>
              <a:rPr lang="de-DE" sz="2800" dirty="0"/>
              <a:t>Unser zukünftiges Vario darf…</a:t>
            </a:r>
          </a:p>
          <a:p>
            <a:r>
              <a:rPr lang="de-DE" sz="2800" dirty="0"/>
              <a:t> </a:t>
            </a:r>
          </a:p>
          <a:p>
            <a:r>
              <a:rPr lang="de-DE" sz="2800" dirty="0"/>
              <a:t>Höhenänderungen, die durch Geschwindigkeitsänderungen</a:t>
            </a:r>
          </a:p>
          <a:p>
            <a:r>
              <a:rPr lang="de-DE" sz="2800" dirty="0"/>
              <a:t>(und umgekehrt) verursacht werden,</a:t>
            </a:r>
          </a:p>
          <a:p>
            <a:r>
              <a:rPr lang="de-DE" sz="2800" dirty="0"/>
              <a:t>nicht anzeigen.</a:t>
            </a:r>
          </a:p>
        </p:txBody>
      </p:sp>
      <p:sp>
        <p:nvSpPr>
          <p:cNvPr id="8" name="Titel 1">
            <a:extLst>
              <a:ext uri="{FF2B5EF4-FFF2-40B4-BE49-F238E27FC236}">
                <a16:creationId xmlns:a16="http://schemas.microsoft.com/office/drawing/2014/main" id="{3B73E9F1-BE40-48FE-BE5C-F08E77155A5A}"/>
              </a:ext>
            </a:extLst>
          </p:cNvPr>
          <p:cNvSpPr>
            <a:spLocks noGrp="1"/>
          </p:cNvSpPr>
          <p:nvPr>
            <p:ph type="title"/>
          </p:nvPr>
        </p:nvSpPr>
        <p:spPr>
          <a:xfrm>
            <a:off x="838200" y="192933"/>
            <a:ext cx="10515600" cy="721467"/>
          </a:xfrm>
        </p:spPr>
        <p:txBody>
          <a:bodyPr>
            <a:normAutofit/>
          </a:bodyPr>
          <a:lstStyle/>
          <a:p>
            <a:r>
              <a:rPr lang="de-DE" sz="2800" dirty="0"/>
              <a:t>4 Ein genauerer Blick auf verschiedene Flugsituationen</a:t>
            </a:r>
          </a:p>
        </p:txBody>
      </p:sp>
    </p:spTree>
    <p:extLst>
      <p:ext uri="{BB962C8B-B14F-4D97-AF65-F5344CB8AC3E}">
        <p14:creationId xmlns:p14="http://schemas.microsoft.com/office/powerpoint/2010/main" val="3217054233"/>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15813E7-CB8F-4D72-AAB1-4888242F17E7}"/>
              </a:ext>
            </a:extLst>
          </p:cNvPr>
          <p:cNvSpPr>
            <a:spLocks noGrp="1"/>
          </p:cNvSpPr>
          <p:nvPr>
            <p:ph type="title"/>
          </p:nvPr>
        </p:nvSpPr>
        <p:spPr>
          <a:xfrm>
            <a:off x="838200" y="192933"/>
            <a:ext cx="10515600" cy="721467"/>
          </a:xfrm>
        </p:spPr>
        <p:txBody>
          <a:bodyPr>
            <a:normAutofit/>
          </a:bodyPr>
          <a:lstStyle/>
          <a:p>
            <a:r>
              <a:rPr lang="de-DE" sz="2800" dirty="0"/>
              <a:t>5 Mini-Abfrage	</a:t>
            </a:r>
          </a:p>
        </p:txBody>
      </p:sp>
      <p:sp>
        <p:nvSpPr>
          <p:cNvPr id="4" name="Foliennummernplatzhalter 3">
            <a:extLst>
              <a:ext uri="{FF2B5EF4-FFF2-40B4-BE49-F238E27FC236}">
                <a16:creationId xmlns:a16="http://schemas.microsoft.com/office/drawing/2014/main" id="{65FD59B9-C7A4-4466-89AE-822D59852DCF}"/>
              </a:ext>
            </a:extLst>
          </p:cNvPr>
          <p:cNvSpPr>
            <a:spLocks noGrp="1"/>
          </p:cNvSpPr>
          <p:nvPr>
            <p:ph type="sldNum" sz="quarter" idx="12"/>
          </p:nvPr>
        </p:nvSpPr>
        <p:spPr/>
        <p:txBody>
          <a:bodyPr/>
          <a:lstStyle/>
          <a:p>
            <a:fld id="{F44E9EF7-D31C-4365-9088-79B42878EAD7}" type="slidenum">
              <a:rPr lang="de-DE" smtClean="0"/>
              <a:t>42</a:t>
            </a:fld>
            <a:endParaRPr lang="de-DE"/>
          </a:p>
        </p:txBody>
      </p:sp>
      <p:sp>
        <p:nvSpPr>
          <p:cNvPr id="7" name="Textfeld 6">
            <a:extLst>
              <a:ext uri="{FF2B5EF4-FFF2-40B4-BE49-F238E27FC236}">
                <a16:creationId xmlns:a16="http://schemas.microsoft.com/office/drawing/2014/main" id="{06A0637C-8489-4F29-9C65-3F1F857DA31E}"/>
              </a:ext>
            </a:extLst>
          </p:cNvPr>
          <p:cNvSpPr txBox="1"/>
          <p:nvPr/>
        </p:nvSpPr>
        <p:spPr>
          <a:xfrm>
            <a:off x="983432" y="1484784"/>
            <a:ext cx="9859622" cy="3970318"/>
          </a:xfrm>
          <a:prstGeom prst="rect">
            <a:avLst/>
          </a:prstGeom>
          <a:noFill/>
        </p:spPr>
        <p:txBody>
          <a:bodyPr wrap="none" rtlCol="0">
            <a:spAutoFit/>
          </a:bodyPr>
          <a:lstStyle/>
          <a:p>
            <a:r>
              <a:rPr lang="de-DE" sz="2800" dirty="0"/>
              <a:t>Hast du eine klare Vorstellung von potentieller Energie?</a:t>
            </a:r>
          </a:p>
          <a:p>
            <a:endParaRPr lang="de-DE" sz="2800" dirty="0"/>
          </a:p>
          <a:p>
            <a:r>
              <a:rPr lang="de-DE" sz="2800" dirty="0"/>
              <a:t>Hast du eine klare Vorstellung davon, was ein herkömmliches Vario</a:t>
            </a:r>
          </a:p>
          <a:p>
            <a:r>
              <a:rPr lang="de-DE" sz="2800" dirty="0"/>
              <a:t>misst und was es anzeigt?</a:t>
            </a:r>
          </a:p>
          <a:p>
            <a:endParaRPr lang="de-DE" sz="2800" dirty="0"/>
          </a:p>
          <a:p>
            <a:r>
              <a:rPr lang="de-DE" sz="2800" dirty="0"/>
              <a:t>Hast du eine klare Vorstellung davon, was an einem Vario „falsch“</a:t>
            </a:r>
          </a:p>
          <a:p>
            <a:r>
              <a:rPr lang="de-DE" sz="2800" dirty="0"/>
              <a:t>ist, das lediglich Höhenänderungen misst?</a:t>
            </a:r>
          </a:p>
          <a:p>
            <a:endParaRPr lang="de-DE" sz="2800" dirty="0"/>
          </a:p>
          <a:p>
            <a:r>
              <a:rPr lang="de-DE" sz="2800" dirty="0"/>
              <a:t>Dann lass uns die nächste Hürde nehmen!</a:t>
            </a:r>
          </a:p>
        </p:txBody>
      </p:sp>
    </p:spTree>
    <p:extLst>
      <p:ext uri="{BB962C8B-B14F-4D97-AF65-F5344CB8AC3E}">
        <p14:creationId xmlns:p14="http://schemas.microsoft.com/office/powerpoint/2010/main" val="2367533978"/>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 name="Grafik 20">
            <a:extLst>
              <a:ext uri="{FF2B5EF4-FFF2-40B4-BE49-F238E27FC236}">
                <a16:creationId xmlns:a16="http://schemas.microsoft.com/office/drawing/2014/main" id="{A79792C8-4D9E-4405-94E8-716D70FD682B}"/>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75289" y="3882752"/>
            <a:ext cx="5175145" cy="6858000"/>
          </a:xfrm>
          <a:prstGeom prst="rect">
            <a:avLst/>
          </a:prstGeom>
        </p:spPr>
      </p:pic>
      <p:pic>
        <p:nvPicPr>
          <p:cNvPr id="9" name="Grafik 8">
            <a:extLst>
              <a:ext uri="{FF2B5EF4-FFF2-40B4-BE49-F238E27FC236}">
                <a16:creationId xmlns:a16="http://schemas.microsoft.com/office/drawing/2014/main" id="{53E6BB04-AEA5-4A78-A0F9-09AC78CF49A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27304" y="3913584"/>
            <a:ext cx="4983144" cy="6858000"/>
          </a:xfrm>
          <a:prstGeom prst="rect">
            <a:avLst/>
          </a:prstGeom>
        </p:spPr>
      </p:pic>
      <p:grpSp>
        <p:nvGrpSpPr>
          <p:cNvPr id="7" name="Gruppieren 6">
            <a:extLst>
              <a:ext uri="{FF2B5EF4-FFF2-40B4-BE49-F238E27FC236}">
                <a16:creationId xmlns:a16="http://schemas.microsoft.com/office/drawing/2014/main" id="{B680E36D-001A-4EBC-BE03-6F93FBD81892}"/>
              </a:ext>
            </a:extLst>
          </p:cNvPr>
          <p:cNvGrpSpPr/>
          <p:nvPr/>
        </p:nvGrpSpPr>
        <p:grpSpPr>
          <a:xfrm>
            <a:off x="2409000" y="3913584"/>
            <a:ext cx="4983144" cy="6858000"/>
            <a:chOff x="2409000" y="3913584"/>
            <a:chExt cx="4983144" cy="6858000"/>
          </a:xfrm>
        </p:grpSpPr>
        <p:pic>
          <p:nvPicPr>
            <p:cNvPr id="12" name="Grafik 11">
              <a:extLst>
                <a:ext uri="{FF2B5EF4-FFF2-40B4-BE49-F238E27FC236}">
                  <a16:creationId xmlns:a16="http://schemas.microsoft.com/office/drawing/2014/main" id="{8E44C32A-0031-4AC7-87EA-0593420315ED}"/>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409000" y="3913584"/>
              <a:ext cx="4983144" cy="6858000"/>
            </a:xfrm>
            <a:prstGeom prst="rect">
              <a:avLst/>
            </a:prstGeom>
          </p:spPr>
        </p:pic>
        <p:cxnSp>
          <p:nvCxnSpPr>
            <p:cNvPr id="15" name="Gerader Verbinder 14">
              <a:extLst>
                <a:ext uri="{FF2B5EF4-FFF2-40B4-BE49-F238E27FC236}">
                  <a16:creationId xmlns:a16="http://schemas.microsoft.com/office/drawing/2014/main" id="{C64544FE-7017-43C7-9703-76AFBBE117BE}"/>
                </a:ext>
              </a:extLst>
            </p:cNvPr>
            <p:cNvCxnSpPr/>
            <p:nvPr/>
          </p:nvCxnSpPr>
          <p:spPr>
            <a:xfrm>
              <a:off x="3575720" y="5733256"/>
              <a:ext cx="504056" cy="0"/>
            </a:xfrm>
            <a:prstGeom prst="line">
              <a:avLst/>
            </a:prstGeom>
            <a:ln w="222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6" name="Gerader Verbinder 15">
              <a:extLst>
                <a:ext uri="{FF2B5EF4-FFF2-40B4-BE49-F238E27FC236}">
                  <a16:creationId xmlns:a16="http://schemas.microsoft.com/office/drawing/2014/main" id="{397D2296-6E72-4438-A878-246548F6E607}"/>
                </a:ext>
              </a:extLst>
            </p:cNvPr>
            <p:cNvCxnSpPr/>
            <p:nvPr/>
          </p:nvCxnSpPr>
          <p:spPr>
            <a:xfrm>
              <a:off x="3575720" y="5445224"/>
              <a:ext cx="504056" cy="0"/>
            </a:xfrm>
            <a:prstGeom prst="line">
              <a:avLst/>
            </a:prstGeom>
            <a:ln w="222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7" name="Gerader Verbinder 16">
              <a:extLst>
                <a:ext uri="{FF2B5EF4-FFF2-40B4-BE49-F238E27FC236}">
                  <a16:creationId xmlns:a16="http://schemas.microsoft.com/office/drawing/2014/main" id="{2D448B1E-9C79-4C0F-A61A-5341F283B915}"/>
                </a:ext>
              </a:extLst>
            </p:cNvPr>
            <p:cNvCxnSpPr/>
            <p:nvPr/>
          </p:nvCxnSpPr>
          <p:spPr>
            <a:xfrm>
              <a:off x="3728120" y="5597624"/>
              <a:ext cx="504056" cy="0"/>
            </a:xfrm>
            <a:prstGeom prst="line">
              <a:avLst/>
            </a:prstGeom>
            <a:ln w="22225">
              <a:solidFill>
                <a:schemeClr val="tx1"/>
              </a:solidFill>
            </a:ln>
          </p:spPr>
          <p:style>
            <a:lnRef idx="1">
              <a:schemeClr val="accent1"/>
            </a:lnRef>
            <a:fillRef idx="0">
              <a:schemeClr val="accent1"/>
            </a:fillRef>
            <a:effectRef idx="0">
              <a:schemeClr val="accent1"/>
            </a:effectRef>
            <a:fontRef idx="minor">
              <a:schemeClr val="tx1"/>
            </a:fontRef>
          </p:style>
        </p:cxnSp>
        <p:sp>
          <p:nvSpPr>
            <p:cNvPr id="18" name="Textfeld 17">
              <a:extLst>
                <a:ext uri="{FF2B5EF4-FFF2-40B4-BE49-F238E27FC236}">
                  <a16:creationId xmlns:a16="http://schemas.microsoft.com/office/drawing/2014/main" id="{E00DC484-129B-46A0-AD42-32066877497F}"/>
                </a:ext>
              </a:extLst>
            </p:cNvPr>
            <p:cNvSpPr txBox="1"/>
            <p:nvPr/>
          </p:nvSpPr>
          <p:spPr>
            <a:xfrm>
              <a:off x="4081696" y="4487488"/>
              <a:ext cx="1410964" cy="523220"/>
            </a:xfrm>
            <a:prstGeom prst="rect">
              <a:avLst/>
            </a:prstGeom>
            <a:noFill/>
          </p:spPr>
          <p:txBody>
            <a:bodyPr wrap="none" rtlCol="0">
              <a:spAutoFit/>
            </a:bodyPr>
            <a:lstStyle/>
            <a:p>
              <a:r>
                <a:rPr lang="de-DE" sz="2800" dirty="0"/>
                <a:t>10 km/h</a:t>
              </a:r>
            </a:p>
          </p:txBody>
        </p:sp>
      </p:grpSp>
      <p:pic>
        <p:nvPicPr>
          <p:cNvPr id="19" name="Grafik 18">
            <a:extLst>
              <a:ext uri="{FF2B5EF4-FFF2-40B4-BE49-F238E27FC236}">
                <a16:creationId xmlns:a16="http://schemas.microsoft.com/office/drawing/2014/main" id="{6F6100C5-E108-4AAC-9EC2-C12D5204FCD7}"/>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10013891">
            <a:off x="-142655" y="3426226"/>
            <a:ext cx="3004692" cy="4248472"/>
          </a:xfrm>
          <a:prstGeom prst="rect">
            <a:avLst/>
          </a:prstGeom>
        </p:spPr>
      </p:pic>
      <p:sp>
        <p:nvSpPr>
          <p:cNvPr id="2" name="Titel 1">
            <a:extLst>
              <a:ext uri="{FF2B5EF4-FFF2-40B4-BE49-F238E27FC236}">
                <a16:creationId xmlns:a16="http://schemas.microsoft.com/office/drawing/2014/main" id="{715813E7-CB8F-4D72-AAB1-4888242F17E7}"/>
              </a:ext>
            </a:extLst>
          </p:cNvPr>
          <p:cNvSpPr>
            <a:spLocks noGrp="1"/>
          </p:cNvSpPr>
          <p:nvPr>
            <p:ph type="title"/>
          </p:nvPr>
        </p:nvSpPr>
        <p:spPr>
          <a:xfrm>
            <a:off x="838200" y="192933"/>
            <a:ext cx="10515600" cy="721467"/>
          </a:xfrm>
        </p:spPr>
        <p:txBody>
          <a:bodyPr>
            <a:normAutofit/>
          </a:bodyPr>
          <a:lstStyle/>
          <a:p>
            <a:r>
              <a:rPr lang="de-DE" sz="2800" dirty="0"/>
              <a:t>6 Ein genauerer Blick auf kinetische Energie	</a:t>
            </a:r>
          </a:p>
        </p:txBody>
      </p:sp>
      <p:sp>
        <p:nvSpPr>
          <p:cNvPr id="4" name="Foliennummernplatzhalter 3">
            <a:extLst>
              <a:ext uri="{FF2B5EF4-FFF2-40B4-BE49-F238E27FC236}">
                <a16:creationId xmlns:a16="http://schemas.microsoft.com/office/drawing/2014/main" id="{65FD59B9-C7A4-4466-89AE-822D59852DCF}"/>
              </a:ext>
            </a:extLst>
          </p:cNvPr>
          <p:cNvSpPr>
            <a:spLocks noGrp="1"/>
          </p:cNvSpPr>
          <p:nvPr>
            <p:ph type="sldNum" sz="quarter" idx="12"/>
          </p:nvPr>
        </p:nvSpPr>
        <p:spPr/>
        <p:txBody>
          <a:bodyPr/>
          <a:lstStyle/>
          <a:p>
            <a:fld id="{F44E9EF7-D31C-4365-9088-79B42878EAD7}" type="slidenum">
              <a:rPr lang="de-DE" smtClean="0"/>
              <a:t>43</a:t>
            </a:fld>
            <a:endParaRPr lang="de-DE"/>
          </a:p>
        </p:txBody>
      </p:sp>
      <p:sp>
        <p:nvSpPr>
          <p:cNvPr id="10" name="Textfeld 9">
            <a:extLst>
              <a:ext uri="{FF2B5EF4-FFF2-40B4-BE49-F238E27FC236}">
                <a16:creationId xmlns:a16="http://schemas.microsoft.com/office/drawing/2014/main" id="{1F2B9237-1368-4FB3-BCDB-34E30213F2E4}"/>
              </a:ext>
            </a:extLst>
          </p:cNvPr>
          <p:cNvSpPr txBox="1"/>
          <p:nvPr/>
        </p:nvSpPr>
        <p:spPr>
          <a:xfrm>
            <a:off x="1055440" y="908720"/>
            <a:ext cx="9905340" cy="1815882"/>
          </a:xfrm>
          <a:prstGeom prst="rect">
            <a:avLst/>
          </a:prstGeom>
          <a:noFill/>
        </p:spPr>
        <p:txBody>
          <a:bodyPr wrap="none" rtlCol="0">
            <a:spAutoFit/>
          </a:bodyPr>
          <a:lstStyle/>
          <a:p>
            <a:r>
              <a:rPr lang="de-DE" sz="2800" dirty="0"/>
              <a:t>„Kinetische Energie“ ist der Fachbegriff für Energie, die in sich </a:t>
            </a:r>
          </a:p>
          <a:p>
            <a:r>
              <a:rPr lang="de-DE" sz="2800" dirty="0"/>
              <a:t>bewegenden Dingen steckt. Wir wissen schon, wie sich potentielle</a:t>
            </a:r>
          </a:p>
          <a:p>
            <a:r>
              <a:rPr lang="de-DE" sz="2800" dirty="0"/>
              <a:t>Energie mit der Höhe ändert. Lass und jetzt herausfinden, wie sich </a:t>
            </a:r>
          </a:p>
          <a:p>
            <a:r>
              <a:rPr lang="de-DE" sz="2800" dirty="0"/>
              <a:t>kinetische Energie mit der Geschwindigkeit verändert.</a:t>
            </a:r>
          </a:p>
        </p:txBody>
      </p:sp>
      <p:sp>
        <p:nvSpPr>
          <p:cNvPr id="3" name="Textfeld 2">
            <a:extLst>
              <a:ext uri="{FF2B5EF4-FFF2-40B4-BE49-F238E27FC236}">
                <a16:creationId xmlns:a16="http://schemas.microsoft.com/office/drawing/2014/main" id="{C73FC492-3E82-4FBA-ACE9-7F93E78269AF}"/>
              </a:ext>
            </a:extLst>
          </p:cNvPr>
          <p:cNvSpPr txBox="1"/>
          <p:nvPr/>
        </p:nvSpPr>
        <p:spPr>
          <a:xfrm>
            <a:off x="1055440" y="2708919"/>
            <a:ext cx="9905340" cy="1384995"/>
          </a:xfrm>
          <a:prstGeom prst="rect">
            <a:avLst/>
          </a:prstGeom>
          <a:noFill/>
        </p:spPr>
        <p:txBody>
          <a:bodyPr wrap="square" rtlCol="0">
            <a:spAutoFit/>
          </a:bodyPr>
          <a:lstStyle/>
          <a:p>
            <a:r>
              <a:rPr lang="de-DE" sz="2800" dirty="0"/>
              <a:t>Nehmen wir mal an, unser Kandidat transformiert 1 „Bratwurst-Einheit“ an Energie in kinetische Energie, um sein Auto auf eine </a:t>
            </a:r>
            <a:r>
              <a:rPr lang="de-DE" sz="2800" dirty="0" err="1"/>
              <a:t>Geschwindigkeitvon</a:t>
            </a:r>
            <a:r>
              <a:rPr lang="de-DE" sz="2800" dirty="0"/>
              <a:t> 10 km/h zu beschleunigen.</a:t>
            </a:r>
          </a:p>
        </p:txBody>
      </p:sp>
    </p:spTree>
    <p:extLst>
      <p:ext uri="{BB962C8B-B14F-4D97-AF65-F5344CB8AC3E}">
        <p14:creationId xmlns:p14="http://schemas.microsoft.com/office/powerpoint/2010/main" val="29592987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0" presetClass="path" presetSubtype="0" accel="50000" decel="50000" fill="hold" nodeType="clickEffect">
                                  <p:stCondLst>
                                    <p:cond delay="0"/>
                                  </p:stCondLst>
                                  <p:childTnLst>
                                    <p:animMotion origin="layout" path="M 1.66667E-6 7.40741E-7 L 1.66667E-6 0.00023 C 0.02695 -0.00556 0.05013 -0.0081 0.07656 -0.02222 C 0.08203 -0.02523 0.08646 -0.03287 0.09167 -0.03704 C 0.10547 -0.04884 0.10599 -0.04722 0.12083 -0.05185 C 0.13424 -0.04792 0.16497 -0.03935 0.17917 -0.03333 C 0.23073 -0.01181 0.16068 -0.03704 0.20781 -0.01852 C 0.21341 -0.01644 0.21914 -0.01458 0.225 -0.01296 C 0.22747 -0.01227 0.23008 -0.0125 0.23281 -0.01204 C 0.24375 -0.01088 0.24349 -0.01111 0.25625 -0.01019 L 0.25989 -0.00926 C 0.2612 -0.00903 0.26276 -0.00926 0.26406 -0.00833 C 0.26484 -0.00764 0.26523 -0.00556 0.26614 -0.00463 C 0.26823 -0.00232 0.27448 0.00139 0.27656 0.00278 C 0.27956 0.00694 0.27982 0.00764 0.28489 0.01018 C 0.28607 0.01065 0.28724 0.0118 0.28854 0.01204 C 0.29023 0.01227 0.29193 0.01204 0.29375 0.01204 L 0.29375 0.01227 " pathEditMode="relative" rAng="0" ptsTypes="AAAAAAAAAAAAAAAAAA">
                                      <p:cBhvr>
                                        <p:cTn id="14" dur="2000" fill="hold"/>
                                        <p:tgtEl>
                                          <p:spTgt spid="19"/>
                                        </p:tgtEl>
                                        <p:attrNameLst>
                                          <p:attrName>ppt_x</p:attrName>
                                          <p:attrName>ppt_y</p:attrName>
                                        </p:attrNameLst>
                                      </p:cBhvr>
                                      <p:rCtr x="14687" y="-1991"/>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 name="Grafik 27">
            <a:extLst>
              <a:ext uri="{FF2B5EF4-FFF2-40B4-BE49-F238E27FC236}">
                <a16:creationId xmlns:a16="http://schemas.microsoft.com/office/drawing/2014/main" id="{4970D864-9FD7-46B4-A9E1-AB5DDD38DE0D}"/>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75289" y="3882752"/>
            <a:ext cx="5175145" cy="6858000"/>
          </a:xfrm>
          <a:prstGeom prst="rect">
            <a:avLst/>
          </a:prstGeom>
        </p:spPr>
      </p:pic>
      <p:pic>
        <p:nvPicPr>
          <p:cNvPr id="9" name="Grafik 8">
            <a:extLst>
              <a:ext uri="{FF2B5EF4-FFF2-40B4-BE49-F238E27FC236}">
                <a16:creationId xmlns:a16="http://schemas.microsoft.com/office/drawing/2014/main" id="{53E6BB04-AEA5-4A78-A0F9-09AC78CF49A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27304" y="3913584"/>
            <a:ext cx="4983144" cy="6858000"/>
          </a:xfrm>
          <a:prstGeom prst="rect">
            <a:avLst/>
          </a:prstGeom>
        </p:spPr>
      </p:pic>
      <p:pic>
        <p:nvPicPr>
          <p:cNvPr id="26" name="Grafik 25">
            <a:extLst>
              <a:ext uri="{FF2B5EF4-FFF2-40B4-BE49-F238E27FC236}">
                <a16:creationId xmlns:a16="http://schemas.microsoft.com/office/drawing/2014/main" id="{D05B0667-7CEF-493F-8080-EF207E250A5E}"/>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10013891">
            <a:off x="-250644" y="3473050"/>
            <a:ext cx="3004692" cy="4248472"/>
          </a:xfrm>
          <a:prstGeom prst="rect">
            <a:avLst/>
          </a:prstGeom>
        </p:spPr>
      </p:pic>
      <p:pic>
        <p:nvPicPr>
          <p:cNvPr id="12" name="Grafik 11">
            <a:extLst>
              <a:ext uri="{FF2B5EF4-FFF2-40B4-BE49-F238E27FC236}">
                <a16:creationId xmlns:a16="http://schemas.microsoft.com/office/drawing/2014/main" id="{8E44C32A-0031-4AC7-87EA-0593420315ED}"/>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409000" y="3913584"/>
            <a:ext cx="4983144" cy="6858000"/>
          </a:xfrm>
          <a:prstGeom prst="rect">
            <a:avLst/>
          </a:prstGeom>
        </p:spPr>
      </p:pic>
      <p:sp>
        <p:nvSpPr>
          <p:cNvPr id="4" name="Foliennummernplatzhalter 3">
            <a:extLst>
              <a:ext uri="{FF2B5EF4-FFF2-40B4-BE49-F238E27FC236}">
                <a16:creationId xmlns:a16="http://schemas.microsoft.com/office/drawing/2014/main" id="{65FD59B9-C7A4-4466-89AE-822D59852DCF}"/>
              </a:ext>
            </a:extLst>
          </p:cNvPr>
          <p:cNvSpPr>
            <a:spLocks noGrp="1"/>
          </p:cNvSpPr>
          <p:nvPr>
            <p:ph type="sldNum" sz="quarter" idx="12"/>
          </p:nvPr>
        </p:nvSpPr>
        <p:spPr/>
        <p:txBody>
          <a:bodyPr/>
          <a:lstStyle/>
          <a:p>
            <a:fld id="{F44E9EF7-D31C-4365-9088-79B42878EAD7}" type="slidenum">
              <a:rPr lang="de-DE" smtClean="0"/>
              <a:t>44</a:t>
            </a:fld>
            <a:endParaRPr lang="de-DE"/>
          </a:p>
        </p:txBody>
      </p:sp>
      <p:cxnSp>
        <p:nvCxnSpPr>
          <p:cNvPr id="15" name="Gerader Verbinder 14">
            <a:extLst>
              <a:ext uri="{FF2B5EF4-FFF2-40B4-BE49-F238E27FC236}">
                <a16:creationId xmlns:a16="http://schemas.microsoft.com/office/drawing/2014/main" id="{C64544FE-7017-43C7-9703-76AFBBE117BE}"/>
              </a:ext>
            </a:extLst>
          </p:cNvPr>
          <p:cNvCxnSpPr/>
          <p:nvPr/>
        </p:nvCxnSpPr>
        <p:spPr>
          <a:xfrm>
            <a:off x="3575720" y="5733256"/>
            <a:ext cx="504056" cy="0"/>
          </a:xfrm>
          <a:prstGeom prst="line">
            <a:avLst/>
          </a:prstGeom>
          <a:ln w="222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6" name="Gerader Verbinder 15">
            <a:extLst>
              <a:ext uri="{FF2B5EF4-FFF2-40B4-BE49-F238E27FC236}">
                <a16:creationId xmlns:a16="http://schemas.microsoft.com/office/drawing/2014/main" id="{397D2296-6E72-4438-A878-246548F6E607}"/>
              </a:ext>
            </a:extLst>
          </p:cNvPr>
          <p:cNvCxnSpPr/>
          <p:nvPr/>
        </p:nvCxnSpPr>
        <p:spPr>
          <a:xfrm>
            <a:off x="3575720" y="5445224"/>
            <a:ext cx="504056" cy="0"/>
          </a:xfrm>
          <a:prstGeom prst="line">
            <a:avLst/>
          </a:prstGeom>
          <a:ln w="222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7" name="Gerader Verbinder 16">
            <a:extLst>
              <a:ext uri="{FF2B5EF4-FFF2-40B4-BE49-F238E27FC236}">
                <a16:creationId xmlns:a16="http://schemas.microsoft.com/office/drawing/2014/main" id="{2D448B1E-9C79-4C0F-A61A-5341F283B915}"/>
              </a:ext>
            </a:extLst>
          </p:cNvPr>
          <p:cNvCxnSpPr/>
          <p:nvPr/>
        </p:nvCxnSpPr>
        <p:spPr>
          <a:xfrm>
            <a:off x="3728120" y="5597624"/>
            <a:ext cx="504056" cy="0"/>
          </a:xfrm>
          <a:prstGeom prst="line">
            <a:avLst/>
          </a:prstGeom>
          <a:ln w="22225">
            <a:solidFill>
              <a:schemeClr val="tx1"/>
            </a:solidFill>
          </a:ln>
        </p:spPr>
        <p:style>
          <a:lnRef idx="1">
            <a:schemeClr val="accent1"/>
          </a:lnRef>
          <a:fillRef idx="0">
            <a:schemeClr val="accent1"/>
          </a:fillRef>
          <a:effectRef idx="0">
            <a:schemeClr val="accent1"/>
          </a:effectRef>
          <a:fontRef idx="minor">
            <a:schemeClr val="tx1"/>
          </a:fontRef>
        </p:style>
      </p:cxnSp>
      <p:sp>
        <p:nvSpPr>
          <p:cNvPr id="18" name="Textfeld 17">
            <a:extLst>
              <a:ext uri="{FF2B5EF4-FFF2-40B4-BE49-F238E27FC236}">
                <a16:creationId xmlns:a16="http://schemas.microsoft.com/office/drawing/2014/main" id="{E00DC484-129B-46A0-AD42-32066877497F}"/>
              </a:ext>
            </a:extLst>
          </p:cNvPr>
          <p:cNvSpPr txBox="1"/>
          <p:nvPr/>
        </p:nvSpPr>
        <p:spPr>
          <a:xfrm>
            <a:off x="4081696" y="4487488"/>
            <a:ext cx="1410964" cy="523220"/>
          </a:xfrm>
          <a:prstGeom prst="rect">
            <a:avLst/>
          </a:prstGeom>
          <a:noFill/>
        </p:spPr>
        <p:txBody>
          <a:bodyPr wrap="none" rtlCol="0">
            <a:spAutoFit/>
          </a:bodyPr>
          <a:lstStyle/>
          <a:p>
            <a:r>
              <a:rPr lang="de-DE" sz="2800" dirty="0"/>
              <a:t>10 km/h</a:t>
            </a:r>
          </a:p>
        </p:txBody>
      </p:sp>
      <p:sp>
        <p:nvSpPr>
          <p:cNvPr id="19" name="Inhaltsplatzhalter 4">
            <a:extLst>
              <a:ext uri="{FF2B5EF4-FFF2-40B4-BE49-F238E27FC236}">
                <a16:creationId xmlns:a16="http://schemas.microsoft.com/office/drawing/2014/main" id="{FD674537-180D-463B-BBC6-C3F120FF9546}"/>
              </a:ext>
            </a:extLst>
          </p:cNvPr>
          <p:cNvSpPr>
            <a:spLocks noGrp="1"/>
          </p:cNvSpPr>
          <p:nvPr>
            <p:ph idx="1"/>
          </p:nvPr>
        </p:nvSpPr>
        <p:spPr>
          <a:xfrm rot="20578273">
            <a:off x="858561" y="2114956"/>
            <a:ext cx="10515600" cy="721467"/>
          </a:xfrm>
        </p:spPr>
        <p:txBody>
          <a:bodyPr>
            <a:normAutofit fontScale="92500" lnSpcReduction="20000"/>
          </a:bodyPr>
          <a:lstStyle/>
          <a:p>
            <a:pPr marL="0" indent="0" algn="ctr">
              <a:buNone/>
            </a:pPr>
            <a:r>
              <a:rPr lang="de-DE" dirty="0"/>
              <a:t>Wie viele Einheiten „Bratwurst-Energie“ braucht er, um die Geschwindigkeit des Autos zu verdoppeln?</a:t>
            </a:r>
          </a:p>
        </p:txBody>
      </p:sp>
      <p:pic>
        <p:nvPicPr>
          <p:cNvPr id="20" name="Grafik 19">
            <a:extLst>
              <a:ext uri="{FF2B5EF4-FFF2-40B4-BE49-F238E27FC236}">
                <a16:creationId xmlns:a16="http://schemas.microsoft.com/office/drawing/2014/main" id="{032BCDDD-D414-4020-9D41-0FDB0F139356}"/>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225424" y="3913584"/>
            <a:ext cx="4983144" cy="6858000"/>
          </a:xfrm>
          <a:prstGeom prst="rect">
            <a:avLst/>
          </a:prstGeom>
        </p:spPr>
      </p:pic>
      <p:sp>
        <p:nvSpPr>
          <p:cNvPr id="21" name="Textfeld 20">
            <a:extLst>
              <a:ext uri="{FF2B5EF4-FFF2-40B4-BE49-F238E27FC236}">
                <a16:creationId xmlns:a16="http://schemas.microsoft.com/office/drawing/2014/main" id="{44A58A4C-6D45-4C91-8231-309B8B954759}"/>
              </a:ext>
            </a:extLst>
          </p:cNvPr>
          <p:cNvSpPr txBox="1"/>
          <p:nvPr/>
        </p:nvSpPr>
        <p:spPr>
          <a:xfrm>
            <a:off x="7925396" y="4487488"/>
            <a:ext cx="1410964" cy="523220"/>
          </a:xfrm>
          <a:prstGeom prst="rect">
            <a:avLst/>
          </a:prstGeom>
          <a:noFill/>
        </p:spPr>
        <p:txBody>
          <a:bodyPr wrap="none" rtlCol="0">
            <a:spAutoFit/>
          </a:bodyPr>
          <a:lstStyle/>
          <a:p>
            <a:r>
              <a:rPr lang="de-DE" sz="2800" dirty="0"/>
              <a:t>20 km/h</a:t>
            </a:r>
          </a:p>
        </p:txBody>
      </p:sp>
      <p:cxnSp>
        <p:nvCxnSpPr>
          <p:cNvPr id="22" name="Gerader Verbinder 21">
            <a:extLst>
              <a:ext uri="{FF2B5EF4-FFF2-40B4-BE49-F238E27FC236}">
                <a16:creationId xmlns:a16="http://schemas.microsoft.com/office/drawing/2014/main" id="{A1C6EF7C-2E5F-4657-B37D-17A0420028C6}"/>
              </a:ext>
            </a:extLst>
          </p:cNvPr>
          <p:cNvCxnSpPr/>
          <p:nvPr/>
        </p:nvCxnSpPr>
        <p:spPr>
          <a:xfrm>
            <a:off x="7311752" y="5733256"/>
            <a:ext cx="504056" cy="0"/>
          </a:xfrm>
          <a:prstGeom prst="line">
            <a:avLst/>
          </a:prstGeom>
          <a:ln w="222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3" name="Gerader Verbinder 22">
            <a:extLst>
              <a:ext uri="{FF2B5EF4-FFF2-40B4-BE49-F238E27FC236}">
                <a16:creationId xmlns:a16="http://schemas.microsoft.com/office/drawing/2014/main" id="{4B5D0BF6-3AEE-4CB5-B2AE-4C8AF45825D0}"/>
              </a:ext>
            </a:extLst>
          </p:cNvPr>
          <p:cNvCxnSpPr/>
          <p:nvPr/>
        </p:nvCxnSpPr>
        <p:spPr>
          <a:xfrm>
            <a:off x="7311752" y="5445224"/>
            <a:ext cx="504056" cy="0"/>
          </a:xfrm>
          <a:prstGeom prst="line">
            <a:avLst/>
          </a:prstGeom>
          <a:ln w="222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4" name="Gerader Verbinder 23">
            <a:extLst>
              <a:ext uri="{FF2B5EF4-FFF2-40B4-BE49-F238E27FC236}">
                <a16:creationId xmlns:a16="http://schemas.microsoft.com/office/drawing/2014/main" id="{7AEEC966-1C0A-4569-9A88-02FE8B78F56F}"/>
              </a:ext>
            </a:extLst>
          </p:cNvPr>
          <p:cNvCxnSpPr/>
          <p:nvPr/>
        </p:nvCxnSpPr>
        <p:spPr>
          <a:xfrm>
            <a:off x="7464152" y="5597624"/>
            <a:ext cx="504056" cy="0"/>
          </a:xfrm>
          <a:prstGeom prst="line">
            <a:avLst/>
          </a:prstGeom>
          <a:ln w="22225">
            <a:solidFill>
              <a:schemeClr val="tx1"/>
            </a:solidFill>
          </a:ln>
        </p:spPr>
        <p:style>
          <a:lnRef idx="1">
            <a:schemeClr val="accent1"/>
          </a:lnRef>
          <a:fillRef idx="0">
            <a:schemeClr val="accent1"/>
          </a:fillRef>
          <a:effectRef idx="0">
            <a:schemeClr val="accent1"/>
          </a:effectRef>
          <a:fontRef idx="minor">
            <a:schemeClr val="tx1"/>
          </a:fontRef>
        </p:style>
      </p:cxnSp>
      <p:sp>
        <p:nvSpPr>
          <p:cNvPr id="3" name="Textfeld 2">
            <a:extLst>
              <a:ext uri="{FF2B5EF4-FFF2-40B4-BE49-F238E27FC236}">
                <a16:creationId xmlns:a16="http://schemas.microsoft.com/office/drawing/2014/main" id="{E08444C9-5373-4B5B-B61E-E129526D647D}"/>
              </a:ext>
            </a:extLst>
          </p:cNvPr>
          <p:cNvSpPr txBox="1"/>
          <p:nvPr/>
        </p:nvSpPr>
        <p:spPr>
          <a:xfrm>
            <a:off x="8280219" y="3441637"/>
            <a:ext cx="660758" cy="1323439"/>
          </a:xfrm>
          <a:prstGeom prst="rect">
            <a:avLst/>
          </a:prstGeom>
          <a:noFill/>
        </p:spPr>
        <p:txBody>
          <a:bodyPr wrap="none" rtlCol="0">
            <a:spAutoFit/>
          </a:bodyPr>
          <a:lstStyle/>
          <a:p>
            <a:r>
              <a:rPr lang="de-DE" sz="8000" b="1" dirty="0">
                <a:solidFill>
                  <a:srgbClr val="F6BB00"/>
                </a:solidFill>
              </a:rPr>
              <a:t>?</a:t>
            </a:r>
          </a:p>
        </p:txBody>
      </p:sp>
      <p:sp>
        <p:nvSpPr>
          <p:cNvPr id="25" name="Titel 1">
            <a:extLst>
              <a:ext uri="{FF2B5EF4-FFF2-40B4-BE49-F238E27FC236}">
                <a16:creationId xmlns:a16="http://schemas.microsoft.com/office/drawing/2014/main" id="{9CFF4C2D-65A8-442B-818D-799E349EF029}"/>
              </a:ext>
            </a:extLst>
          </p:cNvPr>
          <p:cNvSpPr>
            <a:spLocks noGrp="1"/>
          </p:cNvSpPr>
          <p:nvPr>
            <p:ph type="title"/>
          </p:nvPr>
        </p:nvSpPr>
        <p:spPr>
          <a:xfrm>
            <a:off x="838200" y="192933"/>
            <a:ext cx="10515600" cy="721467"/>
          </a:xfrm>
        </p:spPr>
        <p:txBody>
          <a:bodyPr>
            <a:normAutofit/>
          </a:bodyPr>
          <a:lstStyle/>
          <a:p>
            <a:r>
              <a:rPr lang="de-DE" sz="2800" dirty="0"/>
              <a:t>6 Ein genauerer Blick auf kinetische Energie 	</a:t>
            </a:r>
          </a:p>
        </p:txBody>
      </p:sp>
      <p:pic>
        <p:nvPicPr>
          <p:cNvPr id="27" name="Grafik 26">
            <a:extLst>
              <a:ext uri="{FF2B5EF4-FFF2-40B4-BE49-F238E27FC236}">
                <a16:creationId xmlns:a16="http://schemas.microsoft.com/office/drawing/2014/main" id="{3154FBC4-F7EE-4424-86A4-C2AA1E8D4D7F}"/>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10013891">
            <a:off x="3440977" y="3458317"/>
            <a:ext cx="3004692" cy="4248472"/>
          </a:xfrm>
          <a:prstGeom prst="rect">
            <a:avLst/>
          </a:prstGeom>
        </p:spPr>
      </p:pic>
    </p:spTree>
    <p:extLst>
      <p:ext uri="{BB962C8B-B14F-4D97-AF65-F5344CB8AC3E}">
        <p14:creationId xmlns:p14="http://schemas.microsoft.com/office/powerpoint/2010/main" val="12197369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0" presetClass="path" presetSubtype="0" accel="50000" decel="50000" fill="hold" nodeType="clickEffect">
                                  <p:stCondLst>
                                    <p:cond delay="0"/>
                                  </p:stCondLst>
                                  <p:childTnLst>
                                    <p:animMotion origin="layout" path="M 0.02305 -0.00277 L 0.02305 -0.00277 C 0.02787 -0.00694 0.03282 -0.01064 0.03763 -0.01504 C 0.0448 -0.02176 0.05157 -0.02986 0.05912 -0.03472 C 0.10039 -0.06226 0.08178 -0.05139 0.11954 -0.07176 C 0.12487 -0.07476 0.13008 -0.07801 0.13555 -0.08055 C 0.14701 -0.08588 0.15834 -0.09375 0.17019 -0.09652 L 0.19662 -0.10277 C 0.20469 -0.10486 0.21276 -0.10879 0.22097 -0.11018 C 0.22917 -0.11157 0.23763 -0.11088 0.24597 -0.11134 C 0.26472 -0.12199 0.26615 -0.12407 0.28972 -0.1287 C 0.29961 -0.13055 0.30964 -0.13032 0.31954 -0.13101 L 0.34245 -0.13842 C 0.35144 -0.14166 0.36042 -0.1456 0.36954 -0.14838 C 0.37605 -0.15046 0.38256 -0.15139 0.38894 -0.15324 C 0.40469 -0.15787 0.38399 -0.15416 0.4043 -0.15694 C 0.43386 -0.14722 0.42136 -0.15023 0.4418 -0.14583 C 0.44336 -0.14514 0.44506 -0.14467 0.44662 -0.14351 C 0.45105 -0.14027 0.45391 -0.13611 0.45847 -0.13356 C 0.4625 -0.13148 0.4668 -0.13078 0.47097 -0.1287 C 0.47631 -0.12592 0.48685 -0.11875 0.48685 -0.11875 C 0.48829 -0.11666 0.48972 -0.11481 0.49102 -0.1125 C 0.49532 -0.10578 0.49388 -0.10648 0.4987 -0.10023 C 0.49974 -0.09884 0.50105 -0.09791 0.50222 -0.09652 C 0.50313 -0.09537 0.50404 -0.09398 0.50495 -0.09282 C 0.51029 -0.08703 0.51003 -0.0875 0.51472 -0.08426 C 0.51537 -0.08217 0.51589 -0.07986 0.5168 -0.07801 C 0.51941 -0.07268 0.52097 -0.07291 0.52435 -0.06944 C 0.52592 -0.06782 0.52696 -0.06527 0.52852 -0.06435 C 0.53204 -0.06296 0.53047 -0.06365 0.53347 -0.06203 C 0.5349 -0.05949 0.5349 -0.05902 0.53685 -0.05694 C 0.53829 -0.05578 0.53972 -0.05486 0.54102 -0.05324 C 0.54206 -0.05231 0.54284 -0.05069 0.54388 -0.04953 C 0.54493 -0.04838 0.54623 -0.04722 0.54727 -0.04583 C 0.54857 -0.04444 0.54948 -0.04213 0.55079 -0.04097 C 0.55339 -0.03912 0.55638 -0.03842 0.55912 -0.03726 C 0.55977 -0.03657 0.56055 -0.03588 0.5612 -0.03472 C 0.56472 -0.02939 0.56394 -0.02801 0.56888 -0.02361 C 0.56993 -0.02268 0.57123 -0.02291 0.57227 -0.02245 C 0.57331 -0.02176 0.57409 -0.0206 0.57513 -0.0199 C 0.58034 -0.01643 0.57539 -0.02222 0.58204 -0.01504 C 0.58776 -0.00902 0.58138 -0.01319 0.58972 -0.00648 C 0.5905 -0.00578 0.59154 -0.00555 0.59245 -0.00509 C 0.60261 0.00834 0.58985 -0.00787 0.59727 -0.00023 C 0.60013 0.00255 0.60053 0.00602 0.6043 0.00602 L 0.6099 0.00602 L 0.6099 0.00602 " pathEditMode="relative" ptsTypes="AAAAAAAAAAAAAAAAAAAAAAAAAAAAAAAAAAAAAAAAAAAAAAA">
                                      <p:cBhvr>
                                        <p:cTn id="6" dur="2000" fill="hold"/>
                                        <p:tgtEl>
                                          <p:spTgt spid="26"/>
                                        </p:tgtEl>
                                        <p:attrNameLst>
                                          <p:attrName>ppt_x</p:attrName>
                                          <p:attrName>ppt_y</p:attrName>
                                        </p:attrNameLst>
                                      </p:cBhvr>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6" name="Grafik 35">
            <a:extLst>
              <a:ext uri="{FF2B5EF4-FFF2-40B4-BE49-F238E27FC236}">
                <a16:creationId xmlns:a16="http://schemas.microsoft.com/office/drawing/2014/main" id="{5189EAC9-8654-44DE-BD48-2498DE0C3119}"/>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rot="9028221">
            <a:off x="7377448" y="3500035"/>
            <a:ext cx="3004692" cy="4248472"/>
          </a:xfrm>
          <a:prstGeom prst="rect">
            <a:avLst/>
          </a:prstGeom>
        </p:spPr>
      </p:pic>
      <p:pic>
        <p:nvPicPr>
          <p:cNvPr id="35" name="Grafik 34">
            <a:extLst>
              <a:ext uri="{FF2B5EF4-FFF2-40B4-BE49-F238E27FC236}">
                <a16:creationId xmlns:a16="http://schemas.microsoft.com/office/drawing/2014/main" id="{78E92A79-5E18-4C54-83F1-1EAF1E2BBA3B}"/>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rot="10013891">
            <a:off x="7618538" y="3570244"/>
            <a:ext cx="3004692" cy="4248472"/>
          </a:xfrm>
          <a:prstGeom prst="rect">
            <a:avLst/>
          </a:prstGeom>
        </p:spPr>
      </p:pic>
      <p:pic>
        <p:nvPicPr>
          <p:cNvPr id="37" name="Grafik 36">
            <a:extLst>
              <a:ext uri="{FF2B5EF4-FFF2-40B4-BE49-F238E27FC236}">
                <a16:creationId xmlns:a16="http://schemas.microsoft.com/office/drawing/2014/main" id="{F22146E6-091D-4D66-BB2B-7C1D60E1B73D}"/>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rot="8723933">
            <a:off x="7072891" y="3483700"/>
            <a:ext cx="3004692" cy="4248472"/>
          </a:xfrm>
          <a:prstGeom prst="rect">
            <a:avLst/>
          </a:prstGeom>
        </p:spPr>
      </p:pic>
      <p:pic>
        <p:nvPicPr>
          <p:cNvPr id="38" name="Grafik 37">
            <a:extLst>
              <a:ext uri="{FF2B5EF4-FFF2-40B4-BE49-F238E27FC236}">
                <a16:creationId xmlns:a16="http://schemas.microsoft.com/office/drawing/2014/main" id="{DEAEF32F-0EB6-41D9-B078-E847036930AB}"/>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rot="8377444">
            <a:off x="6757216" y="3458315"/>
            <a:ext cx="3004692" cy="4248472"/>
          </a:xfrm>
          <a:prstGeom prst="rect">
            <a:avLst/>
          </a:prstGeom>
        </p:spPr>
      </p:pic>
      <p:pic>
        <p:nvPicPr>
          <p:cNvPr id="20" name="Grafik 19">
            <a:extLst>
              <a:ext uri="{FF2B5EF4-FFF2-40B4-BE49-F238E27FC236}">
                <a16:creationId xmlns:a16="http://schemas.microsoft.com/office/drawing/2014/main" id="{032BCDDD-D414-4020-9D41-0FDB0F139356}"/>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225424" y="3913584"/>
            <a:ext cx="4983144" cy="6858000"/>
          </a:xfrm>
          <a:prstGeom prst="rect">
            <a:avLst/>
          </a:prstGeom>
        </p:spPr>
      </p:pic>
      <p:pic>
        <p:nvPicPr>
          <p:cNvPr id="30" name="Grafik 29">
            <a:extLst>
              <a:ext uri="{FF2B5EF4-FFF2-40B4-BE49-F238E27FC236}">
                <a16:creationId xmlns:a16="http://schemas.microsoft.com/office/drawing/2014/main" id="{E8C7214E-86F9-4B72-94C0-47CCA98ECB89}"/>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75289" y="3882752"/>
            <a:ext cx="5175145" cy="6858000"/>
          </a:xfrm>
          <a:prstGeom prst="rect">
            <a:avLst/>
          </a:prstGeom>
        </p:spPr>
      </p:pic>
      <p:pic>
        <p:nvPicPr>
          <p:cNvPr id="9" name="Grafik 8">
            <a:extLst>
              <a:ext uri="{FF2B5EF4-FFF2-40B4-BE49-F238E27FC236}">
                <a16:creationId xmlns:a16="http://schemas.microsoft.com/office/drawing/2014/main" id="{53E6BB04-AEA5-4A78-A0F9-09AC78CF49A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27304" y="3913584"/>
            <a:ext cx="4983144" cy="6858000"/>
          </a:xfrm>
          <a:prstGeom prst="rect">
            <a:avLst/>
          </a:prstGeom>
        </p:spPr>
      </p:pic>
      <p:pic>
        <p:nvPicPr>
          <p:cNvPr id="12" name="Grafik 11">
            <a:extLst>
              <a:ext uri="{FF2B5EF4-FFF2-40B4-BE49-F238E27FC236}">
                <a16:creationId xmlns:a16="http://schemas.microsoft.com/office/drawing/2014/main" id="{8E44C32A-0031-4AC7-87EA-0593420315ED}"/>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409000" y="3913584"/>
            <a:ext cx="4983144" cy="6858000"/>
          </a:xfrm>
          <a:prstGeom prst="rect">
            <a:avLst/>
          </a:prstGeom>
        </p:spPr>
      </p:pic>
      <p:sp>
        <p:nvSpPr>
          <p:cNvPr id="4" name="Foliennummernplatzhalter 3">
            <a:extLst>
              <a:ext uri="{FF2B5EF4-FFF2-40B4-BE49-F238E27FC236}">
                <a16:creationId xmlns:a16="http://schemas.microsoft.com/office/drawing/2014/main" id="{65FD59B9-C7A4-4466-89AE-822D59852DCF}"/>
              </a:ext>
            </a:extLst>
          </p:cNvPr>
          <p:cNvSpPr>
            <a:spLocks noGrp="1"/>
          </p:cNvSpPr>
          <p:nvPr>
            <p:ph type="sldNum" sz="quarter" idx="12"/>
          </p:nvPr>
        </p:nvSpPr>
        <p:spPr/>
        <p:txBody>
          <a:bodyPr/>
          <a:lstStyle/>
          <a:p>
            <a:fld id="{F44E9EF7-D31C-4365-9088-79B42878EAD7}" type="slidenum">
              <a:rPr lang="de-DE" smtClean="0"/>
              <a:t>45</a:t>
            </a:fld>
            <a:endParaRPr lang="de-DE"/>
          </a:p>
        </p:txBody>
      </p:sp>
      <p:cxnSp>
        <p:nvCxnSpPr>
          <p:cNvPr id="15" name="Gerader Verbinder 14">
            <a:extLst>
              <a:ext uri="{FF2B5EF4-FFF2-40B4-BE49-F238E27FC236}">
                <a16:creationId xmlns:a16="http://schemas.microsoft.com/office/drawing/2014/main" id="{C64544FE-7017-43C7-9703-76AFBBE117BE}"/>
              </a:ext>
            </a:extLst>
          </p:cNvPr>
          <p:cNvCxnSpPr/>
          <p:nvPr/>
        </p:nvCxnSpPr>
        <p:spPr>
          <a:xfrm>
            <a:off x="3575720" y="5733256"/>
            <a:ext cx="504056" cy="0"/>
          </a:xfrm>
          <a:prstGeom prst="line">
            <a:avLst/>
          </a:prstGeom>
          <a:ln w="222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6" name="Gerader Verbinder 15">
            <a:extLst>
              <a:ext uri="{FF2B5EF4-FFF2-40B4-BE49-F238E27FC236}">
                <a16:creationId xmlns:a16="http://schemas.microsoft.com/office/drawing/2014/main" id="{397D2296-6E72-4438-A878-246548F6E607}"/>
              </a:ext>
            </a:extLst>
          </p:cNvPr>
          <p:cNvCxnSpPr/>
          <p:nvPr/>
        </p:nvCxnSpPr>
        <p:spPr>
          <a:xfrm>
            <a:off x="3575720" y="5445224"/>
            <a:ext cx="504056" cy="0"/>
          </a:xfrm>
          <a:prstGeom prst="line">
            <a:avLst/>
          </a:prstGeom>
          <a:ln w="222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7" name="Gerader Verbinder 16">
            <a:extLst>
              <a:ext uri="{FF2B5EF4-FFF2-40B4-BE49-F238E27FC236}">
                <a16:creationId xmlns:a16="http://schemas.microsoft.com/office/drawing/2014/main" id="{2D448B1E-9C79-4C0F-A61A-5341F283B915}"/>
              </a:ext>
            </a:extLst>
          </p:cNvPr>
          <p:cNvCxnSpPr/>
          <p:nvPr/>
        </p:nvCxnSpPr>
        <p:spPr>
          <a:xfrm>
            <a:off x="3728120" y="5597624"/>
            <a:ext cx="504056" cy="0"/>
          </a:xfrm>
          <a:prstGeom prst="line">
            <a:avLst/>
          </a:prstGeom>
          <a:ln w="22225">
            <a:solidFill>
              <a:schemeClr val="tx1"/>
            </a:solidFill>
          </a:ln>
        </p:spPr>
        <p:style>
          <a:lnRef idx="1">
            <a:schemeClr val="accent1"/>
          </a:lnRef>
          <a:fillRef idx="0">
            <a:schemeClr val="accent1"/>
          </a:fillRef>
          <a:effectRef idx="0">
            <a:schemeClr val="accent1"/>
          </a:effectRef>
          <a:fontRef idx="minor">
            <a:schemeClr val="tx1"/>
          </a:fontRef>
        </p:style>
      </p:cxnSp>
      <p:sp>
        <p:nvSpPr>
          <p:cNvPr id="18" name="Textfeld 17">
            <a:extLst>
              <a:ext uri="{FF2B5EF4-FFF2-40B4-BE49-F238E27FC236}">
                <a16:creationId xmlns:a16="http://schemas.microsoft.com/office/drawing/2014/main" id="{E00DC484-129B-46A0-AD42-32066877497F}"/>
              </a:ext>
            </a:extLst>
          </p:cNvPr>
          <p:cNvSpPr txBox="1"/>
          <p:nvPr/>
        </p:nvSpPr>
        <p:spPr>
          <a:xfrm>
            <a:off x="4081696" y="4487488"/>
            <a:ext cx="1410964" cy="523220"/>
          </a:xfrm>
          <a:prstGeom prst="rect">
            <a:avLst/>
          </a:prstGeom>
          <a:noFill/>
        </p:spPr>
        <p:txBody>
          <a:bodyPr wrap="none" rtlCol="0">
            <a:spAutoFit/>
          </a:bodyPr>
          <a:lstStyle/>
          <a:p>
            <a:r>
              <a:rPr lang="de-DE" sz="2800" dirty="0"/>
              <a:t>10 km/h</a:t>
            </a:r>
          </a:p>
        </p:txBody>
      </p:sp>
      <p:sp>
        <p:nvSpPr>
          <p:cNvPr id="21" name="Textfeld 20">
            <a:extLst>
              <a:ext uri="{FF2B5EF4-FFF2-40B4-BE49-F238E27FC236}">
                <a16:creationId xmlns:a16="http://schemas.microsoft.com/office/drawing/2014/main" id="{44A58A4C-6D45-4C91-8231-309B8B954759}"/>
              </a:ext>
            </a:extLst>
          </p:cNvPr>
          <p:cNvSpPr txBox="1"/>
          <p:nvPr/>
        </p:nvSpPr>
        <p:spPr>
          <a:xfrm>
            <a:off x="7925396" y="4487488"/>
            <a:ext cx="1410964" cy="523220"/>
          </a:xfrm>
          <a:prstGeom prst="rect">
            <a:avLst/>
          </a:prstGeom>
          <a:noFill/>
        </p:spPr>
        <p:txBody>
          <a:bodyPr wrap="none" rtlCol="0">
            <a:spAutoFit/>
          </a:bodyPr>
          <a:lstStyle/>
          <a:p>
            <a:r>
              <a:rPr lang="de-DE" sz="2800" dirty="0"/>
              <a:t>20 km/h</a:t>
            </a:r>
          </a:p>
        </p:txBody>
      </p:sp>
      <p:cxnSp>
        <p:nvCxnSpPr>
          <p:cNvPr id="22" name="Gerader Verbinder 21">
            <a:extLst>
              <a:ext uri="{FF2B5EF4-FFF2-40B4-BE49-F238E27FC236}">
                <a16:creationId xmlns:a16="http://schemas.microsoft.com/office/drawing/2014/main" id="{A1C6EF7C-2E5F-4657-B37D-17A0420028C6}"/>
              </a:ext>
            </a:extLst>
          </p:cNvPr>
          <p:cNvCxnSpPr/>
          <p:nvPr/>
        </p:nvCxnSpPr>
        <p:spPr>
          <a:xfrm>
            <a:off x="7311752" y="5733256"/>
            <a:ext cx="504056" cy="0"/>
          </a:xfrm>
          <a:prstGeom prst="line">
            <a:avLst/>
          </a:prstGeom>
          <a:ln w="222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3" name="Gerader Verbinder 22">
            <a:extLst>
              <a:ext uri="{FF2B5EF4-FFF2-40B4-BE49-F238E27FC236}">
                <a16:creationId xmlns:a16="http://schemas.microsoft.com/office/drawing/2014/main" id="{4B5D0BF6-3AEE-4CB5-B2AE-4C8AF45825D0}"/>
              </a:ext>
            </a:extLst>
          </p:cNvPr>
          <p:cNvCxnSpPr/>
          <p:nvPr/>
        </p:nvCxnSpPr>
        <p:spPr>
          <a:xfrm>
            <a:off x="7311752" y="5445224"/>
            <a:ext cx="504056" cy="0"/>
          </a:xfrm>
          <a:prstGeom prst="line">
            <a:avLst/>
          </a:prstGeom>
          <a:ln w="222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4" name="Gerader Verbinder 23">
            <a:extLst>
              <a:ext uri="{FF2B5EF4-FFF2-40B4-BE49-F238E27FC236}">
                <a16:creationId xmlns:a16="http://schemas.microsoft.com/office/drawing/2014/main" id="{7AEEC966-1C0A-4569-9A88-02FE8B78F56F}"/>
              </a:ext>
            </a:extLst>
          </p:cNvPr>
          <p:cNvCxnSpPr/>
          <p:nvPr/>
        </p:nvCxnSpPr>
        <p:spPr>
          <a:xfrm>
            <a:off x="7464152" y="5597624"/>
            <a:ext cx="504056" cy="0"/>
          </a:xfrm>
          <a:prstGeom prst="line">
            <a:avLst/>
          </a:prstGeom>
          <a:ln w="22225">
            <a:solidFill>
              <a:schemeClr val="tx1"/>
            </a:solidFill>
          </a:ln>
        </p:spPr>
        <p:style>
          <a:lnRef idx="1">
            <a:schemeClr val="accent1"/>
          </a:lnRef>
          <a:fillRef idx="0">
            <a:schemeClr val="accent1"/>
          </a:fillRef>
          <a:effectRef idx="0">
            <a:schemeClr val="accent1"/>
          </a:effectRef>
          <a:fontRef idx="minor">
            <a:schemeClr val="tx1"/>
          </a:fontRef>
        </p:style>
      </p:cxnSp>
      <p:sp>
        <p:nvSpPr>
          <p:cNvPr id="10" name="Textfeld 9">
            <a:extLst>
              <a:ext uri="{FF2B5EF4-FFF2-40B4-BE49-F238E27FC236}">
                <a16:creationId xmlns:a16="http://schemas.microsoft.com/office/drawing/2014/main" id="{F4C9E9D8-4DEE-4590-8DE1-73B36671DE54}"/>
              </a:ext>
            </a:extLst>
          </p:cNvPr>
          <p:cNvSpPr txBox="1"/>
          <p:nvPr/>
        </p:nvSpPr>
        <p:spPr>
          <a:xfrm>
            <a:off x="7471595" y="3155471"/>
            <a:ext cx="2321789" cy="954107"/>
          </a:xfrm>
          <a:prstGeom prst="rect">
            <a:avLst/>
          </a:prstGeom>
          <a:noFill/>
        </p:spPr>
        <p:txBody>
          <a:bodyPr wrap="none" rtlCol="0">
            <a:spAutoFit/>
          </a:bodyPr>
          <a:lstStyle/>
          <a:p>
            <a:pPr algn="ctr"/>
            <a:r>
              <a:rPr lang="de-DE" sz="2800" dirty="0"/>
              <a:t>Wirklich?</a:t>
            </a:r>
          </a:p>
          <a:p>
            <a:pPr algn="ctr"/>
            <a:r>
              <a:rPr lang="de-DE" sz="2800" dirty="0"/>
              <a:t>Ja, tatsächlich!</a:t>
            </a:r>
          </a:p>
        </p:txBody>
      </p:sp>
      <p:sp>
        <p:nvSpPr>
          <p:cNvPr id="25" name="Titel 1">
            <a:extLst>
              <a:ext uri="{FF2B5EF4-FFF2-40B4-BE49-F238E27FC236}">
                <a16:creationId xmlns:a16="http://schemas.microsoft.com/office/drawing/2014/main" id="{DEE8687B-DA11-413F-9E42-EC0AD8A34EA5}"/>
              </a:ext>
            </a:extLst>
          </p:cNvPr>
          <p:cNvSpPr>
            <a:spLocks noGrp="1"/>
          </p:cNvSpPr>
          <p:nvPr>
            <p:ph type="title"/>
          </p:nvPr>
        </p:nvSpPr>
        <p:spPr>
          <a:xfrm>
            <a:off x="838200" y="192933"/>
            <a:ext cx="10515600" cy="721467"/>
          </a:xfrm>
        </p:spPr>
        <p:txBody>
          <a:bodyPr>
            <a:normAutofit/>
          </a:bodyPr>
          <a:lstStyle/>
          <a:p>
            <a:r>
              <a:rPr lang="de-DE" sz="2800" dirty="0"/>
              <a:t>6 Ein genauerer Blick auf kinetische Energie 	</a:t>
            </a:r>
          </a:p>
        </p:txBody>
      </p:sp>
      <p:pic>
        <p:nvPicPr>
          <p:cNvPr id="34" name="Grafik 33">
            <a:extLst>
              <a:ext uri="{FF2B5EF4-FFF2-40B4-BE49-F238E27FC236}">
                <a16:creationId xmlns:a16="http://schemas.microsoft.com/office/drawing/2014/main" id="{4308D985-EA12-4E80-A232-EC3C66F7BF18}"/>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rot="10013891">
            <a:off x="3440977" y="3458317"/>
            <a:ext cx="3004692" cy="4248472"/>
          </a:xfrm>
          <a:prstGeom prst="rect">
            <a:avLst/>
          </a:prstGeom>
        </p:spPr>
      </p:pic>
    </p:spTree>
    <p:extLst>
      <p:ext uri="{BB962C8B-B14F-4D97-AF65-F5344CB8AC3E}">
        <p14:creationId xmlns:p14="http://schemas.microsoft.com/office/powerpoint/2010/main" val="42617624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6"/>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31" presetClass="entr" presetSubtype="0" fill="hold" grpId="0" nodeType="clickEffect">
                                  <p:stCondLst>
                                    <p:cond delay="0"/>
                                  </p:stCondLst>
                                  <p:childTnLst>
                                    <p:set>
                                      <p:cBhvr>
                                        <p:cTn id="18" dur="1" fill="hold">
                                          <p:stCondLst>
                                            <p:cond delay="0"/>
                                          </p:stCondLst>
                                        </p:cTn>
                                        <p:tgtEl>
                                          <p:spTgt spid="10"/>
                                        </p:tgtEl>
                                        <p:attrNameLst>
                                          <p:attrName>style.visibility</p:attrName>
                                        </p:attrNameLst>
                                      </p:cBhvr>
                                      <p:to>
                                        <p:strVal val="visible"/>
                                      </p:to>
                                    </p:set>
                                    <p:anim calcmode="lin" valueType="num">
                                      <p:cBhvr>
                                        <p:cTn id="19" dur="1000" fill="hold"/>
                                        <p:tgtEl>
                                          <p:spTgt spid="10"/>
                                        </p:tgtEl>
                                        <p:attrNameLst>
                                          <p:attrName>ppt_w</p:attrName>
                                        </p:attrNameLst>
                                      </p:cBhvr>
                                      <p:tavLst>
                                        <p:tav tm="0">
                                          <p:val>
                                            <p:fltVal val="0"/>
                                          </p:val>
                                        </p:tav>
                                        <p:tav tm="100000">
                                          <p:val>
                                            <p:strVal val="#ppt_w"/>
                                          </p:val>
                                        </p:tav>
                                      </p:tavLst>
                                    </p:anim>
                                    <p:anim calcmode="lin" valueType="num">
                                      <p:cBhvr>
                                        <p:cTn id="20" dur="1000" fill="hold"/>
                                        <p:tgtEl>
                                          <p:spTgt spid="10"/>
                                        </p:tgtEl>
                                        <p:attrNameLst>
                                          <p:attrName>ppt_h</p:attrName>
                                        </p:attrNameLst>
                                      </p:cBhvr>
                                      <p:tavLst>
                                        <p:tav tm="0">
                                          <p:val>
                                            <p:fltVal val="0"/>
                                          </p:val>
                                        </p:tav>
                                        <p:tav tm="100000">
                                          <p:val>
                                            <p:strVal val="#ppt_h"/>
                                          </p:val>
                                        </p:tav>
                                      </p:tavLst>
                                    </p:anim>
                                    <p:anim calcmode="lin" valueType="num">
                                      <p:cBhvr>
                                        <p:cTn id="21" dur="1000" fill="hold"/>
                                        <p:tgtEl>
                                          <p:spTgt spid="10"/>
                                        </p:tgtEl>
                                        <p:attrNameLst>
                                          <p:attrName>style.rotation</p:attrName>
                                        </p:attrNameLst>
                                      </p:cBhvr>
                                      <p:tavLst>
                                        <p:tav tm="0">
                                          <p:val>
                                            <p:fltVal val="90"/>
                                          </p:val>
                                        </p:tav>
                                        <p:tav tm="100000">
                                          <p:val>
                                            <p:fltVal val="0"/>
                                          </p:val>
                                        </p:tav>
                                      </p:tavLst>
                                    </p:anim>
                                    <p:animEffect transition="in" filter="fade">
                                      <p:cBhvr>
                                        <p:cTn id="22" dur="10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5" name="Grafik 34">
            <a:extLst>
              <a:ext uri="{FF2B5EF4-FFF2-40B4-BE49-F238E27FC236}">
                <a16:creationId xmlns:a16="http://schemas.microsoft.com/office/drawing/2014/main" id="{E8225E52-0181-4FB0-8246-E59FA25B0FB7}"/>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225424" y="3913584"/>
            <a:ext cx="4983144" cy="6858000"/>
          </a:xfrm>
          <a:prstGeom prst="rect">
            <a:avLst/>
          </a:prstGeom>
        </p:spPr>
      </p:pic>
      <p:pic>
        <p:nvPicPr>
          <p:cNvPr id="29" name="Grafik 28">
            <a:extLst>
              <a:ext uri="{FF2B5EF4-FFF2-40B4-BE49-F238E27FC236}">
                <a16:creationId xmlns:a16="http://schemas.microsoft.com/office/drawing/2014/main" id="{F98AFABC-89C5-4E82-8A81-436167DA9C24}"/>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8723933">
            <a:off x="7108254" y="3432133"/>
            <a:ext cx="3004692" cy="4248472"/>
          </a:xfrm>
          <a:prstGeom prst="rect">
            <a:avLst/>
          </a:prstGeom>
        </p:spPr>
      </p:pic>
      <p:pic>
        <p:nvPicPr>
          <p:cNvPr id="39" name="Grafik 38">
            <a:extLst>
              <a:ext uri="{FF2B5EF4-FFF2-40B4-BE49-F238E27FC236}">
                <a16:creationId xmlns:a16="http://schemas.microsoft.com/office/drawing/2014/main" id="{52682DB3-ECAB-4A86-AE16-228EB4384812}"/>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8723933">
            <a:off x="7396582" y="3455657"/>
            <a:ext cx="3004692" cy="4248472"/>
          </a:xfrm>
          <a:prstGeom prst="rect">
            <a:avLst/>
          </a:prstGeom>
        </p:spPr>
      </p:pic>
      <p:pic>
        <p:nvPicPr>
          <p:cNvPr id="36" name="Grafik 35">
            <a:extLst>
              <a:ext uri="{FF2B5EF4-FFF2-40B4-BE49-F238E27FC236}">
                <a16:creationId xmlns:a16="http://schemas.microsoft.com/office/drawing/2014/main" id="{7EFD912C-6D75-4B9A-A9EF-46597A0D457B}"/>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8723933">
            <a:off x="6744221" y="3412089"/>
            <a:ext cx="3004692" cy="4248472"/>
          </a:xfrm>
          <a:prstGeom prst="rect">
            <a:avLst/>
          </a:prstGeom>
        </p:spPr>
      </p:pic>
      <p:pic>
        <p:nvPicPr>
          <p:cNvPr id="38" name="Grafik 37">
            <a:extLst>
              <a:ext uri="{FF2B5EF4-FFF2-40B4-BE49-F238E27FC236}">
                <a16:creationId xmlns:a16="http://schemas.microsoft.com/office/drawing/2014/main" id="{ADC8BC7E-3CE0-49DB-A8C3-D7EFD563CDC4}"/>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8723933">
            <a:off x="7742030" y="3499432"/>
            <a:ext cx="3004692" cy="4248472"/>
          </a:xfrm>
          <a:prstGeom prst="rect">
            <a:avLst/>
          </a:prstGeom>
        </p:spPr>
      </p:pic>
      <p:pic>
        <p:nvPicPr>
          <p:cNvPr id="12" name="Grafik 11">
            <a:extLst>
              <a:ext uri="{FF2B5EF4-FFF2-40B4-BE49-F238E27FC236}">
                <a16:creationId xmlns:a16="http://schemas.microsoft.com/office/drawing/2014/main" id="{8E44C32A-0031-4AC7-87EA-0593420315ED}"/>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409000" y="3913584"/>
            <a:ext cx="4983144" cy="6858000"/>
          </a:xfrm>
          <a:prstGeom prst="rect">
            <a:avLst/>
          </a:prstGeom>
        </p:spPr>
      </p:pic>
      <p:pic>
        <p:nvPicPr>
          <p:cNvPr id="6" name="Grafik 5">
            <a:extLst>
              <a:ext uri="{FF2B5EF4-FFF2-40B4-BE49-F238E27FC236}">
                <a16:creationId xmlns:a16="http://schemas.microsoft.com/office/drawing/2014/main" id="{6C9D3FF2-D4DD-4355-812B-6010FF94CEE6}"/>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75289" y="3882752"/>
            <a:ext cx="5175145" cy="6858000"/>
          </a:xfrm>
          <a:prstGeom prst="rect">
            <a:avLst/>
          </a:prstGeom>
        </p:spPr>
      </p:pic>
      <p:pic>
        <p:nvPicPr>
          <p:cNvPr id="9" name="Grafik 8">
            <a:extLst>
              <a:ext uri="{FF2B5EF4-FFF2-40B4-BE49-F238E27FC236}">
                <a16:creationId xmlns:a16="http://schemas.microsoft.com/office/drawing/2014/main" id="{53E6BB04-AEA5-4A78-A0F9-09AC78CF49A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27304" y="3913584"/>
            <a:ext cx="4983144" cy="6858000"/>
          </a:xfrm>
          <a:prstGeom prst="rect">
            <a:avLst/>
          </a:prstGeom>
        </p:spPr>
      </p:pic>
      <p:sp>
        <p:nvSpPr>
          <p:cNvPr id="4" name="Foliennummernplatzhalter 3">
            <a:extLst>
              <a:ext uri="{FF2B5EF4-FFF2-40B4-BE49-F238E27FC236}">
                <a16:creationId xmlns:a16="http://schemas.microsoft.com/office/drawing/2014/main" id="{65FD59B9-C7A4-4466-89AE-822D59852DCF}"/>
              </a:ext>
            </a:extLst>
          </p:cNvPr>
          <p:cNvSpPr>
            <a:spLocks noGrp="1"/>
          </p:cNvSpPr>
          <p:nvPr>
            <p:ph type="sldNum" sz="quarter" idx="12"/>
          </p:nvPr>
        </p:nvSpPr>
        <p:spPr/>
        <p:txBody>
          <a:bodyPr/>
          <a:lstStyle/>
          <a:p>
            <a:fld id="{F44E9EF7-D31C-4365-9088-79B42878EAD7}" type="slidenum">
              <a:rPr lang="de-DE" smtClean="0"/>
              <a:t>46</a:t>
            </a:fld>
            <a:endParaRPr lang="de-DE"/>
          </a:p>
        </p:txBody>
      </p:sp>
      <p:cxnSp>
        <p:nvCxnSpPr>
          <p:cNvPr id="15" name="Gerader Verbinder 14">
            <a:extLst>
              <a:ext uri="{FF2B5EF4-FFF2-40B4-BE49-F238E27FC236}">
                <a16:creationId xmlns:a16="http://schemas.microsoft.com/office/drawing/2014/main" id="{C64544FE-7017-43C7-9703-76AFBBE117BE}"/>
              </a:ext>
            </a:extLst>
          </p:cNvPr>
          <p:cNvCxnSpPr/>
          <p:nvPr/>
        </p:nvCxnSpPr>
        <p:spPr>
          <a:xfrm>
            <a:off x="3575720" y="5733256"/>
            <a:ext cx="504056" cy="0"/>
          </a:xfrm>
          <a:prstGeom prst="line">
            <a:avLst/>
          </a:prstGeom>
          <a:ln w="222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6" name="Gerader Verbinder 15">
            <a:extLst>
              <a:ext uri="{FF2B5EF4-FFF2-40B4-BE49-F238E27FC236}">
                <a16:creationId xmlns:a16="http://schemas.microsoft.com/office/drawing/2014/main" id="{397D2296-6E72-4438-A878-246548F6E607}"/>
              </a:ext>
            </a:extLst>
          </p:cNvPr>
          <p:cNvCxnSpPr/>
          <p:nvPr/>
        </p:nvCxnSpPr>
        <p:spPr>
          <a:xfrm>
            <a:off x="3575720" y="5445224"/>
            <a:ext cx="504056" cy="0"/>
          </a:xfrm>
          <a:prstGeom prst="line">
            <a:avLst/>
          </a:prstGeom>
          <a:ln w="222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7" name="Gerader Verbinder 16">
            <a:extLst>
              <a:ext uri="{FF2B5EF4-FFF2-40B4-BE49-F238E27FC236}">
                <a16:creationId xmlns:a16="http://schemas.microsoft.com/office/drawing/2014/main" id="{2D448B1E-9C79-4C0F-A61A-5341F283B915}"/>
              </a:ext>
            </a:extLst>
          </p:cNvPr>
          <p:cNvCxnSpPr/>
          <p:nvPr/>
        </p:nvCxnSpPr>
        <p:spPr>
          <a:xfrm>
            <a:off x="3728120" y="5597624"/>
            <a:ext cx="504056" cy="0"/>
          </a:xfrm>
          <a:prstGeom prst="line">
            <a:avLst/>
          </a:prstGeom>
          <a:ln w="222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2" name="Gerader Verbinder 21">
            <a:extLst>
              <a:ext uri="{FF2B5EF4-FFF2-40B4-BE49-F238E27FC236}">
                <a16:creationId xmlns:a16="http://schemas.microsoft.com/office/drawing/2014/main" id="{A1C6EF7C-2E5F-4657-B37D-17A0420028C6}"/>
              </a:ext>
            </a:extLst>
          </p:cNvPr>
          <p:cNvCxnSpPr/>
          <p:nvPr/>
        </p:nvCxnSpPr>
        <p:spPr>
          <a:xfrm>
            <a:off x="7311752" y="5733256"/>
            <a:ext cx="504056" cy="0"/>
          </a:xfrm>
          <a:prstGeom prst="line">
            <a:avLst/>
          </a:prstGeom>
          <a:ln w="222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3" name="Gerader Verbinder 22">
            <a:extLst>
              <a:ext uri="{FF2B5EF4-FFF2-40B4-BE49-F238E27FC236}">
                <a16:creationId xmlns:a16="http://schemas.microsoft.com/office/drawing/2014/main" id="{4B5D0BF6-3AEE-4CB5-B2AE-4C8AF45825D0}"/>
              </a:ext>
            </a:extLst>
          </p:cNvPr>
          <p:cNvCxnSpPr/>
          <p:nvPr/>
        </p:nvCxnSpPr>
        <p:spPr>
          <a:xfrm>
            <a:off x="7311752" y="5445224"/>
            <a:ext cx="504056" cy="0"/>
          </a:xfrm>
          <a:prstGeom prst="line">
            <a:avLst/>
          </a:prstGeom>
          <a:ln w="222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4" name="Gerader Verbinder 23">
            <a:extLst>
              <a:ext uri="{FF2B5EF4-FFF2-40B4-BE49-F238E27FC236}">
                <a16:creationId xmlns:a16="http://schemas.microsoft.com/office/drawing/2014/main" id="{7AEEC966-1C0A-4569-9A88-02FE8B78F56F}"/>
              </a:ext>
            </a:extLst>
          </p:cNvPr>
          <p:cNvCxnSpPr/>
          <p:nvPr/>
        </p:nvCxnSpPr>
        <p:spPr>
          <a:xfrm>
            <a:off x="7464152" y="5597624"/>
            <a:ext cx="504056" cy="0"/>
          </a:xfrm>
          <a:prstGeom prst="line">
            <a:avLst/>
          </a:prstGeom>
          <a:ln w="22225">
            <a:solidFill>
              <a:schemeClr val="tx1"/>
            </a:solidFill>
          </a:ln>
        </p:spPr>
        <p:style>
          <a:lnRef idx="1">
            <a:schemeClr val="accent1"/>
          </a:lnRef>
          <a:fillRef idx="0">
            <a:schemeClr val="accent1"/>
          </a:fillRef>
          <a:effectRef idx="0">
            <a:schemeClr val="accent1"/>
          </a:effectRef>
          <a:fontRef idx="minor">
            <a:schemeClr val="tx1"/>
          </a:fontRef>
        </p:style>
      </p:cxnSp>
      <p:sp>
        <p:nvSpPr>
          <p:cNvPr id="10" name="Textfeld 9">
            <a:extLst>
              <a:ext uri="{FF2B5EF4-FFF2-40B4-BE49-F238E27FC236}">
                <a16:creationId xmlns:a16="http://schemas.microsoft.com/office/drawing/2014/main" id="{F4C9E9D8-4DEE-4590-8DE1-73B36671DE54}"/>
              </a:ext>
            </a:extLst>
          </p:cNvPr>
          <p:cNvSpPr txBox="1"/>
          <p:nvPr/>
        </p:nvSpPr>
        <p:spPr>
          <a:xfrm>
            <a:off x="407368" y="1586129"/>
            <a:ext cx="4471252" cy="2677656"/>
          </a:xfrm>
          <a:prstGeom prst="rect">
            <a:avLst/>
          </a:prstGeom>
          <a:noFill/>
        </p:spPr>
        <p:txBody>
          <a:bodyPr wrap="square" rtlCol="0">
            <a:spAutoFit/>
          </a:bodyPr>
          <a:lstStyle/>
          <a:p>
            <a:r>
              <a:rPr lang="de-DE" sz="2800" dirty="0"/>
              <a:t>Der Grund ist:</a:t>
            </a:r>
          </a:p>
          <a:p>
            <a:r>
              <a:rPr lang="de-DE" sz="2800" dirty="0"/>
              <a:t>Wenn wir uns mit</a:t>
            </a:r>
          </a:p>
          <a:p>
            <a:r>
              <a:rPr lang="de-DE" sz="2800" dirty="0"/>
              <a:t>kinetischer Energie </a:t>
            </a:r>
            <a:r>
              <a:rPr lang="de-DE" sz="2800" dirty="0" err="1"/>
              <a:t>beschäf-tigen</a:t>
            </a:r>
            <a:r>
              <a:rPr lang="de-DE" sz="2800" dirty="0"/>
              <a:t>, haben wir es mit Quadratfunktionen</a:t>
            </a:r>
          </a:p>
          <a:p>
            <a:r>
              <a:rPr lang="de-DE" sz="2800" dirty="0"/>
              <a:t>zu tun.</a:t>
            </a:r>
          </a:p>
        </p:txBody>
      </p:sp>
      <p:graphicFrame>
        <p:nvGraphicFramePr>
          <p:cNvPr id="30" name="Diagramm 29">
            <a:extLst>
              <a:ext uri="{FF2B5EF4-FFF2-40B4-BE49-F238E27FC236}">
                <a16:creationId xmlns:a16="http://schemas.microsoft.com/office/drawing/2014/main" id="{280C133D-2257-444D-84BA-F639E8361530}"/>
              </a:ext>
            </a:extLst>
          </p:cNvPr>
          <p:cNvGraphicFramePr>
            <a:graphicFrameLocks/>
          </p:cNvGraphicFramePr>
          <p:nvPr>
            <p:extLst>
              <p:ext uri="{D42A27DB-BD31-4B8C-83A1-F6EECF244321}">
                <p14:modId xmlns:p14="http://schemas.microsoft.com/office/powerpoint/2010/main" val="3518730657"/>
              </p:ext>
            </p:extLst>
          </p:nvPr>
        </p:nvGraphicFramePr>
        <p:xfrm>
          <a:off x="4602469" y="914400"/>
          <a:ext cx="2308225" cy="3987800"/>
        </p:xfrm>
        <a:graphic>
          <a:graphicData uri="http://schemas.openxmlformats.org/drawingml/2006/chart">
            <c:chart xmlns:c="http://schemas.openxmlformats.org/drawingml/2006/chart" xmlns:r="http://schemas.openxmlformats.org/officeDocument/2006/relationships" r:id="rId5"/>
          </a:graphicData>
        </a:graphic>
      </p:graphicFrame>
      <p:sp>
        <p:nvSpPr>
          <p:cNvPr id="25" name="Titel 1">
            <a:extLst>
              <a:ext uri="{FF2B5EF4-FFF2-40B4-BE49-F238E27FC236}">
                <a16:creationId xmlns:a16="http://schemas.microsoft.com/office/drawing/2014/main" id="{D0626708-3B02-4E2F-85EF-DB22B4BE150C}"/>
              </a:ext>
            </a:extLst>
          </p:cNvPr>
          <p:cNvSpPr>
            <a:spLocks noGrp="1"/>
          </p:cNvSpPr>
          <p:nvPr>
            <p:ph type="title"/>
          </p:nvPr>
        </p:nvSpPr>
        <p:spPr>
          <a:xfrm>
            <a:off x="838200" y="192933"/>
            <a:ext cx="10515600" cy="721467"/>
          </a:xfrm>
        </p:spPr>
        <p:txBody>
          <a:bodyPr>
            <a:normAutofit/>
          </a:bodyPr>
          <a:lstStyle/>
          <a:p>
            <a:r>
              <a:rPr lang="de-DE" sz="2800" dirty="0"/>
              <a:t>6 Ein genauerer Blick auf kinetische Energie	</a:t>
            </a:r>
          </a:p>
        </p:txBody>
      </p:sp>
      <p:pic>
        <p:nvPicPr>
          <p:cNvPr id="26" name="Grafik 25">
            <a:extLst>
              <a:ext uri="{FF2B5EF4-FFF2-40B4-BE49-F238E27FC236}">
                <a16:creationId xmlns:a16="http://schemas.microsoft.com/office/drawing/2014/main" id="{D04E094A-FCE4-4126-B353-F5E8AFCC06AD}"/>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10013891">
            <a:off x="3440977" y="3458317"/>
            <a:ext cx="3004692" cy="4248472"/>
          </a:xfrm>
          <a:prstGeom prst="rect">
            <a:avLst/>
          </a:prstGeom>
        </p:spPr>
      </p:pic>
    </p:spTree>
    <p:extLst>
      <p:ext uri="{BB962C8B-B14F-4D97-AF65-F5344CB8AC3E}">
        <p14:creationId xmlns:p14="http://schemas.microsoft.com/office/powerpoint/2010/main" val="3484817690"/>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liennummernplatzhalter 3">
            <a:extLst>
              <a:ext uri="{FF2B5EF4-FFF2-40B4-BE49-F238E27FC236}">
                <a16:creationId xmlns:a16="http://schemas.microsoft.com/office/drawing/2014/main" id="{65FD59B9-C7A4-4466-89AE-822D59852DCF}"/>
              </a:ext>
            </a:extLst>
          </p:cNvPr>
          <p:cNvSpPr>
            <a:spLocks noGrp="1"/>
          </p:cNvSpPr>
          <p:nvPr>
            <p:ph type="sldNum" sz="quarter" idx="12"/>
          </p:nvPr>
        </p:nvSpPr>
        <p:spPr/>
        <p:txBody>
          <a:bodyPr/>
          <a:lstStyle/>
          <a:p>
            <a:fld id="{F44E9EF7-D31C-4365-9088-79B42878EAD7}" type="slidenum">
              <a:rPr lang="de-DE" smtClean="0"/>
              <a:t>47</a:t>
            </a:fld>
            <a:endParaRPr lang="de-DE"/>
          </a:p>
        </p:txBody>
      </p:sp>
      <p:sp>
        <p:nvSpPr>
          <p:cNvPr id="10" name="Textfeld 9">
            <a:extLst>
              <a:ext uri="{FF2B5EF4-FFF2-40B4-BE49-F238E27FC236}">
                <a16:creationId xmlns:a16="http://schemas.microsoft.com/office/drawing/2014/main" id="{F4C9E9D8-4DEE-4590-8DE1-73B36671DE54}"/>
              </a:ext>
            </a:extLst>
          </p:cNvPr>
          <p:cNvSpPr txBox="1"/>
          <p:nvPr/>
        </p:nvSpPr>
        <p:spPr>
          <a:xfrm>
            <a:off x="8184232" y="4005064"/>
            <a:ext cx="3342453" cy="954107"/>
          </a:xfrm>
          <a:prstGeom prst="rect">
            <a:avLst/>
          </a:prstGeom>
          <a:noFill/>
        </p:spPr>
        <p:txBody>
          <a:bodyPr wrap="none" rtlCol="0">
            <a:spAutoFit/>
          </a:bodyPr>
          <a:lstStyle/>
          <a:p>
            <a:r>
              <a:rPr lang="de-DE" sz="2800" dirty="0"/>
              <a:t>Bist du bereit für</a:t>
            </a:r>
          </a:p>
          <a:p>
            <a:r>
              <a:rPr lang="de-DE" sz="2800" dirty="0"/>
              <a:t>den nächsten Schritt?</a:t>
            </a:r>
          </a:p>
        </p:txBody>
      </p:sp>
      <p:graphicFrame>
        <p:nvGraphicFramePr>
          <p:cNvPr id="30" name="Diagramm 29">
            <a:extLst>
              <a:ext uri="{FF2B5EF4-FFF2-40B4-BE49-F238E27FC236}">
                <a16:creationId xmlns:a16="http://schemas.microsoft.com/office/drawing/2014/main" id="{280C133D-2257-444D-84BA-F639E8361530}"/>
              </a:ext>
            </a:extLst>
          </p:cNvPr>
          <p:cNvGraphicFramePr>
            <a:graphicFrameLocks/>
          </p:cNvGraphicFramePr>
          <p:nvPr>
            <p:extLst>
              <p:ext uri="{D42A27DB-BD31-4B8C-83A1-F6EECF244321}">
                <p14:modId xmlns:p14="http://schemas.microsoft.com/office/powerpoint/2010/main" val="419065187"/>
              </p:ext>
            </p:extLst>
          </p:nvPr>
        </p:nvGraphicFramePr>
        <p:xfrm>
          <a:off x="4602469" y="914400"/>
          <a:ext cx="2308225" cy="3987800"/>
        </p:xfrm>
        <a:graphic>
          <a:graphicData uri="http://schemas.openxmlformats.org/drawingml/2006/chart">
            <c:chart xmlns:c="http://schemas.openxmlformats.org/drawingml/2006/chart" xmlns:r="http://schemas.openxmlformats.org/officeDocument/2006/relationships" r:id="rId2"/>
          </a:graphicData>
        </a:graphic>
      </p:graphicFrame>
      <p:sp>
        <p:nvSpPr>
          <p:cNvPr id="29" name="Textfeld 28">
            <a:extLst>
              <a:ext uri="{FF2B5EF4-FFF2-40B4-BE49-F238E27FC236}">
                <a16:creationId xmlns:a16="http://schemas.microsoft.com/office/drawing/2014/main" id="{5D5F81B9-BE90-473C-A156-B2B5CA6D6150}"/>
              </a:ext>
            </a:extLst>
          </p:cNvPr>
          <p:cNvSpPr txBox="1"/>
          <p:nvPr/>
        </p:nvSpPr>
        <p:spPr>
          <a:xfrm>
            <a:off x="983432" y="2564904"/>
            <a:ext cx="3309304" cy="523220"/>
          </a:xfrm>
          <a:prstGeom prst="rect">
            <a:avLst/>
          </a:prstGeom>
          <a:noFill/>
        </p:spPr>
        <p:txBody>
          <a:bodyPr wrap="none" rtlCol="0">
            <a:spAutoFit/>
          </a:bodyPr>
          <a:lstStyle/>
          <a:p>
            <a:r>
              <a:rPr lang="de-DE" sz="2800" dirty="0"/>
              <a:t>Bitte nicht vergessen:</a:t>
            </a:r>
          </a:p>
        </p:txBody>
      </p:sp>
      <p:sp>
        <p:nvSpPr>
          <p:cNvPr id="3" name="Ellipse 2">
            <a:extLst>
              <a:ext uri="{FF2B5EF4-FFF2-40B4-BE49-F238E27FC236}">
                <a16:creationId xmlns:a16="http://schemas.microsoft.com/office/drawing/2014/main" id="{E3750DED-E276-44C5-9C6C-8B81FC6D1DC4}"/>
              </a:ext>
            </a:extLst>
          </p:cNvPr>
          <p:cNvSpPr/>
          <p:nvPr/>
        </p:nvSpPr>
        <p:spPr>
          <a:xfrm>
            <a:off x="4727848" y="2420888"/>
            <a:ext cx="504056" cy="1008112"/>
          </a:xfrm>
          <a:prstGeom prst="ellipse">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1" name="Ellipse 30">
            <a:extLst>
              <a:ext uri="{FF2B5EF4-FFF2-40B4-BE49-F238E27FC236}">
                <a16:creationId xmlns:a16="http://schemas.microsoft.com/office/drawing/2014/main" id="{235D699D-9D12-42D4-B61B-F33A9CC04C86}"/>
              </a:ext>
            </a:extLst>
          </p:cNvPr>
          <p:cNvSpPr/>
          <p:nvPr/>
        </p:nvSpPr>
        <p:spPr>
          <a:xfrm rot="5400000">
            <a:off x="5499162" y="694411"/>
            <a:ext cx="504056" cy="1008112"/>
          </a:xfrm>
          <a:prstGeom prst="ellipse">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1" name="Titel 1">
            <a:extLst>
              <a:ext uri="{FF2B5EF4-FFF2-40B4-BE49-F238E27FC236}">
                <a16:creationId xmlns:a16="http://schemas.microsoft.com/office/drawing/2014/main" id="{755B61AC-6BE5-4F4B-AAA3-6BD48344CC42}"/>
              </a:ext>
            </a:extLst>
          </p:cNvPr>
          <p:cNvSpPr>
            <a:spLocks noGrp="1"/>
          </p:cNvSpPr>
          <p:nvPr>
            <p:ph type="title"/>
          </p:nvPr>
        </p:nvSpPr>
        <p:spPr>
          <a:xfrm>
            <a:off x="838200" y="192933"/>
            <a:ext cx="10515600" cy="721467"/>
          </a:xfrm>
        </p:spPr>
        <p:txBody>
          <a:bodyPr>
            <a:normAutofit/>
          </a:bodyPr>
          <a:lstStyle/>
          <a:p>
            <a:r>
              <a:rPr lang="de-DE" sz="2800" dirty="0"/>
              <a:t>6 Ein genauerer Blick auf kinetische Energie	</a:t>
            </a:r>
          </a:p>
        </p:txBody>
      </p:sp>
    </p:spTree>
    <p:extLst>
      <p:ext uri="{BB962C8B-B14F-4D97-AF65-F5344CB8AC3E}">
        <p14:creationId xmlns:p14="http://schemas.microsoft.com/office/powerpoint/2010/main" val="41916698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p:cTn id="7" dur="1000" fill="hold"/>
                                        <p:tgtEl>
                                          <p:spTgt spid="10"/>
                                        </p:tgtEl>
                                        <p:attrNameLst>
                                          <p:attrName>ppt_w</p:attrName>
                                        </p:attrNameLst>
                                      </p:cBhvr>
                                      <p:tavLst>
                                        <p:tav tm="0">
                                          <p:val>
                                            <p:fltVal val="0"/>
                                          </p:val>
                                        </p:tav>
                                        <p:tav tm="100000">
                                          <p:val>
                                            <p:strVal val="#ppt_w"/>
                                          </p:val>
                                        </p:tav>
                                      </p:tavLst>
                                    </p:anim>
                                    <p:anim calcmode="lin" valueType="num">
                                      <p:cBhvr>
                                        <p:cTn id="8" dur="1000" fill="hold"/>
                                        <p:tgtEl>
                                          <p:spTgt spid="10"/>
                                        </p:tgtEl>
                                        <p:attrNameLst>
                                          <p:attrName>ppt_h</p:attrName>
                                        </p:attrNameLst>
                                      </p:cBhvr>
                                      <p:tavLst>
                                        <p:tav tm="0">
                                          <p:val>
                                            <p:fltVal val="0"/>
                                          </p:val>
                                        </p:tav>
                                        <p:tav tm="100000">
                                          <p:val>
                                            <p:strVal val="#ppt_h"/>
                                          </p:val>
                                        </p:tav>
                                      </p:tavLst>
                                    </p:anim>
                                    <p:anim calcmode="lin" valueType="num">
                                      <p:cBhvr>
                                        <p:cTn id="9" dur="1000" fill="hold"/>
                                        <p:tgtEl>
                                          <p:spTgt spid="10"/>
                                        </p:tgtEl>
                                        <p:attrNameLst>
                                          <p:attrName>style.rotation</p:attrName>
                                        </p:attrNameLst>
                                      </p:cBhvr>
                                      <p:tavLst>
                                        <p:tav tm="0">
                                          <p:val>
                                            <p:fltVal val="90"/>
                                          </p:val>
                                        </p:tav>
                                        <p:tav tm="100000">
                                          <p:val>
                                            <p:fltVal val="0"/>
                                          </p:val>
                                        </p:tav>
                                      </p:tavLst>
                                    </p:anim>
                                    <p:animEffect transition="in" filter="fade">
                                      <p:cBhvr>
                                        <p:cTn id="10" dur="10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15813E7-CB8F-4D72-AAB1-4888242F17E7}"/>
              </a:ext>
            </a:extLst>
          </p:cNvPr>
          <p:cNvSpPr>
            <a:spLocks noGrp="1"/>
          </p:cNvSpPr>
          <p:nvPr>
            <p:ph type="title"/>
          </p:nvPr>
        </p:nvSpPr>
        <p:spPr>
          <a:xfrm>
            <a:off x="838200" y="192933"/>
            <a:ext cx="10515600" cy="721467"/>
          </a:xfrm>
        </p:spPr>
        <p:txBody>
          <a:bodyPr>
            <a:normAutofit/>
          </a:bodyPr>
          <a:lstStyle/>
          <a:p>
            <a:r>
              <a:rPr lang="de-DE" sz="2800" dirty="0"/>
              <a:t>7 Totalenergie	</a:t>
            </a:r>
          </a:p>
        </p:txBody>
      </p:sp>
      <p:sp>
        <p:nvSpPr>
          <p:cNvPr id="4" name="Foliennummernplatzhalter 3">
            <a:extLst>
              <a:ext uri="{FF2B5EF4-FFF2-40B4-BE49-F238E27FC236}">
                <a16:creationId xmlns:a16="http://schemas.microsoft.com/office/drawing/2014/main" id="{65FD59B9-C7A4-4466-89AE-822D59852DCF}"/>
              </a:ext>
            </a:extLst>
          </p:cNvPr>
          <p:cNvSpPr>
            <a:spLocks noGrp="1"/>
          </p:cNvSpPr>
          <p:nvPr>
            <p:ph type="sldNum" sz="quarter" idx="12"/>
          </p:nvPr>
        </p:nvSpPr>
        <p:spPr/>
        <p:txBody>
          <a:bodyPr/>
          <a:lstStyle/>
          <a:p>
            <a:fld id="{F44E9EF7-D31C-4365-9088-79B42878EAD7}" type="slidenum">
              <a:rPr lang="de-DE" smtClean="0"/>
              <a:t>48</a:t>
            </a:fld>
            <a:endParaRPr lang="de-DE"/>
          </a:p>
        </p:txBody>
      </p:sp>
      <p:pic>
        <p:nvPicPr>
          <p:cNvPr id="29" name="Grafik 28">
            <a:extLst>
              <a:ext uri="{FF2B5EF4-FFF2-40B4-BE49-F238E27FC236}">
                <a16:creationId xmlns:a16="http://schemas.microsoft.com/office/drawing/2014/main" id="{875C321B-B876-4F4C-8C85-B0AEFF729EFD}"/>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rot="1441901">
            <a:off x="3925892" y="1940041"/>
            <a:ext cx="3198364" cy="4522314"/>
          </a:xfrm>
          <a:prstGeom prst="rect">
            <a:avLst/>
          </a:prstGeom>
        </p:spPr>
      </p:pic>
      <p:sp>
        <p:nvSpPr>
          <p:cNvPr id="31" name="Titel 1">
            <a:extLst>
              <a:ext uri="{FF2B5EF4-FFF2-40B4-BE49-F238E27FC236}">
                <a16:creationId xmlns:a16="http://schemas.microsoft.com/office/drawing/2014/main" id="{09239685-032E-4599-AF49-ECFCD8A57B9B}"/>
              </a:ext>
            </a:extLst>
          </p:cNvPr>
          <p:cNvSpPr txBox="1">
            <a:spLocks/>
          </p:cNvSpPr>
          <p:nvPr/>
        </p:nvSpPr>
        <p:spPr>
          <a:xfrm>
            <a:off x="1199456" y="980728"/>
            <a:ext cx="9793088" cy="792087"/>
          </a:xfrm>
          <a:prstGeom prst="rect">
            <a:avLst/>
          </a:prstGeom>
        </p:spPr>
        <p:txBody>
          <a:bodyPr vert="horz" lIns="91440" tIns="45720" rIns="91440" bIns="45720" rtlCol="0" anchor="ctr">
            <a:normAutofit fontScale="92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de-DE" sz="3200" dirty="0">
                <a:latin typeface="+mn-lt"/>
              </a:rPr>
              <a:t>potentielle Energie                 +                       kinetische Energie</a:t>
            </a:r>
          </a:p>
        </p:txBody>
      </p:sp>
      <p:sp>
        <p:nvSpPr>
          <p:cNvPr id="32" name="Titel 1">
            <a:extLst>
              <a:ext uri="{FF2B5EF4-FFF2-40B4-BE49-F238E27FC236}">
                <a16:creationId xmlns:a16="http://schemas.microsoft.com/office/drawing/2014/main" id="{F7A2F256-325A-47E5-9E95-2C842E04673F}"/>
              </a:ext>
            </a:extLst>
          </p:cNvPr>
          <p:cNvSpPr txBox="1">
            <a:spLocks/>
          </p:cNvSpPr>
          <p:nvPr/>
        </p:nvSpPr>
        <p:spPr>
          <a:xfrm>
            <a:off x="4595821" y="5373217"/>
            <a:ext cx="2520280" cy="108012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de-DE" sz="3200" dirty="0">
                <a:latin typeface="+mn-lt"/>
              </a:rPr>
              <a:t>= Totalenergie</a:t>
            </a:r>
          </a:p>
        </p:txBody>
      </p:sp>
      <p:graphicFrame>
        <p:nvGraphicFramePr>
          <p:cNvPr id="33" name="Diagramm 32">
            <a:extLst>
              <a:ext uri="{FF2B5EF4-FFF2-40B4-BE49-F238E27FC236}">
                <a16:creationId xmlns:a16="http://schemas.microsoft.com/office/drawing/2014/main" id="{66F81F38-C997-4CE4-B262-9A439D5602D1}"/>
              </a:ext>
            </a:extLst>
          </p:cNvPr>
          <p:cNvGraphicFramePr>
            <a:graphicFrameLocks/>
          </p:cNvGraphicFramePr>
          <p:nvPr>
            <p:extLst>
              <p:ext uri="{D42A27DB-BD31-4B8C-83A1-F6EECF244321}">
                <p14:modId xmlns:p14="http://schemas.microsoft.com/office/powerpoint/2010/main" val="2426155197"/>
              </p:ext>
            </p:extLst>
          </p:nvPr>
        </p:nvGraphicFramePr>
        <p:xfrm>
          <a:off x="7820223" y="1628800"/>
          <a:ext cx="2308225" cy="3987800"/>
        </p:xfrm>
        <a:graphic>
          <a:graphicData uri="http://schemas.openxmlformats.org/drawingml/2006/chart">
            <c:chart xmlns:c="http://schemas.openxmlformats.org/drawingml/2006/chart" xmlns:r="http://schemas.openxmlformats.org/officeDocument/2006/relationships" r:id="rId3"/>
          </a:graphicData>
        </a:graphic>
      </p:graphicFrame>
      <p:sp>
        <p:nvSpPr>
          <p:cNvPr id="34" name="Gleichschenkliges Dreieck 33">
            <a:extLst>
              <a:ext uri="{FF2B5EF4-FFF2-40B4-BE49-F238E27FC236}">
                <a16:creationId xmlns:a16="http://schemas.microsoft.com/office/drawing/2014/main" id="{BA1F0D30-AC30-494C-AB9F-74CBC8B3C296}"/>
              </a:ext>
            </a:extLst>
          </p:cNvPr>
          <p:cNvSpPr/>
          <p:nvPr/>
        </p:nvSpPr>
        <p:spPr>
          <a:xfrm rot="10800000">
            <a:off x="2063553" y="1977241"/>
            <a:ext cx="1240943" cy="3539991"/>
          </a:xfrm>
          <a:prstGeom prst="triangl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Tree>
    <p:extLst>
      <p:ext uri="{BB962C8B-B14F-4D97-AF65-F5344CB8AC3E}">
        <p14:creationId xmlns:p14="http://schemas.microsoft.com/office/powerpoint/2010/main" val="6312350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2"/>
                                        </p:tgtEl>
                                        <p:attrNameLst>
                                          <p:attrName>style.visibility</p:attrName>
                                        </p:attrNameLst>
                                      </p:cBhvr>
                                      <p:to>
                                        <p:strVal val="visible"/>
                                      </p:to>
                                    </p:set>
                                    <p:animEffect transition="in" filter="fade">
                                      <p:cBhvr>
                                        <p:cTn id="7" dur="1000"/>
                                        <p:tgtEl>
                                          <p:spTgt spid="32"/>
                                        </p:tgtEl>
                                      </p:cBhvr>
                                    </p:animEffect>
                                    <p:anim calcmode="lin" valueType="num">
                                      <p:cBhvr>
                                        <p:cTn id="8" dur="1000" fill="hold"/>
                                        <p:tgtEl>
                                          <p:spTgt spid="32"/>
                                        </p:tgtEl>
                                        <p:attrNameLst>
                                          <p:attrName>ppt_x</p:attrName>
                                        </p:attrNameLst>
                                      </p:cBhvr>
                                      <p:tavLst>
                                        <p:tav tm="0">
                                          <p:val>
                                            <p:strVal val="#ppt_x"/>
                                          </p:val>
                                        </p:tav>
                                        <p:tav tm="100000">
                                          <p:val>
                                            <p:strVal val="#ppt_x"/>
                                          </p:val>
                                        </p:tav>
                                      </p:tavLst>
                                    </p:anim>
                                    <p:anim calcmode="lin" valueType="num">
                                      <p:cBhvr>
                                        <p:cTn id="9" dur="1000" fill="hold"/>
                                        <p:tgtEl>
                                          <p:spTgt spid="3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 grpId="0"/>
    </p:bld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15813E7-CB8F-4D72-AAB1-4888242F17E7}"/>
              </a:ext>
            </a:extLst>
          </p:cNvPr>
          <p:cNvSpPr>
            <a:spLocks noGrp="1"/>
          </p:cNvSpPr>
          <p:nvPr>
            <p:ph type="title"/>
          </p:nvPr>
        </p:nvSpPr>
        <p:spPr>
          <a:xfrm>
            <a:off x="838200" y="192933"/>
            <a:ext cx="10515600" cy="721467"/>
          </a:xfrm>
        </p:spPr>
        <p:txBody>
          <a:bodyPr>
            <a:normAutofit/>
          </a:bodyPr>
          <a:lstStyle/>
          <a:p>
            <a:r>
              <a:rPr lang="de-DE" sz="2800" dirty="0"/>
              <a:t>7 Totalenergie	</a:t>
            </a:r>
          </a:p>
        </p:txBody>
      </p:sp>
      <p:sp>
        <p:nvSpPr>
          <p:cNvPr id="4" name="Foliennummernplatzhalter 3">
            <a:extLst>
              <a:ext uri="{FF2B5EF4-FFF2-40B4-BE49-F238E27FC236}">
                <a16:creationId xmlns:a16="http://schemas.microsoft.com/office/drawing/2014/main" id="{65FD59B9-C7A4-4466-89AE-822D59852DCF}"/>
              </a:ext>
            </a:extLst>
          </p:cNvPr>
          <p:cNvSpPr>
            <a:spLocks noGrp="1"/>
          </p:cNvSpPr>
          <p:nvPr>
            <p:ph type="sldNum" sz="quarter" idx="12"/>
          </p:nvPr>
        </p:nvSpPr>
        <p:spPr/>
        <p:txBody>
          <a:bodyPr/>
          <a:lstStyle/>
          <a:p>
            <a:fld id="{F44E9EF7-D31C-4365-9088-79B42878EAD7}" type="slidenum">
              <a:rPr lang="de-DE" smtClean="0"/>
              <a:t>49</a:t>
            </a:fld>
            <a:endParaRPr lang="de-DE"/>
          </a:p>
        </p:txBody>
      </p:sp>
      <p:sp>
        <p:nvSpPr>
          <p:cNvPr id="32" name="Titel 1">
            <a:extLst>
              <a:ext uri="{FF2B5EF4-FFF2-40B4-BE49-F238E27FC236}">
                <a16:creationId xmlns:a16="http://schemas.microsoft.com/office/drawing/2014/main" id="{F7A2F256-325A-47E5-9E95-2C842E04673F}"/>
              </a:ext>
            </a:extLst>
          </p:cNvPr>
          <p:cNvSpPr txBox="1">
            <a:spLocks/>
          </p:cNvSpPr>
          <p:nvPr/>
        </p:nvSpPr>
        <p:spPr>
          <a:xfrm>
            <a:off x="3359696" y="5373217"/>
            <a:ext cx="4968552" cy="108012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de-DE" sz="2800" dirty="0">
                <a:latin typeface="+mn-lt"/>
              </a:rPr>
              <a:t>die Totalenergie bleibt gleich.</a:t>
            </a:r>
          </a:p>
          <a:p>
            <a:r>
              <a:rPr lang="de-DE" sz="1700" dirty="0">
                <a:latin typeface="+mn-lt"/>
              </a:rPr>
              <a:t>(Verluste durch Widerstand nicht berücksichtigt!)</a:t>
            </a:r>
          </a:p>
        </p:txBody>
      </p:sp>
      <p:graphicFrame>
        <p:nvGraphicFramePr>
          <p:cNvPr id="33" name="Diagramm 32">
            <a:extLst>
              <a:ext uri="{FF2B5EF4-FFF2-40B4-BE49-F238E27FC236}">
                <a16:creationId xmlns:a16="http://schemas.microsoft.com/office/drawing/2014/main" id="{66F81F38-C997-4CE4-B262-9A439D5602D1}"/>
              </a:ext>
            </a:extLst>
          </p:cNvPr>
          <p:cNvGraphicFramePr>
            <a:graphicFrameLocks/>
          </p:cNvGraphicFramePr>
          <p:nvPr/>
        </p:nvGraphicFramePr>
        <p:xfrm>
          <a:off x="7820223" y="1628800"/>
          <a:ext cx="2308225" cy="3987800"/>
        </p:xfrm>
        <a:graphic>
          <a:graphicData uri="http://schemas.openxmlformats.org/drawingml/2006/chart">
            <c:chart xmlns:c="http://schemas.openxmlformats.org/drawingml/2006/chart" xmlns:r="http://schemas.openxmlformats.org/officeDocument/2006/relationships" r:id="rId2"/>
          </a:graphicData>
        </a:graphic>
      </p:graphicFrame>
      <p:sp>
        <p:nvSpPr>
          <p:cNvPr id="34" name="Gleichschenkliges Dreieck 33">
            <a:extLst>
              <a:ext uri="{FF2B5EF4-FFF2-40B4-BE49-F238E27FC236}">
                <a16:creationId xmlns:a16="http://schemas.microsoft.com/office/drawing/2014/main" id="{BA1F0D30-AC30-494C-AB9F-74CBC8B3C296}"/>
              </a:ext>
            </a:extLst>
          </p:cNvPr>
          <p:cNvSpPr/>
          <p:nvPr/>
        </p:nvSpPr>
        <p:spPr>
          <a:xfrm rot="10800000">
            <a:off x="2063553" y="1977241"/>
            <a:ext cx="1240943" cy="3539991"/>
          </a:xfrm>
          <a:prstGeom prst="triangl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9" name="Titel 1">
            <a:extLst>
              <a:ext uri="{FF2B5EF4-FFF2-40B4-BE49-F238E27FC236}">
                <a16:creationId xmlns:a16="http://schemas.microsoft.com/office/drawing/2014/main" id="{DA31FC5A-0865-418D-A7CA-81DA91DF36B4}"/>
              </a:ext>
            </a:extLst>
          </p:cNvPr>
          <p:cNvSpPr txBox="1">
            <a:spLocks/>
          </p:cNvSpPr>
          <p:nvPr/>
        </p:nvSpPr>
        <p:spPr>
          <a:xfrm>
            <a:off x="1120280" y="1009327"/>
            <a:ext cx="9944272" cy="504056"/>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de-DE" sz="2800" dirty="0">
                <a:latin typeface="+mn-lt"/>
              </a:rPr>
              <a:t>Wenn ein Segler die Nase senkt, nimmt er Geschwindigkeit auf…</a:t>
            </a:r>
          </a:p>
        </p:txBody>
      </p:sp>
      <p:pic>
        <p:nvPicPr>
          <p:cNvPr id="10" name="Grafik 9">
            <a:extLst>
              <a:ext uri="{FF2B5EF4-FFF2-40B4-BE49-F238E27FC236}">
                <a16:creationId xmlns:a16="http://schemas.microsoft.com/office/drawing/2014/main" id="{9DEC577F-E05F-4DCA-9144-FF4F6B6C38A7}"/>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2017598">
            <a:off x="3358349" y="947888"/>
            <a:ext cx="3198364" cy="4522314"/>
          </a:xfrm>
          <a:prstGeom prst="rect">
            <a:avLst/>
          </a:prstGeom>
        </p:spPr>
      </p:pic>
      <p:sp>
        <p:nvSpPr>
          <p:cNvPr id="11" name="Pfeil: nach unten gekrümmt 10">
            <a:extLst>
              <a:ext uri="{FF2B5EF4-FFF2-40B4-BE49-F238E27FC236}">
                <a16:creationId xmlns:a16="http://schemas.microsoft.com/office/drawing/2014/main" id="{9900E6F2-AB5A-4FC2-8EC6-FE58F92A9E88}"/>
              </a:ext>
            </a:extLst>
          </p:cNvPr>
          <p:cNvSpPr/>
          <p:nvPr/>
        </p:nvSpPr>
        <p:spPr>
          <a:xfrm rot="2097833">
            <a:off x="5557804" y="1953499"/>
            <a:ext cx="1080120" cy="629365"/>
          </a:xfrm>
          <a:prstGeom prst="curved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solidFill>
                <a:schemeClr val="tx1"/>
              </a:solidFill>
            </a:endParaRPr>
          </a:p>
        </p:txBody>
      </p:sp>
      <p:sp>
        <p:nvSpPr>
          <p:cNvPr id="12" name="Titel 1">
            <a:extLst>
              <a:ext uri="{FF2B5EF4-FFF2-40B4-BE49-F238E27FC236}">
                <a16:creationId xmlns:a16="http://schemas.microsoft.com/office/drawing/2014/main" id="{D90DB52D-9DB2-401C-8461-926CCF12BC13}"/>
              </a:ext>
            </a:extLst>
          </p:cNvPr>
          <p:cNvSpPr txBox="1">
            <a:spLocks/>
          </p:cNvSpPr>
          <p:nvPr/>
        </p:nvSpPr>
        <p:spPr>
          <a:xfrm>
            <a:off x="3359696" y="3361204"/>
            <a:ext cx="4181597" cy="1367086"/>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de-DE" sz="2800" dirty="0">
                <a:latin typeface="+mn-lt"/>
              </a:rPr>
              <a:t>potentielle Energie wird in</a:t>
            </a:r>
          </a:p>
          <a:p>
            <a:r>
              <a:rPr lang="de-DE" sz="2800" dirty="0">
                <a:latin typeface="+mn-lt"/>
              </a:rPr>
              <a:t>kinetische Energie umgewandelt, aber…</a:t>
            </a:r>
          </a:p>
        </p:txBody>
      </p:sp>
    </p:spTree>
    <p:extLst>
      <p:ext uri="{BB962C8B-B14F-4D97-AF65-F5344CB8AC3E}">
        <p14:creationId xmlns:p14="http://schemas.microsoft.com/office/powerpoint/2010/main" val="22868775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2"/>
                                        </p:tgtEl>
                                        <p:attrNameLst>
                                          <p:attrName>style.visibility</p:attrName>
                                        </p:attrNameLst>
                                      </p:cBhvr>
                                      <p:to>
                                        <p:strVal val="visible"/>
                                      </p:to>
                                    </p:set>
                                    <p:animEffect transition="in" filter="fade">
                                      <p:cBhvr>
                                        <p:cTn id="7" dur="1000"/>
                                        <p:tgtEl>
                                          <p:spTgt spid="32"/>
                                        </p:tgtEl>
                                      </p:cBhvr>
                                    </p:animEffect>
                                    <p:anim calcmode="lin" valueType="num">
                                      <p:cBhvr>
                                        <p:cTn id="8" dur="1000" fill="hold"/>
                                        <p:tgtEl>
                                          <p:spTgt spid="32"/>
                                        </p:tgtEl>
                                        <p:attrNameLst>
                                          <p:attrName>ppt_x</p:attrName>
                                        </p:attrNameLst>
                                      </p:cBhvr>
                                      <p:tavLst>
                                        <p:tav tm="0">
                                          <p:val>
                                            <p:strVal val="#ppt_x"/>
                                          </p:val>
                                        </p:tav>
                                        <p:tav tm="100000">
                                          <p:val>
                                            <p:strVal val="#ppt_x"/>
                                          </p:val>
                                        </p:tav>
                                      </p:tavLst>
                                    </p:anim>
                                    <p:anim calcmode="lin" valueType="num">
                                      <p:cBhvr>
                                        <p:cTn id="9" dur="1000" fill="hold"/>
                                        <p:tgtEl>
                                          <p:spTgt spid="3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D24FD34-33E3-4D8C-8971-020BC0190AAC}"/>
              </a:ext>
            </a:extLst>
          </p:cNvPr>
          <p:cNvSpPr>
            <a:spLocks noGrp="1"/>
          </p:cNvSpPr>
          <p:nvPr>
            <p:ph type="title"/>
          </p:nvPr>
        </p:nvSpPr>
        <p:spPr/>
        <p:txBody>
          <a:bodyPr/>
          <a:lstStyle/>
          <a:p>
            <a:r>
              <a:rPr lang="de-DE" dirty="0"/>
              <a:t>Ein </a:t>
            </a:r>
            <a:r>
              <a:rPr lang="de-DE" b="1" dirty="0"/>
              <a:t>TEK-VARIO</a:t>
            </a:r>
            <a:r>
              <a:rPr lang="de-DE" dirty="0"/>
              <a:t> ist ein Vario mit:</a:t>
            </a:r>
          </a:p>
        </p:txBody>
      </p:sp>
      <p:sp>
        <p:nvSpPr>
          <p:cNvPr id="3" name="Inhaltsplatzhalter 2">
            <a:extLst>
              <a:ext uri="{FF2B5EF4-FFF2-40B4-BE49-F238E27FC236}">
                <a16:creationId xmlns:a16="http://schemas.microsoft.com/office/drawing/2014/main" id="{87FDB716-E190-43AA-9E92-D5217D4819E2}"/>
              </a:ext>
            </a:extLst>
          </p:cNvPr>
          <p:cNvSpPr>
            <a:spLocks noGrp="1"/>
          </p:cNvSpPr>
          <p:nvPr>
            <p:ph idx="1"/>
          </p:nvPr>
        </p:nvSpPr>
        <p:spPr>
          <a:xfrm>
            <a:off x="1288474" y="1784062"/>
            <a:ext cx="7000504" cy="4351338"/>
          </a:xfrm>
        </p:spPr>
        <p:txBody>
          <a:bodyPr>
            <a:normAutofit fontScale="92500" lnSpcReduction="20000"/>
          </a:bodyPr>
          <a:lstStyle/>
          <a:p>
            <a:pPr marL="0" indent="0">
              <a:buNone/>
            </a:pPr>
            <a:r>
              <a:rPr lang="de-DE" sz="6000" b="1" dirty="0"/>
              <a:t>T</a:t>
            </a:r>
            <a:r>
              <a:rPr lang="de-DE" sz="3600" b="1" dirty="0"/>
              <a:t>OTAL</a:t>
            </a:r>
          </a:p>
          <a:p>
            <a:endParaRPr lang="de-DE" sz="3600" b="1" dirty="0"/>
          </a:p>
          <a:p>
            <a:pPr marL="0" indent="0">
              <a:buNone/>
            </a:pPr>
            <a:endParaRPr lang="de-DE" sz="3600" b="1" dirty="0"/>
          </a:p>
          <a:p>
            <a:pPr marL="0" indent="0">
              <a:buNone/>
            </a:pPr>
            <a:r>
              <a:rPr lang="de-DE" sz="6000" b="1" dirty="0"/>
              <a:t>E</a:t>
            </a:r>
            <a:r>
              <a:rPr lang="de-DE" sz="3600" b="1" dirty="0"/>
              <a:t>NERGIE</a:t>
            </a:r>
          </a:p>
          <a:p>
            <a:pPr marL="0" indent="0">
              <a:buNone/>
            </a:pPr>
            <a:endParaRPr lang="de-DE" sz="3600" b="1" dirty="0"/>
          </a:p>
          <a:p>
            <a:pPr marL="0" indent="0">
              <a:buNone/>
            </a:pPr>
            <a:endParaRPr lang="de-DE" sz="3600" b="1" dirty="0"/>
          </a:p>
          <a:p>
            <a:pPr marL="0" indent="0">
              <a:buNone/>
            </a:pPr>
            <a:r>
              <a:rPr lang="de-DE" sz="6500" b="1" dirty="0"/>
              <a:t>K</a:t>
            </a:r>
            <a:r>
              <a:rPr lang="de-DE" sz="3600" b="1" dirty="0"/>
              <a:t>OMPENSATION</a:t>
            </a:r>
          </a:p>
        </p:txBody>
      </p:sp>
      <p:sp>
        <p:nvSpPr>
          <p:cNvPr id="4" name="Fußzeilenplatzhalter 3">
            <a:extLst>
              <a:ext uri="{FF2B5EF4-FFF2-40B4-BE49-F238E27FC236}">
                <a16:creationId xmlns:a16="http://schemas.microsoft.com/office/drawing/2014/main" id="{11DE6542-F06B-4ABE-A70D-876E121A39AA}"/>
              </a:ext>
            </a:extLst>
          </p:cNvPr>
          <p:cNvSpPr>
            <a:spLocks noGrp="1"/>
          </p:cNvSpPr>
          <p:nvPr>
            <p:ph type="ftr" sz="quarter" idx="11"/>
          </p:nvPr>
        </p:nvSpPr>
        <p:spPr/>
        <p:txBody>
          <a:bodyPr/>
          <a:lstStyle/>
          <a:p>
            <a:endParaRPr lang="de-DE"/>
          </a:p>
        </p:txBody>
      </p:sp>
      <p:sp>
        <p:nvSpPr>
          <p:cNvPr id="5" name="Foliennummernplatzhalter 4">
            <a:extLst>
              <a:ext uri="{FF2B5EF4-FFF2-40B4-BE49-F238E27FC236}">
                <a16:creationId xmlns:a16="http://schemas.microsoft.com/office/drawing/2014/main" id="{56EE7D42-C74A-4D1D-B4FF-63E41368D4DE}"/>
              </a:ext>
            </a:extLst>
          </p:cNvPr>
          <p:cNvSpPr>
            <a:spLocks noGrp="1"/>
          </p:cNvSpPr>
          <p:nvPr>
            <p:ph type="sldNum" sz="quarter" idx="12"/>
          </p:nvPr>
        </p:nvSpPr>
        <p:spPr/>
        <p:txBody>
          <a:bodyPr/>
          <a:lstStyle/>
          <a:p>
            <a:fld id="{F44E9EF7-D31C-4365-9088-79B42878EAD7}" type="slidenum">
              <a:rPr lang="de-DE" smtClean="0"/>
              <a:t>5</a:t>
            </a:fld>
            <a:endParaRPr lang="de-DE"/>
          </a:p>
        </p:txBody>
      </p:sp>
    </p:spTree>
    <p:extLst>
      <p:ext uri="{BB962C8B-B14F-4D97-AF65-F5344CB8AC3E}">
        <p14:creationId xmlns:p14="http://schemas.microsoft.com/office/powerpoint/2010/main" val="2316341659"/>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Grafik 12">
            <a:extLst>
              <a:ext uri="{FF2B5EF4-FFF2-40B4-BE49-F238E27FC236}">
                <a16:creationId xmlns:a16="http://schemas.microsoft.com/office/drawing/2014/main" id="{4208185C-5679-4A6D-9FB8-F88E0F0D19A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614713" y="1167843"/>
            <a:ext cx="3198364" cy="4522314"/>
          </a:xfrm>
          <a:prstGeom prst="rect">
            <a:avLst/>
          </a:prstGeom>
        </p:spPr>
      </p:pic>
      <p:sp>
        <p:nvSpPr>
          <p:cNvPr id="14" name="Pfeil: nach unten gekrümmt 13">
            <a:extLst>
              <a:ext uri="{FF2B5EF4-FFF2-40B4-BE49-F238E27FC236}">
                <a16:creationId xmlns:a16="http://schemas.microsoft.com/office/drawing/2014/main" id="{5F939536-4111-4AE5-BEC5-90E6EC8DBE21}"/>
              </a:ext>
            </a:extLst>
          </p:cNvPr>
          <p:cNvSpPr/>
          <p:nvPr/>
        </p:nvSpPr>
        <p:spPr>
          <a:xfrm rot="10042300" flipH="1">
            <a:off x="5209265" y="2494460"/>
            <a:ext cx="1095504" cy="572844"/>
          </a:xfrm>
          <a:prstGeom prst="curvedDownArrow">
            <a:avLst/>
          </a:prstGeom>
          <a:solidFill>
            <a:srgbClr val="EF8D4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solidFill>
                <a:schemeClr val="tx1"/>
              </a:solidFill>
            </a:endParaRPr>
          </a:p>
        </p:txBody>
      </p:sp>
      <p:sp>
        <p:nvSpPr>
          <p:cNvPr id="2" name="Titel 1">
            <a:extLst>
              <a:ext uri="{FF2B5EF4-FFF2-40B4-BE49-F238E27FC236}">
                <a16:creationId xmlns:a16="http://schemas.microsoft.com/office/drawing/2014/main" id="{715813E7-CB8F-4D72-AAB1-4888242F17E7}"/>
              </a:ext>
            </a:extLst>
          </p:cNvPr>
          <p:cNvSpPr>
            <a:spLocks noGrp="1"/>
          </p:cNvSpPr>
          <p:nvPr>
            <p:ph type="title"/>
          </p:nvPr>
        </p:nvSpPr>
        <p:spPr>
          <a:xfrm>
            <a:off x="838200" y="192933"/>
            <a:ext cx="10515600" cy="721467"/>
          </a:xfrm>
        </p:spPr>
        <p:txBody>
          <a:bodyPr>
            <a:normAutofit/>
          </a:bodyPr>
          <a:lstStyle/>
          <a:p>
            <a:r>
              <a:rPr lang="de-DE" sz="2800" dirty="0"/>
              <a:t>7 Totalenergie	</a:t>
            </a:r>
          </a:p>
        </p:txBody>
      </p:sp>
      <p:sp>
        <p:nvSpPr>
          <p:cNvPr id="4" name="Foliennummernplatzhalter 3">
            <a:extLst>
              <a:ext uri="{FF2B5EF4-FFF2-40B4-BE49-F238E27FC236}">
                <a16:creationId xmlns:a16="http://schemas.microsoft.com/office/drawing/2014/main" id="{65FD59B9-C7A4-4466-89AE-822D59852DCF}"/>
              </a:ext>
            </a:extLst>
          </p:cNvPr>
          <p:cNvSpPr>
            <a:spLocks noGrp="1"/>
          </p:cNvSpPr>
          <p:nvPr>
            <p:ph type="sldNum" sz="quarter" idx="12"/>
          </p:nvPr>
        </p:nvSpPr>
        <p:spPr/>
        <p:txBody>
          <a:bodyPr/>
          <a:lstStyle/>
          <a:p>
            <a:fld id="{F44E9EF7-D31C-4365-9088-79B42878EAD7}" type="slidenum">
              <a:rPr lang="de-DE" smtClean="0"/>
              <a:t>50</a:t>
            </a:fld>
            <a:endParaRPr lang="de-DE"/>
          </a:p>
        </p:txBody>
      </p:sp>
      <p:sp>
        <p:nvSpPr>
          <p:cNvPr id="32" name="Titel 1">
            <a:extLst>
              <a:ext uri="{FF2B5EF4-FFF2-40B4-BE49-F238E27FC236}">
                <a16:creationId xmlns:a16="http://schemas.microsoft.com/office/drawing/2014/main" id="{F7A2F256-325A-47E5-9E95-2C842E04673F}"/>
              </a:ext>
            </a:extLst>
          </p:cNvPr>
          <p:cNvSpPr txBox="1">
            <a:spLocks/>
          </p:cNvSpPr>
          <p:nvPr/>
        </p:nvSpPr>
        <p:spPr>
          <a:xfrm>
            <a:off x="3359696" y="5373217"/>
            <a:ext cx="4968552" cy="108012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de-DE" sz="2800" dirty="0">
                <a:latin typeface="+mn-lt"/>
              </a:rPr>
              <a:t>die Totalenergie bleibt gleich.</a:t>
            </a:r>
          </a:p>
          <a:p>
            <a:r>
              <a:rPr lang="de-DE" sz="1700" dirty="0">
                <a:latin typeface="+mn-lt"/>
              </a:rPr>
              <a:t>(Verluste durch Widerstand nicht berücksichtigt!)</a:t>
            </a:r>
          </a:p>
          <a:p>
            <a:endParaRPr lang="de-DE" sz="2800" dirty="0">
              <a:latin typeface="+mn-lt"/>
            </a:endParaRPr>
          </a:p>
        </p:txBody>
      </p:sp>
      <p:graphicFrame>
        <p:nvGraphicFramePr>
          <p:cNvPr id="33" name="Diagramm 32">
            <a:extLst>
              <a:ext uri="{FF2B5EF4-FFF2-40B4-BE49-F238E27FC236}">
                <a16:creationId xmlns:a16="http://schemas.microsoft.com/office/drawing/2014/main" id="{66F81F38-C997-4CE4-B262-9A439D5602D1}"/>
              </a:ext>
            </a:extLst>
          </p:cNvPr>
          <p:cNvGraphicFramePr>
            <a:graphicFrameLocks/>
          </p:cNvGraphicFramePr>
          <p:nvPr/>
        </p:nvGraphicFramePr>
        <p:xfrm>
          <a:off x="7820223" y="1628800"/>
          <a:ext cx="2308225" cy="3987800"/>
        </p:xfrm>
        <a:graphic>
          <a:graphicData uri="http://schemas.openxmlformats.org/drawingml/2006/chart">
            <c:chart xmlns:c="http://schemas.openxmlformats.org/drawingml/2006/chart" xmlns:r="http://schemas.openxmlformats.org/officeDocument/2006/relationships" r:id="rId3"/>
          </a:graphicData>
        </a:graphic>
      </p:graphicFrame>
      <p:sp>
        <p:nvSpPr>
          <p:cNvPr id="34" name="Gleichschenkliges Dreieck 33">
            <a:extLst>
              <a:ext uri="{FF2B5EF4-FFF2-40B4-BE49-F238E27FC236}">
                <a16:creationId xmlns:a16="http://schemas.microsoft.com/office/drawing/2014/main" id="{BA1F0D30-AC30-494C-AB9F-74CBC8B3C296}"/>
              </a:ext>
            </a:extLst>
          </p:cNvPr>
          <p:cNvSpPr/>
          <p:nvPr/>
        </p:nvSpPr>
        <p:spPr>
          <a:xfrm rot="10800000">
            <a:off x="2063553" y="1977241"/>
            <a:ext cx="1240943" cy="3539991"/>
          </a:xfrm>
          <a:prstGeom prst="triangl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9" name="Titel 1">
            <a:extLst>
              <a:ext uri="{FF2B5EF4-FFF2-40B4-BE49-F238E27FC236}">
                <a16:creationId xmlns:a16="http://schemas.microsoft.com/office/drawing/2014/main" id="{DA31FC5A-0865-418D-A7CA-81DA91DF36B4}"/>
              </a:ext>
            </a:extLst>
          </p:cNvPr>
          <p:cNvSpPr txBox="1">
            <a:spLocks/>
          </p:cNvSpPr>
          <p:nvPr/>
        </p:nvSpPr>
        <p:spPr>
          <a:xfrm>
            <a:off x="1120280" y="1009327"/>
            <a:ext cx="9944272" cy="504056"/>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de-DE" sz="2800" dirty="0">
                <a:latin typeface="+mn-lt"/>
              </a:rPr>
              <a:t>Wenn ein Segler die Nase hebt, verliert er Geschwindigkeit…</a:t>
            </a:r>
          </a:p>
        </p:txBody>
      </p:sp>
      <p:sp>
        <p:nvSpPr>
          <p:cNvPr id="12" name="Titel 1">
            <a:extLst>
              <a:ext uri="{FF2B5EF4-FFF2-40B4-BE49-F238E27FC236}">
                <a16:creationId xmlns:a16="http://schemas.microsoft.com/office/drawing/2014/main" id="{D90DB52D-9DB2-401C-8461-926CCF12BC13}"/>
              </a:ext>
            </a:extLst>
          </p:cNvPr>
          <p:cNvSpPr txBox="1">
            <a:spLocks/>
          </p:cNvSpPr>
          <p:nvPr/>
        </p:nvSpPr>
        <p:spPr>
          <a:xfrm>
            <a:off x="3359696" y="3361204"/>
            <a:ext cx="4181597" cy="1367086"/>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de-DE" sz="2800" dirty="0">
                <a:latin typeface="+mn-lt"/>
              </a:rPr>
              <a:t>kinetische Energie wird in</a:t>
            </a:r>
          </a:p>
          <a:p>
            <a:r>
              <a:rPr lang="de-DE" sz="2800" dirty="0">
                <a:latin typeface="+mn-lt"/>
              </a:rPr>
              <a:t>potentielle Energie umgewandelt, aber…</a:t>
            </a:r>
          </a:p>
        </p:txBody>
      </p:sp>
    </p:spTree>
    <p:extLst>
      <p:ext uri="{BB962C8B-B14F-4D97-AF65-F5344CB8AC3E}">
        <p14:creationId xmlns:p14="http://schemas.microsoft.com/office/powerpoint/2010/main" val="15257293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2"/>
                                        </p:tgtEl>
                                        <p:attrNameLst>
                                          <p:attrName>style.visibility</p:attrName>
                                        </p:attrNameLst>
                                      </p:cBhvr>
                                      <p:to>
                                        <p:strVal val="visible"/>
                                      </p:to>
                                    </p:set>
                                    <p:animEffect transition="in" filter="fade">
                                      <p:cBhvr>
                                        <p:cTn id="7" dur="1000"/>
                                        <p:tgtEl>
                                          <p:spTgt spid="32"/>
                                        </p:tgtEl>
                                      </p:cBhvr>
                                    </p:animEffect>
                                    <p:anim calcmode="lin" valueType="num">
                                      <p:cBhvr>
                                        <p:cTn id="8" dur="1000" fill="hold"/>
                                        <p:tgtEl>
                                          <p:spTgt spid="32"/>
                                        </p:tgtEl>
                                        <p:attrNameLst>
                                          <p:attrName>ppt_x</p:attrName>
                                        </p:attrNameLst>
                                      </p:cBhvr>
                                      <p:tavLst>
                                        <p:tav tm="0">
                                          <p:val>
                                            <p:strVal val="#ppt_x"/>
                                          </p:val>
                                        </p:tav>
                                        <p:tav tm="100000">
                                          <p:val>
                                            <p:strVal val="#ppt_x"/>
                                          </p:val>
                                        </p:tav>
                                      </p:tavLst>
                                    </p:anim>
                                    <p:anim calcmode="lin" valueType="num">
                                      <p:cBhvr>
                                        <p:cTn id="9" dur="1000" fill="hold"/>
                                        <p:tgtEl>
                                          <p:spTgt spid="3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 grpId="0"/>
    </p:bld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15813E7-CB8F-4D72-AAB1-4888242F17E7}"/>
              </a:ext>
            </a:extLst>
          </p:cNvPr>
          <p:cNvSpPr>
            <a:spLocks noGrp="1"/>
          </p:cNvSpPr>
          <p:nvPr>
            <p:ph type="title"/>
          </p:nvPr>
        </p:nvSpPr>
        <p:spPr>
          <a:xfrm>
            <a:off x="838200" y="192933"/>
            <a:ext cx="10515600" cy="721467"/>
          </a:xfrm>
        </p:spPr>
        <p:txBody>
          <a:bodyPr>
            <a:normAutofit/>
          </a:bodyPr>
          <a:lstStyle/>
          <a:p>
            <a:r>
              <a:rPr lang="de-DE" sz="2800" dirty="0"/>
              <a:t>7 Was wir bisher gelernt haben…	</a:t>
            </a:r>
          </a:p>
        </p:txBody>
      </p:sp>
      <p:sp>
        <p:nvSpPr>
          <p:cNvPr id="4" name="Foliennummernplatzhalter 3">
            <a:extLst>
              <a:ext uri="{FF2B5EF4-FFF2-40B4-BE49-F238E27FC236}">
                <a16:creationId xmlns:a16="http://schemas.microsoft.com/office/drawing/2014/main" id="{65FD59B9-C7A4-4466-89AE-822D59852DCF}"/>
              </a:ext>
            </a:extLst>
          </p:cNvPr>
          <p:cNvSpPr>
            <a:spLocks noGrp="1"/>
          </p:cNvSpPr>
          <p:nvPr>
            <p:ph type="sldNum" sz="quarter" idx="12"/>
          </p:nvPr>
        </p:nvSpPr>
        <p:spPr/>
        <p:txBody>
          <a:bodyPr/>
          <a:lstStyle/>
          <a:p>
            <a:fld id="{F44E9EF7-D31C-4365-9088-79B42878EAD7}" type="slidenum">
              <a:rPr lang="de-DE" smtClean="0"/>
              <a:t>51</a:t>
            </a:fld>
            <a:endParaRPr lang="de-DE"/>
          </a:p>
        </p:txBody>
      </p:sp>
      <p:pic>
        <p:nvPicPr>
          <p:cNvPr id="29" name="Grafik 28">
            <a:extLst>
              <a:ext uri="{FF2B5EF4-FFF2-40B4-BE49-F238E27FC236}">
                <a16:creationId xmlns:a16="http://schemas.microsoft.com/office/drawing/2014/main" id="{875C321B-B876-4F4C-8C85-B0AEFF729EFD}"/>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50592" y="1787006"/>
            <a:ext cx="3198364" cy="4522314"/>
          </a:xfrm>
          <a:prstGeom prst="rect">
            <a:avLst/>
          </a:prstGeom>
        </p:spPr>
      </p:pic>
      <p:sp>
        <p:nvSpPr>
          <p:cNvPr id="31" name="Titel 1">
            <a:extLst>
              <a:ext uri="{FF2B5EF4-FFF2-40B4-BE49-F238E27FC236}">
                <a16:creationId xmlns:a16="http://schemas.microsoft.com/office/drawing/2014/main" id="{09239685-032E-4599-AF49-ECFCD8A57B9B}"/>
              </a:ext>
            </a:extLst>
          </p:cNvPr>
          <p:cNvSpPr txBox="1">
            <a:spLocks/>
          </p:cNvSpPr>
          <p:nvPr/>
        </p:nvSpPr>
        <p:spPr>
          <a:xfrm>
            <a:off x="1120280" y="1009326"/>
            <a:ext cx="8861920" cy="1304514"/>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de-DE" sz="2800" dirty="0">
                <a:latin typeface="+mn-lt"/>
              </a:rPr>
              <a:t>Potentielle Energie ändert sich …</a:t>
            </a:r>
          </a:p>
          <a:p>
            <a:endParaRPr lang="de-DE" sz="2800" dirty="0">
              <a:latin typeface="+mn-lt"/>
            </a:endParaRPr>
          </a:p>
          <a:p>
            <a:r>
              <a:rPr lang="de-DE" sz="2800" dirty="0">
                <a:latin typeface="+mn-lt"/>
              </a:rPr>
              <a:t>Kinetische Energie ändert sich…</a:t>
            </a:r>
          </a:p>
        </p:txBody>
      </p:sp>
      <p:sp>
        <p:nvSpPr>
          <p:cNvPr id="32" name="Titel 1">
            <a:extLst>
              <a:ext uri="{FF2B5EF4-FFF2-40B4-BE49-F238E27FC236}">
                <a16:creationId xmlns:a16="http://schemas.microsoft.com/office/drawing/2014/main" id="{F7A2F256-325A-47E5-9E95-2C842E04673F}"/>
              </a:ext>
            </a:extLst>
          </p:cNvPr>
          <p:cNvSpPr txBox="1">
            <a:spLocks/>
          </p:cNvSpPr>
          <p:nvPr/>
        </p:nvSpPr>
        <p:spPr>
          <a:xfrm>
            <a:off x="1631504" y="5350059"/>
            <a:ext cx="9505055" cy="108012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de-DE" sz="1600" i="1" dirty="0">
                <a:latin typeface="+mn-lt"/>
              </a:rPr>
              <a:t>die Totalenergie bleibt gleich, kinetische, Energie, umgewandelt, im Quadrat, potentielle, Energie, linear</a:t>
            </a:r>
          </a:p>
        </p:txBody>
      </p:sp>
      <p:sp>
        <p:nvSpPr>
          <p:cNvPr id="9" name="Titel 1">
            <a:extLst>
              <a:ext uri="{FF2B5EF4-FFF2-40B4-BE49-F238E27FC236}">
                <a16:creationId xmlns:a16="http://schemas.microsoft.com/office/drawing/2014/main" id="{49221918-4A12-4713-B339-C559D6B94629}"/>
              </a:ext>
            </a:extLst>
          </p:cNvPr>
          <p:cNvSpPr txBox="1">
            <a:spLocks/>
          </p:cNvSpPr>
          <p:nvPr/>
        </p:nvSpPr>
        <p:spPr>
          <a:xfrm>
            <a:off x="4000865" y="2492895"/>
            <a:ext cx="5772862" cy="1080121"/>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de-DE" sz="2800" dirty="0">
                <a:latin typeface="+mn-lt"/>
              </a:rPr>
              <a:t>In diesem Fall wird… Energie in …, aber …</a:t>
            </a:r>
          </a:p>
        </p:txBody>
      </p:sp>
      <p:sp>
        <p:nvSpPr>
          <p:cNvPr id="10" name="Pfeil: nach unten gekrümmt 9">
            <a:extLst>
              <a:ext uri="{FF2B5EF4-FFF2-40B4-BE49-F238E27FC236}">
                <a16:creationId xmlns:a16="http://schemas.microsoft.com/office/drawing/2014/main" id="{CF3DA13B-63B5-4987-B04C-5FEB289946C4}"/>
              </a:ext>
            </a:extLst>
          </p:cNvPr>
          <p:cNvSpPr/>
          <p:nvPr/>
        </p:nvSpPr>
        <p:spPr>
          <a:xfrm rot="10042300" flipH="1">
            <a:off x="2467641" y="2874813"/>
            <a:ext cx="1095504" cy="572844"/>
          </a:xfrm>
          <a:prstGeom prst="curvedDownArrow">
            <a:avLst/>
          </a:prstGeom>
          <a:solidFill>
            <a:srgbClr val="EF8D4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solidFill>
                <a:schemeClr val="tx1"/>
              </a:solidFill>
            </a:endParaRPr>
          </a:p>
        </p:txBody>
      </p:sp>
      <p:pic>
        <p:nvPicPr>
          <p:cNvPr id="12" name="Grafik 11">
            <a:extLst>
              <a:ext uri="{FF2B5EF4-FFF2-40B4-BE49-F238E27FC236}">
                <a16:creationId xmlns:a16="http://schemas.microsoft.com/office/drawing/2014/main" id="{FA374368-C338-4D6D-913C-47B277B94AF2}"/>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rot="2017598">
            <a:off x="167812" y="3079986"/>
            <a:ext cx="3198364" cy="4522314"/>
          </a:xfrm>
          <a:prstGeom prst="rect">
            <a:avLst/>
          </a:prstGeom>
        </p:spPr>
      </p:pic>
      <p:sp>
        <p:nvSpPr>
          <p:cNvPr id="13" name="Pfeil: nach unten gekrümmt 12">
            <a:extLst>
              <a:ext uri="{FF2B5EF4-FFF2-40B4-BE49-F238E27FC236}">
                <a16:creationId xmlns:a16="http://schemas.microsoft.com/office/drawing/2014/main" id="{9FC3E783-A28D-4213-B2FD-3C08B0009D6D}"/>
              </a:ext>
            </a:extLst>
          </p:cNvPr>
          <p:cNvSpPr/>
          <p:nvPr/>
        </p:nvSpPr>
        <p:spPr>
          <a:xfrm rot="2097833">
            <a:off x="2367267" y="4085597"/>
            <a:ext cx="1080120" cy="629365"/>
          </a:xfrm>
          <a:prstGeom prst="curved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solidFill>
                <a:schemeClr val="tx1"/>
              </a:solidFill>
            </a:endParaRPr>
          </a:p>
        </p:txBody>
      </p:sp>
      <p:sp>
        <p:nvSpPr>
          <p:cNvPr id="14" name="Titel 1">
            <a:extLst>
              <a:ext uri="{FF2B5EF4-FFF2-40B4-BE49-F238E27FC236}">
                <a16:creationId xmlns:a16="http://schemas.microsoft.com/office/drawing/2014/main" id="{03420410-FE1C-4A03-A245-B0AE06B0CA55}"/>
              </a:ext>
            </a:extLst>
          </p:cNvPr>
          <p:cNvSpPr txBox="1">
            <a:spLocks/>
          </p:cNvSpPr>
          <p:nvPr/>
        </p:nvSpPr>
        <p:spPr>
          <a:xfrm>
            <a:off x="4000865" y="3767612"/>
            <a:ext cx="5772862" cy="1080121"/>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de-DE" sz="2800" dirty="0">
                <a:latin typeface="+mn-lt"/>
              </a:rPr>
              <a:t>In diesem Fall wird… Energie in …, aber …</a:t>
            </a:r>
          </a:p>
        </p:txBody>
      </p:sp>
    </p:spTree>
    <p:extLst>
      <p:ext uri="{BB962C8B-B14F-4D97-AF65-F5344CB8AC3E}">
        <p14:creationId xmlns:p14="http://schemas.microsoft.com/office/powerpoint/2010/main" val="2112685437"/>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15813E7-CB8F-4D72-AAB1-4888242F17E7}"/>
              </a:ext>
            </a:extLst>
          </p:cNvPr>
          <p:cNvSpPr>
            <a:spLocks noGrp="1"/>
          </p:cNvSpPr>
          <p:nvPr>
            <p:ph type="title"/>
          </p:nvPr>
        </p:nvSpPr>
        <p:spPr>
          <a:xfrm>
            <a:off x="838200" y="192933"/>
            <a:ext cx="10515600" cy="721467"/>
          </a:xfrm>
        </p:spPr>
        <p:txBody>
          <a:bodyPr>
            <a:normAutofit/>
          </a:bodyPr>
          <a:lstStyle/>
          <a:p>
            <a:r>
              <a:rPr lang="de-DE" sz="2800" dirty="0"/>
              <a:t>8.1 Energiekompensation</a:t>
            </a:r>
          </a:p>
        </p:txBody>
      </p:sp>
      <p:sp>
        <p:nvSpPr>
          <p:cNvPr id="4" name="Foliennummernplatzhalter 3">
            <a:extLst>
              <a:ext uri="{FF2B5EF4-FFF2-40B4-BE49-F238E27FC236}">
                <a16:creationId xmlns:a16="http://schemas.microsoft.com/office/drawing/2014/main" id="{65FD59B9-C7A4-4466-89AE-822D59852DCF}"/>
              </a:ext>
            </a:extLst>
          </p:cNvPr>
          <p:cNvSpPr>
            <a:spLocks noGrp="1"/>
          </p:cNvSpPr>
          <p:nvPr>
            <p:ph type="sldNum" sz="quarter" idx="12"/>
          </p:nvPr>
        </p:nvSpPr>
        <p:spPr/>
        <p:txBody>
          <a:bodyPr/>
          <a:lstStyle/>
          <a:p>
            <a:fld id="{F44E9EF7-D31C-4365-9088-79B42878EAD7}" type="slidenum">
              <a:rPr lang="de-DE" smtClean="0"/>
              <a:t>52</a:t>
            </a:fld>
            <a:endParaRPr lang="de-DE"/>
          </a:p>
        </p:txBody>
      </p:sp>
      <p:pic>
        <p:nvPicPr>
          <p:cNvPr id="29" name="Grafik 28">
            <a:extLst>
              <a:ext uri="{FF2B5EF4-FFF2-40B4-BE49-F238E27FC236}">
                <a16:creationId xmlns:a16="http://schemas.microsoft.com/office/drawing/2014/main" id="{875C321B-B876-4F4C-8C85-B0AEFF729EFD}"/>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514888" y="1772816"/>
            <a:ext cx="3198364" cy="4522314"/>
          </a:xfrm>
          <a:prstGeom prst="rect">
            <a:avLst/>
          </a:prstGeom>
        </p:spPr>
      </p:pic>
      <p:sp>
        <p:nvSpPr>
          <p:cNvPr id="31" name="Titel 1">
            <a:extLst>
              <a:ext uri="{FF2B5EF4-FFF2-40B4-BE49-F238E27FC236}">
                <a16:creationId xmlns:a16="http://schemas.microsoft.com/office/drawing/2014/main" id="{09239685-032E-4599-AF49-ECFCD8A57B9B}"/>
              </a:ext>
            </a:extLst>
          </p:cNvPr>
          <p:cNvSpPr txBox="1">
            <a:spLocks/>
          </p:cNvSpPr>
          <p:nvPr/>
        </p:nvSpPr>
        <p:spPr>
          <a:xfrm>
            <a:off x="1120280" y="1009326"/>
            <a:ext cx="9656240" cy="1304514"/>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de-DE" sz="2800" dirty="0">
                <a:latin typeface="+mn-lt"/>
              </a:rPr>
              <a:t>Wir müssen uns irgendein Gerät ausdenken, das kein Steigen oder Sinken anzeigt, wenn potentielle Energie in kinetische Energie umgewandelt wird und umgekehrt.</a:t>
            </a:r>
          </a:p>
        </p:txBody>
      </p:sp>
      <p:sp>
        <p:nvSpPr>
          <p:cNvPr id="10" name="Pfeil: nach unten gekrümmt 9">
            <a:extLst>
              <a:ext uri="{FF2B5EF4-FFF2-40B4-BE49-F238E27FC236}">
                <a16:creationId xmlns:a16="http://schemas.microsoft.com/office/drawing/2014/main" id="{CF3DA13B-63B5-4987-B04C-5FEB289946C4}"/>
              </a:ext>
            </a:extLst>
          </p:cNvPr>
          <p:cNvSpPr/>
          <p:nvPr/>
        </p:nvSpPr>
        <p:spPr>
          <a:xfrm rot="10042300" flipH="1">
            <a:off x="5131937" y="2860623"/>
            <a:ext cx="1095504" cy="572844"/>
          </a:xfrm>
          <a:prstGeom prst="curvedDownArrow">
            <a:avLst/>
          </a:prstGeom>
          <a:solidFill>
            <a:srgbClr val="EF8D4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solidFill>
                <a:schemeClr val="tx1"/>
              </a:solidFill>
            </a:endParaRPr>
          </a:p>
        </p:txBody>
      </p:sp>
      <p:pic>
        <p:nvPicPr>
          <p:cNvPr id="12" name="Grafik 11">
            <a:extLst>
              <a:ext uri="{FF2B5EF4-FFF2-40B4-BE49-F238E27FC236}">
                <a16:creationId xmlns:a16="http://schemas.microsoft.com/office/drawing/2014/main" id="{FA374368-C338-4D6D-913C-47B277B94AF2}"/>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rot="2017598">
            <a:off x="2832108" y="3065796"/>
            <a:ext cx="3198364" cy="4522314"/>
          </a:xfrm>
          <a:prstGeom prst="rect">
            <a:avLst/>
          </a:prstGeom>
        </p:spPr>
      </p:pic>
      <p:sp>
        <p:nvSpPr>
          <p:cNvPr id="13" name="Pfeil: nach unten gekrümmt 12">
            <a:extLst>
              <a:ext uri="{FF2B5EF4-FFF2-40B4-BE49-F238E27FC236}">
                <a16:creationId xmlns:a16="http://schemas.microsoft.com/office/drawing/2014/main" id="{9FC3E783-A28D-4213-B2FD-3C08B0009D6D}"/>
              </a:ext>
            </a:extLst>
          </p:cNvPr>
          <p:cNvSpPr/>
          <p:nvPr/>
        </p:nvSpPr>
        <p:spPr>
          <a:xfrm rot="2097833">
            <a:off x="5031563" y="4071407"/>
            <a:ext cx="1080120" cy="629365"/>
          </a:xfrm>
          <a:prstGeom prst="curved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solidFill>
                <a:schemeClr val="tx1"/>
              </a:solidFill>
            </a:endParaRPr>
          </a:p>
        </p:txBody>
      </p:sp>
      <p:sp>
        <p:nvSpPr>
          <p:cNvPr id="14" name="Titel 1">
            <a:extLst>
              <a:ext uri="{FF2B5EF4-FFF2-40B4-BE49-F238E27FC236}">
                <a16:creationId xmlns:a16="http://schemas.microsoft.com/office/drawing/2014/main" id="{9402437A-075B-444D-8A9A-798649CAC37C}"/>
              </a:ext>
            </a:extLst>
          </p:cNvPr>
          <p:cNvSpPr txBox="1">
            <a:spLocks/>
          </p:cNvSpPr>
          <p:nvPr/>
        </p:nvSpPr>
        <p:spPr>
          <a:xfrm>
            <a:off x="1127448" y="5073219"/>
            <a:ext cx="10297144" cy="1304514"/>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de-DE" sz="2800" dirty="0">
                <a:latin typeface="+mn-lt"/>
              </a:rPr>
              <a:t>In anderen Worten: In diesen Situationen muss unser Vario „nichts“ oder „0“ anzeigen. Wir können auch sagen, es muss KOMPENSIEREN, was passiert.</a:t>
            </a:r>
          </a:p>
        </p:txBody>
      </p:sp>
    </p:spTree>
    <p:extLst>
      <p:ext uri="{BB962C8B-B14F-4D97-AF65-F5344CB8AC3E}">
        <p14:creationId xmlns:p14="http://schemas.microsoft.com/office/powerpoint/2010/main" val="3286184588"/>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15813E7-CB8F-4D72-AAB1-4888242F17E7}"/>
              </a:ext>
            </a:extLst>
          </p:cNvPr>
          <p:cNvSpPr>
            <a:spLocks noGrp="1"/>
          </p:cNvSpPr>
          <p:nvPr>
            <p:ph type="title"/>
          </p:nvPr>
        </p:nvSpPr>
        <p:spPr>
          <a:xfrm>
            <a:off x="838200" y="192933"/>
            <a:ext cx="10515600" cy="721467"/>
          </a:xfrm>
        </p:spPr>
        <p:txBody>
          <a:bodyPr>
            <a:normAutofit/>
          </a:bodyPr>
          <a:lstStyle/>
          <a:p>
            <a:r>
              <a:rPr lang="de-DE" sz="2800" dirty="0"/>
              <a:t>8.2 Totalenergiekompensation</a:t>
            </a:r>
          </a:p>
        </p:txBody>
      </p:sp>
      <p:sp>
        <p:nvSpPr>
          <p:cNvPr id="4" name="Foliennummernplatzhalter 3">
            <a:extLst>
              <a:ext uri="{FF2B5EF4-FFF2-40B4-BE49-F238E27FC236}">
                <a16:creationId xmlns:a16="http://schemas.microsoft.com/office/drawing/2014/main" id="{65FD59B9-C7A4-4466-89AE-822D59852DCF}"/>
              </a:ext>
            </a:extLst>
          </p:cNvPr>
          <p:cNvSpPr>
            <a:spLocks noGrp="1"/>
          </p:cNvSpPr>
          <p:nvPr>
            <p:ph type="sldNum" sz="quarter" idx="12"/>
          </p:nvPr>
        </p:nvSpPr>
        <p:spPr/>
        <p:txBody>
          <a:bodyPr/>
          <a:lstStyle/>
          <a:p>
            <a:fld id="{F44E9EF7-D31C-4365-9088-79B42878EAD7}" type="slidenum">
              <a:rPr lang="de-DE" smtClean="0"/>
              <a:t>53</a:t>
            </a:fld>
            <a:endParaRPr lang="de-DE"/>
          </a:p>
        </p:txBody>
      </p:sp>
      <p:sp>
        <p:nvSpPr>
          <p:cNvPr id="14" name="Titel 1">
            <a:extLst>
              <a:ext uri="{FF2B5EF4-FFF2-40B4-BE49-F238E27FC236}">
                <a16:creationId xmlns:a16="http://schemas.microsoft.com/office/drawing/2014/main" id="{9402437A-075B-444D-8A9A-798649CAC37C}"/>
              </a:ext>
            </a:extLst>
          </p:cNvPr>
          <p:cNvSpPr txBox="1">
            <a:spLocks/>
          </p:cNvSpPr>
          <p:nvPr/>
        </p:nvSpPr>
        <p:spPr>
          <a:xfrm>
            <a:off x="871317" y="3641304"/>
            <a:ext cx="10409259" cy="1659904"/>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de-DE" sz="2800" dirty="0">
                <a:latin typeface="+mn-lt"/>
              </a:rPr>
              <a:t>Jetzt wissen wir genau, woher das TEK-Vario seinen Namen hat…</a:t>
            </a:r>
          </a:p>
          <a:p>
            <a:endParaRPr lang="de-DE" sz="2800" dirty="0">
              <a:latin typeface="+mn-lt"/>
            </a:endParaRPr>
          </a:p>
          <a:p>
            <a:r>
              <a:rPr lang="de-DE" sz="2800" dirty="0">
                <a:latin typeface="+mn-lt"/>
              </a:rPr>
              <a:t>und es ist die Zeit gekommen, diese Logik komplett in Zahlen auszudrücken:</a:t>
            </a:r>
          </a:p>
        </p:txBody>
      </p:sp>
      <p:sp>
        <p:nvSpPr>
          <p:cNvPr id="5" name="Titel 1">
            <a:extLst>
              <a:ext uri="{FF2B5EF4-FFF2-40B4-BE49-F238E27FC236}">
                <a16:creationId xmlns:a16="http://schemas.microsoft.com/office/drawing/2014/main" id="{459F3C94-BE73-4A6B-8720-35A3C72851B3}"/>
              </a:ext>
            </a:extLst>
          </p:cNvPr>
          <p:cNvSpPr txBox="1">
            <a:spLocks/>
          </p:cNvSpPr>
          <p:nvPr/>
        </p:nvSpPr>
        <p:spPr>
          <a:xfrm>
            <a:off x="871317" y="1052736"/>
            <a:ext cx="10587091" cy="180020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de-DE" sz="2800" dirty="0">
                <a:latin typeface="+mn-lt"/>
              </a:rPr>
              <a:t>In der Tat ist die Logik hinter einem TEK-Vario:</a:t>
            </a:r>
          </a:p>
          <a:p>
            <a:endParaRPr lang="de-DE" sz="2800" dirty="0">
              <a:latin typeface="+mn-lt"/>
            </a:endParaRPr>
          </a:p>
          <a:p>
            <a:r>
              <a:rPr lang="de-DE" sz="2800" dirty="0">
                <a:solidFill>
                  <a:srgbClr val="FF0000"/>
                </a:solidFill>
                <a:latin typeface="+mn-lt"/>
              </a:rPr>
              <a:t>Totalenergiekompensation = potentielle Energie + kinetische Energie = 0</a:t>
            </a:r>
          </a:p>
        </p:txBody>
      </p:sp>
    </p:spTree>
    <p:extLst>
      <p:ext uri="{BB962C8B-B14F-4D97-AF65-F5344CB8AC3E}">
        <p14:creationId xmlns:p14="http://schemas.microsoft.com/office/powerpoint/2010/main" val="422280430"/>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el 1">
            <a:extLst>
              <a:ext uri="{FF2B5EF4-FFF2-40B4-BE49-F238E27FC236}">
                <a16:creationId xmlns:a16="http://schemas.microsoft.com/office/drawing/2014/main" id="{00E88B55-7189-453B-B0BA-B7CF28FC05F1}"/>
              </a:ext>
            </a:extLst>
          </p:cNvPr>
          <p:cNvSpPr txBox="1">
            <a:spLocks/>
          </p:cNvSpPr>
          <p:nvPr/>
        </p:nvSpPr>
        <p:spPr>
          <a:xfrm>
            <a:off x="838200" y="5115044"/>
            <a:ext cx="10587091" cy="864096"/>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de-DE" sz="2800" dirty="0">
                <a:solidFill>
                  <a:srgbClr val="FF0000"/>
                </a:solidFill>
                <a:latin typeface="+mn-lt"/>
              </a:rPr>
              <a:t>Totalenergiekompensation = </a:t>
            </a:r>
            <a:r>
              <a:rPr lang="de-DE" sz="2800" dirty="0">
                <a:solidFill>
                  <a:srgbClr val="FFCCFF"/>
                </a:solidFill>
                <a:latin typeface="+mn-lt"/>
              </a:rPr>
              <a:t>potentielle Energie </a:t>
            </a:r>
            <a:r>
              <a:rPr lang="de-DE" sz="2800" dirty="0">
                <a:solidFill>
                  <a:srgbClr val="FF0000"/>
                </a:solidFill>
                <a:latin typeface="+mn-lt"/>
              </a:rPr>
              <a:t>+ kinetische Energie = 0</a:t>
            </a:r>
          </a:p>
        </p:txBody>
      </p:sp>
      <p:sp>
        <p:nvSpPr>
          <p:cNvPr id="2" name="Titel 1">
            <a:extLst>
              <a:ext uri="{FF2B5EF4-FFF2-40B4-BE49-F238E27FC236}">
                <a16:creationId xmlns:a16="http://schemas.microsoft.com/office/drawing/2014/main" id="{715813E7-CB8F-4D72-AAB1-4888242F17E7}"/>
              </a:ext>
            </a:extLst>
          </p:cNvPr>
          <p:cNvSpPr>
            <a:spLocks noGrp="1"/>
          </p:cNvSpPr>
          <p:nvPr>
            <p:ph type="title"/>
          </p:nvPr>
        </p:nvSpPr>
        <p:spPr>
          <a:xfrm>
            <a:off x="838200" y="192933"/>
            <a:ext cx="10515600" cy="721467"/>
          </a:xfrm>
        </p:spPr>
        <p:txBody>
          <a:bodyPr>
            <a:normAutofit/>
          </a:bodyPr>
          <a:lstStyle/>
          <a:p>
            <a:r>
              <a:rPr lang="de-DE" sz="2800" dirty="0"/>
              <a:t>8.3 Totalenergiekompensation - Mathematik</a:t>
            </a:r>
          </a:p>
        </p:txBody>
      </p:sp>
      <p:sp>
        <p:nvSpPr>
          <p:cNvPr id="4" name="Foliennummernplatzhalter 3">
            <a:extLst>
              <a:ext uri="{FF2B5EF4-FFF2-40B4-BE49-F238E27FC236}">
                <a16:creationId xmlns:a16="http://schemas.microsoft.com/office/drawing/2014/main" id="{65FD59B9-C7A4-4466-89AE-822D59852DCF}"/>
              </a:ext>
            </a:extLst>
          </p:cNvPr>
          <p:cNvSpPr>
            <a:spLocks noGrp="1"/>
          </p:cNvSpPr>
          <p:nvPr>
            <p:ph type="sldNum" sz="quarter" idx="12"/>
          </p:nvPr>
        </p:nvSpPr>
        <p:spPr/>
        <p:txBody>
          <a:bodyPr/>
          <a:lstStyle/>
          <a:p>
            <a:fld id="{F44E9EF7-D31C-4365-9088-79B42878EAD7}" type="slidenum">
              <a:rPr lang="de-DE" smtClean="0"/>
              <a:t>54</a:t>
            </a:fld>
            <a:endParaRPr lang="de-DE"/>
          </a:p>
        </p:txBody>
      </p:sp>
      <p:sp>
        <p:nvSpPr>
          <p:cNvPr id="5" name="Titel 1">
            <a:extLst>
              <a:ext uri="{FF2B5EF4-FFF2-40B4-BE49-F238E27FC236}">
                <a16:creationId xmlns:a16="http://schemas.microsoft.com/office/drawing/2014/main" id="{1CE418F9-A9C4-4CFA-8F30-8C6A00BF52D6}"/>
              </a:ext>
            </a:extLst>
          </p:cNvPr>
          <p:cNvSpPr txBox="1">
            <a:spLocks/>
          </p:cNvSpPr>
          <p:nvPr/>
        </p:nvSpPr>
        <p:spPr>
          <a:xfrm>
            <a:off x="1197540" y="1628800"/>
            <a:ext cx="10371067" cy="2304256"/>
          </a:xfrm>
          <a:prstGeom prst="rect">
            <a:avLst/>
          </a:prstGeom>
        </p:spPr>
        <p:txBody>
          <a:bodyPr vert="horz" lIns="91440" tIns="45720" rIns="91440" bIns="45720" rtlCol="0" anchor="ctr">
            <a:normAutofit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de-DE" sz="2800" dirty="0">
                <a:latin typeface="+mn-lt"/>
              </a:rPr>
              <a:t>Wie setzt man das in Zahlen um?</a:t>
            </a:r>
          </a:p>
          <a:p>
            <a:r>
              <a:rPr lang="de-DE" sz="2800" dirty="0">
                <a:latin typeface="+mn-lt"/>
              </a:rPr>
              <a:t> </a:t>
            </a:r>
          </a:p>
          <a:p>
            <a:r>
              <a:rPr lang="de-DE" sz="2800" dirty="0">
                <a:latin typeface="+mn-lt"/>
              </a:rPr>
              <a:t>Wir wissen, dass, wenn potentielle Energie vorhanden ist, diese immer einen positiven Wert hat. (Sonst würde das Auto nicht den Berg hinab-rollen.) Also müssen wir für die </a:t>
            </a:r>
            <a:r>
              <a:rPr lang="de-DE" sz="2800" u="sng" dirty="0">
                <a:latin typeface="+mn-lt"/>
              </a:rPr>
              <a:t>potentielle Energie eine positive Zahl</a:t>
            </a:r>
            <a:r>
              <a:rPr lang="de-DE" sz="2800" dirty="0">
                <a:latin typeface="+mn-lt"/>
              </a:rPr>
              <a:t> einsetzen. Nehmen wir einfach mal eine „1“.</a:t>
            </a:r>
          </a:p>
        </p:txBody>
      </p:sp>
      <p:sp>
        <p:nvSpPr>
          <p:cNvPr id="3" name="Textfeld 2">
            <a:extLst>
              <a:ext uri="{FF2B5EF4-FFF2-40B4-BE49-F238E27FC236}">
                <a16:creationId xmlns:a16="http://schemas.microsoft.com/office/drawing/2014/main" id="{228B72E3-1893-4160-906E-323CC8AE43B2}"/>
              </a:ext>
            </a:extLst>
          </p:cNvPr>
          <p:cNvSpPr txBox="1"/>
          <p:nvPr/>
        </p:nvSpPr>
        <p:spPr>
          <a:xfrm>
            <a:off x="6274072" y="5157192"/>
            <a:ext cx="470000" cy="769441"/>
          </a:xfrm>
          <a:prstGeom prst="rect">
            <a:avLst/>
          </a:prstGeom>
          <a:noFill/>
        </p:spPr>
        <p:txBody>
          <a:bodyPr wrap="none" rtlCol="0">
            <a:spAutoFit/>
          </a:bodyPr>
          <a:lstStyle/>
          <a:p>
            <a:r>
              <a:rPr lang="de-DE" sz="4400" dirty="0">
                <a:solidFill>
                  <a:srgbClr val="FF0000"/>
                </a:solidFill>
              </a:rPr>
              <a:t>1</a:t>
            </a:r>
          </a:p>
        </p:txBody>
      </p:sp>
      <p:sp>
        <p:nvSpPr>
          <p:cNvPr id="7" name="Titel 1">
            <a:extLst>
              <a:ext uri="{FF2B5EF4-FFF2-40B4-BE49-F238E27FC236}">
                <a16:creationId xmlns:a16="http://schemas.microsoft.com/office/drawing/2014/main" id="{0B43F7EC-C5F2-4C4B-BA77-8055C15AB36D}"/>
              </a:ext>
            </a:extLst>
          </p:cNvPr>
          <p:cNvSpPr txBox="1">
            <a:spLocks/>
          </p:cNvSpPr>
          <p:nvPr/>
        </p:nvSpPr>
        <p:spPr>
          <a:xfrm>
            <a:off x="871317" y="764704"/>
            <a:ext cx="10587091" cy="864096"/>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de-DE" sz="2800" dirty="0">
                <a:solidFill>
                  <a:srgbClr val="FF0000"/>
                </a:solidFill>
                <a:latin typeface="+mn-lt"/>
              </a:rPr>
              <a:t>Totalenergiekompensation = potentielle Energie + kinetische Energie = 0</a:t>
            </a:r>
          </a:p>
        </p:txBody>
      </p:sp>
    </p:spTree>
    <p:extLst>
      <p:ext uri="{BB962C8B-B14F-4D97-AF65-F5344CB8AC3E}">
        <p14:creationId xmlns:p14="http://schemas.microsoft.com/office/powerpoint/2010/main" val="2526082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1000" fill="hold"/>
                                        <p:tgtEl>
                                          <p:spTgt spid="3"/>
                                        </p:tgtEl>
                                        <p:attrNameLst>
                                          <p:attrName>ppt_w</p:attrName>
                                        </p:attrNameLst>
                                      </p:cBhvr>
                                      <p:tavLst>
                                        <p:tav tm="0">
                                          <p:val>
                                            <p:fltVal val="0"/>
                                          </p:val>
                                        </p:tav>
                                        <p:tav tm="100000">
                                          <p:val>
                                            <p:strVal val="#ppt_w"/>
                                          </p:val>
                                        </p:tav>
                                      </p:tavLst>
                                    </p:anim>
                                    <p:anim calcmode="lin" valueType="num">
                                      <p:cBhvr>
                                        <p:cTn id="8" dur="1000" fill="hold"/>
                                        <p:tgtEl>
                                          <p:spTgt spid="3"/>
                                        </p:tgtEl>
                                        <p:attrNameLst>
                                          <p:attrName>ppt_h</p:attrName>
                                        </p:attrNameLst>
                                      </p:cBhvr>
                                      <p:tavLst>
                                        <p:tav tm="0">
                                          <p:val>
                                            <p:fltVal val="0"/>
                                          </p:val>
                                        </p:tav>
                                        <p:tav tm="100000">
                                          <p:val>
                                            <p:strVal val="#ppt_h"/>
                                          </p:val>
                                        </p:tav>
                                      </p:tavLst>
                                    </p:anim>
                                    <p:anim calcmode="lin" valueType="num">
                                      <p:cBhvr>
                                        <p:cTn id="9" dur="1000" fill="hold"/>
                                        <p:tgtEl>
                                          <p:spTgt spid="3"/>
                                        </p:tgtEl>
                                        <p:attrNameLst>
                                          <p:attrName>style.rotation</p:attrName>
                                        </p:attrNameLst>
                                      </p:cBhvr>
                                      <p:tavLst>
                                        <p:tav tm="0">
                                          <p:val>
                                            <p:fltVal val="90"/>
                                          </p:val>
                                        </p:tav>
                                        <p:tav tm="100000">
                                          <p:val>
                                            <p:fltVal val="0"/>
                                          </p:val>
                                        </p:tav>
                                      </p:tavLst>
                                    </p:anim>
                                    <p:animEffect transition="in" filter="fade">
                                      <p:cBhvr>
                                        <p:cTn id="10" dur="1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el 1">
            <a:extLst>
              <a:ext uri="{FF2B5EF4-FFF2-40B4-BE49-F238E27FC236}">
                <a16:creationId xmlns:a16="http://schemas.microsoft.com/office/drawing/2014/main" id="{00E88B55-7189-453B-B0BA-B7CF28FC05F1}"/>
              </a:ext>
            </a:extLst>
          </p:cNvPr>
          <p:cNvSpPr txBox="1">
            <a:spLocks/>
          </p:cNvSpPr>
          <p:nvPr/>
        </p:nvSpPr>
        <p:spPr>
          <a:xfrm>
            <a:off x="838200" y="5115044"/>
            <a:ext cx="10587091" cy="864096"/>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de-DE" sz="2800" dirty="0">
                <a:solidFill>
                  <a:srgbClr val="FF0000"/>
                </a:solidFill>
                <a:latin typeface="+mn-lt"/>
              </a:rPr>
              <a:t>Totalenergiekompensation = </a:t>
            </a:r>
            <a:r>
              <a:rPr lang="de-DE" sz="2800" dirty="0">
                <a:solidFill>
                  <a:srgbClr val="FFCCFF"/>
                </a:solidFill>
                <a:latin typeface="+mn-lt"/>
              </a:rPr>
              <a:t>potentielle Energie </a:t>
            </a:r>
            <a:r>
              <a:rPr lang="de-DE" sz="2800" dirty="0">
                <a:solidFill>
                  <a:srgbClr val="FF0000"/>
                </a:solidFill>
                <a:latin typeface="+mn-lt"/>
              </a:rPr>
              <a:t>+ </a:t>
            </a:r>
            <a:r>
              <a:rPr lang="de-DE" sz="2800" dirty="0">
                <a:solidFill>
                  <a:srgbClr val="FFCCFF"/>
                </a:solidFill>
                <a:latin typeface="+mn-lt"/>
              </a:rPr>
              <a:t>kinetische Energie </a:t>
            </a:r>
            <a:r>
              <a:rPr lang="de-DE" sz="2800" dirty="0">
                <a:solidFill>
                  <a:srgbClr val="FF0000"/>
                </a:solidFill>
                <a:latin typeface="+mn-lt"/>
              </a:rPr>
              <a:t>= 0</a:t>
            </a:r>
          </a:p>
        </p:txBody>
      </p:sp>
      <p:sp>
        <p:nvSpPr>
          <p:cNvPr id="2" name="Titel 1">
            <a:extLst>
              <a:ext uri="{FF2B5EF4-FFF2-40B4-BE49-F238E27FC236}">
                <a16:creationId xmlns:a16="http://schemas.microsoft.com/office/drawing/2014/main" id="{715813E7-CB8F-4D72-AAB1-4888242F17E7}"/>
              </a:ext>
            </a:extLst>
          </p:cNvPr>
          <p:cNvSpPr>
            <a:spLocks noGrp="1"/>
          </p:cNvSpPr>
          <p:nvPr>
            <p:ph type="title"/>
          </p:nvPr>
        </p:nvSpPr>
        <p:spPr>
          <a:xfrm>
            <a:off x="838200" y="192933"/>
            <a:ext cx="10515600" cy="721467"/>
          </a:xfrm>
        </p:spPr>
        <p:txBody>
          <a:bodyPr>
            <a:normAutofit/>
          </a:bodyPr>
          <a:lstStyle/>
          <a:p>
            <a:r>
              <a:rPr lang="de-DE" sz="2800" dirty="0"/>
              <a:t>8.3 Totalenergiekompensation – Mathematik</a:t>
            </a:r>
          </a:p>
        </p:txBody>
      </p:sp>
      <p:sp>
        <p:nvSpPr>
          <p:cNvPr id="4" name="Foliennummernplatzhalter 3">
            <a:extLst>
              <a:ext uri="{FF2B5EF4-FFF2-40B4-BE49-F238E27FC236}">
                <a16:creationId xmlns:a16="http://schemas.microsoft.com/office/drawing/2014/main" id="{65FD59B9-C7A4-4466-89AE-822D59852DCF}"/>
              </a:ext>
            </a:extLst>
          </p:cNvPr>
          <p:cNvSpPr>
            <a:spLocks noGrp="1"/>
          </p:cNvSpPr>
          <p:nvPr>
            <p:ph type="sldNum" sz="quarter" idx="12"/>
          </p:nvPr>
        </p:nvSpPr>
        <p:spPr/>
        <p:txBody>
          <a:bodyPr/>
          <a:lstStyle/>
          <a:p>
            <a:fld id="{F44E9EF7-D31C-4365-9088-79B42878EAD7}" type="slidenum">
              <a:rPr lang="de-DE" smtClean="0"/>
              <a:t>55</a:t>
            </a:fld>
            <a:endParaRPr lang="de-DE"/>
          </a:p>
        </p:txBody>
      </p:sp>
      <p:sp>
        <p:nvSpPr>
          <p:cNvPr id="5" name="Titel 1">
            <a:extLst>
              <a:ext uri="{FF2B5EF4-FFF2-40B4-BE49-F238E27FC236}">
                <a16:creationId xmlns:a16="http://schemas.microsoft.com/office/drawing/2014/main" id="{1CE418F9-A9C4-4CFA-8F30-8C6A00BF52D6}"/>
              </a:ext>
            </a:extLst>
          </p:cNvPr>
          <p:cNvSpPr txBox="1">
            <a:spLocks/>
          </p:cNvSpPr>
          <p:nvPr/>
        </p:nvSpPr>
        <p:spPr>
          <a:xfrm>
            <a:off x="1197540" y="1628800"/>
            <a:ext cx="10371067" cy="2304256"/>
          </a:xfrm>
          <a:prstGeom prst="rect">
            <a:avLst/>
          </a:prstGeom>
        </p:spPr>
        <p:txBody>
          <a:bodyPr vert="horz" lIns="91440" tIns="45720" rIns="91440" bIns="45720" rtlCol="0" anchor="ctr">
            <a:normAutofit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de-DE" sz="2800" dirty="0">
                <a:latin typeface="+mn-lt"/>
              </a:rPr>
              <a:t>Wie setzt man das in Zahlen um?</a:t>
            </a:r>
          </a:p>
          <a:p>
            <a:r>
              <a:rPr lang="de-DE" sz="2800" dirty="0">
                <a:latin typeface="+mn-lt"/>
              </a:rPr>
              <a:t> </a:t>
            </a:r>
          </a:p>
          <a:p>
            <a:r>
              <a:rPr lang="de-DE" sz="2800" dirty="0">
                <a:latin typeface="+mn-lt"/>
              </a:rPr>
              <a:t>Wir wissen, dass, wenn potentielle Energie vorhanden ist, diese immer einen positiven Wert hat. (Sonst würde das Auto nicht den Berg hinab-rollen.) Also müssen wir für die </a:t>
            </a:r>
            <a:r>
              <a:rPr lang="de-DE" sz="2800" u="sng" dirty="0">
                <a:latin typeface="+mn-lt"/>
              </a:rPr>
              <a:t>potentielle Energie eine positive Zahl</a:t>
            </a:r>
            <a:r>
              <a:rPr lang="de-DE" sz="2800" dirty="0">
                <a:latin typeface="+mn-lt"/>
              </a:rPr>
              <a:t> einsetzen. Nehmen wir einfach mal eine „1“.</a:t>
            </a:r>
          </a:p>
        </p:txBody>
      </p:sp>
      <p:sp>
        <p:nvSpPr>
          <p:cNvPr id="3" name="Textfeld 2">
            <a:extLst>
              <a:ext uri="{FF2B5EF4-FFF2-40B4-BE49-F238E27FC236}">
                <a16:creationId xmlns:a16="http://schemas.microsoft.com/office/drawing/2014/main" id="{228B72E3-1893-4160-906E-323CC8AE43B2}"/>
              </a:ext>
            </a:extLst>
          </p:cNvPr>
          <p:cNvSpPr txBox="1"/>
          <p:nvPr/>
        </p:nvSpPr>
        <p:spPr>
          <a:xfrm>
            <a:off x="6274072" y="5157192"/>
            <a:ext cx="470000" cy="769441"/>
          </a:xfrm>
          <a:prstGeom prst="rect">
            <a:avLst/>
          </a:prstGeom>
          <a:noFill/>
        </p:spPr>
        <p:txBody>
          <a:bodyPr wrap="none" rtlCol="0">
            <a:spAutoFit/>
          </a:bodyPr>
          <a:lstStyle/>
          <a:p>
            <a:r>
              <a:rPr lang="de-DE" sz="4400" dirty="0">
                <a:solidFill>
                  <a:srgbClr val="FF0000"/>
                </a:solidFill>
              </a:rPr>
              <a:t>1</a:t>
            </a:r>
          </a:p>
        </p:txBody>
      </p:sp>
      <p:sp>
        <p:nvSpPr>
          <p:cNvPr id="7" name="Titel 1">
            <a:extLst>
              <a:ext uri="{FF2B5EF4-FFF2-40B4-BE49-F238E27FC236}">
                <a16:creationId xmlns:a16="http://schemas.microsoft.com/office/drawing/2014/main" id="{0B43F7EC-C5F2-4C4B-BA77-8055C15AB36D}"/>
              </a:ext>
            </a:extLst>
          </p:cNvPr>
          <p:cNvSpPr txBox="1">
            <a:spLocks/>
          </p:cNvSpPr>
          <p:nvPr/>
        </p:nvSpPr>
        <p:spPr>
          <a:xfrm>
            <a:off x="871317" y="764704"/>
            <a:ext cx="10587091" cy="864096"/>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de-DE" sz="2800" dirty="0">
                <a:solidFill>
                  <a:srgbClr val="FF0000"/>
                </a:solidFill>
                <a:latin typeface="+mn-lt"/>
              </a:rPr>
              <a:t>Totalenergiekompensation = potentielle Energie + kinetische Energie = 0</a:t>
            </a:r>
          </a:p>
        </p:txBody>
      </p:sp>
      <p:sp>
        <p:nvSpPr>
          <p:cNvPr id="9" name="Textfeld 8">
            <a:extLst>
              <a:ext uri="{FF2B5EF4-FFF2-40B4-BE49-F238E27FC236}">
                <a16:creationId xmlns:a16="http://schemas.microsoft.com/office/drawing/2014/main" id="{6FD85F99-E39E-423F-B1B6-EA7003EFF846}"/>
              </a:ext>
            </a:extLst>
          </p:cNvPr>
          <p:cNvSpPr txBox="1"/>
          <p:nvPr/>
        </p:nvSpPr>
        <p:spPr>
          <a:xfrm>
            <a:off x="7639178" y="3911761"/>
            <a:ext cx="3710857" cy="1200329"/>
          </a:xfrm>
          <a:prstGeom prst="rect">
            <a:avLst/>
          </a:prstGeom>
          <a:noFill/>
        </p:spPr>
        <p:txBody>
          <a:bodyPr wrap="square" rtlCol="0">
            <a:spAutoFit/>
          </a:bodyPr>
          <a:lstStyle/>
          <a:p>
            <a:r>
              <a:rPr lang="de-DE" sz="2400" dirty="0">
                <a:solidFill>
                  <a:srgbClr val="0070C0"/>
                </a:solidFill>
              </a:rPr>
              <a:t>Welche Zahl muss hier eingesetzt werden, damit diese Rechnung richtig ist?</a:t>
            </a:r>
          </a:p>
        </p:txBody>
      </p:sp>
      <p:sp>
        <p:nvSpPr>
          <p:cNvPr id="10" name="Textfeld 9">
            <a:extLst>
              <a:ext uri="{FF2B5EF4-FFF2-40B4-BE49-F238E27FC236}">
                <a16:creationId xmlns:a16="http://schemas.microsoft.com/office/drawing/2014/main" id="{7C3311B4-FC26-4350-B992-6F75C12E10A7}"/>
              </a:ext>
            </a:extLst>
          </p:cNvPr>
          <p:cNvSpPr txBox="1"/>
          <p:nvPr/>
        </p:nvSpPr>
        <p:spPr>
          <a:xfrm>
            <a:off x="8877951" y="5179839"/>
            <a:ext cx="445956" cy="769441"/>
          </a:xfrm>
          <a:prstGeom prst="rect">
            <a:avLst/>
          </a:prstGeom>
          <a:noFill/>
        </p:spPr>
        <p:txBody>
          <a:bodyPr wrap="none" rtlCol="0">
            <a:spAutoFit/>
          </a:bodyPr>
          <a:lstStyle/>
          <a:p>
            <a:r>
              <a:rPr lang="de-DE" sz="4400" dirty="0">
                <a:solidFill>
                  <a:srgbClr val="FF0000"/>
                </a:solidFill>
              </a:rPr>
              <a:t>?</a:t>
            </a:r>
          </a:p>
        </p:txBody>
      </p:sp>
    </p:spTree>
    <p:extLst>
      <p:ext uri="{BB962C8B-B14F-4D97-AF65-F5344CB8AC3E}">
        <p14:creationId xmlns:p14="http://schemas.microsoft.com/office/powerpoint/2010/main" val="10689651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p:cTn id="7" dur="1000" fill="hold"/>
                                        <p:tgtEl>
                                          <p:spTgt spid="10"/>
                                        </p:tgtEl>
                                        <p:attrNameLst>
                                          <p:attrName>ppt_w</p:attrName>
                                        </p:attrNameLst>
                                      </p:cBhvr>
                                      <p:tavLst>
                                        <p:tav tm="0">
                                          <p:val>
                                            <p:fltVal val="0"/>
                                          </p:val>
                                        </p:tav>
                                        <p:tav tm="100000">
                                          <p:val>
                                            <p:strVal val="#ppt_w"/>
                                          </p:val>
                                        </p:tav>
                                      </p:tavLst>
                                    </p:anim>
                                    <p:anim calcmode="lin" valueType="num">
                                      <p:cBhvr>
                                        <p:cTn id="8" dur="1000" fill="hold"/>
                                        <p:tgtEl>
                                          <p:spTgt spid="10"/>
                                        </p:tgtEl>
                                        <p:attrNameLst>
                                          <p:attrName>ppt_h</p:attrName>
                                        </p:attrNameLst>
                                      </p:cBhvr>
                                      <p:tavLst>
                                        <p:tav tm="0">
                                          <p:val>
                                            <p:fltVal val="0"/>
                                          </p:val>
                                        </p:tav>
                                        <p:tav tm="100000">
                                          <p:val>
                                            <p:strVal val="#ppt_h"/>
                                          </p:val>
                                        </p:tav>
                                      </p:tavLst>
                                    </p:anim>
                                    <p:anim calcmode="lin" valueType="num">
                                      <p:cBhvr>
                                        <p:cTn id="9" dur="1000" fill="hold"/>
                                        <p:tgtEl>
                                          <p:spTgt spid="10"/>
                                        </p:tgtEl>
                                        <p:attrNameLst>
                                          <p:attrName>style.rotation</p:attrName>
                                        </p:attrNameLst>
                                      </p:cBhvr>
                                      <p:tavLst>
                                        <p:tav tm="0">
                                          <p:val>
                                            <p:fltVal val="90"/>
                                          </p:val>
                                        </p:tav>
                                        <p:tav tm="100000">
                                          <p:val>
                                            <p:fltVal val="0"/>
                                          </p:val>
                                        </p:tav>
                                      </p:tavLst>
                                    </p:anim>
                                    <p:animEffect transition="in" filter="fade">
                                      <p:cBhvr>
                                        <p:cTn id="10" dur="10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el 1">
            <a:extLst>
              <a:ext uri="{FF2B5EF4-FFF2-40B4-BE49-F238E27FC236}">
                <a16:creationId xmlns:a16="http://schemas.microsoft.com/office/drawing/2014/main" id="{00E88B55-7189-453B-B0BA-B7CF28FC05F1}"/>
              </a:ext>
            </a:extLst>
          </p:cNvPr>
          <p:cNvSpPr txBox="1">
            <a:spLocks/>
          </p:cNvSpPr>
          <p:nvPr/>
        </p:nvSpPr>
        <p:spPr>
          <a:xfrm>
            <a:off x="838200" y="5115044"/>
            <a:ext cx="10587091" cy="864096"/>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de-DE" sz="2800" dirty="0">
                <a:solidFill>
                  <a:srgbClr val="FF0000"/>
                </a:solidFill>
                <a:latin typeface="+mn-lt"/>
              </a:rPr>
              <a:t>Totalenergiekompensation = </a:t>
            </a:r>
            <a:r>
              <a:rPr lang="de-DE" sz="2800" dirty="0">
                <a:solidFill>
                  <a:srgbClr val="FFCCFF"/>
                </a:solidFill>
                <a:latin typeface="+mn-lt"/>
              </a:rPr>
              <a:t>potentielle Energie </a:t>
            </a:r>
            <a:r>
              <a:rPr lang="de-DE" sz="2800" dirty="0">
                <a:solidFill>
                  <a:srgbClr val="FF0000"/>
                </a:solidFill>
                <a:latin typeface="+mn-lt"/>
              </a:rPr>
              <a:t>+ </a:t>
            </a:r>
            <a:r>
              <a:rPr lang="de-DE" sz="2800" dirty="0">
                <a:solidFill>
                  <a:srgbClr val="FFCCFF"/>
                </a:solidFill>
                <a:latin typeface="+mn-lt"/>
              </a:rPr>
              <a:t>kinetische Energie </a:t>
            </a:r>
            <a:r>
              <a:rPr lang="de-DE" sz="2800" dirty="0">
                <a:solidFill>
                  <a:srgbClr val="FF0000"/>
                </a:solidFill>
                <a:latin typeface="+mn-lt"/>
              </a:rPr>
              <a:t>= 0</a:t>
            </a:r>
          </a:p>
        </p:txBody>
      </p:sp>
      <p:sp>
        <p:nvSpPr>
          <p:cNvPr id="2" name="Titel 1">
            <a:extLst>
              <a:ext uri="{FF2B5EF4-FFF2-40B4-BE49-F238E27FC236}">
                <a16:creationId xmlns:a16="http://schemas.microsoft.com/office/drawing/2014/main" id="{715813E7-CB8F-4D72-AAB1-4888242F17E7}"/>
              </a:ext>
            </a:extLst>
          </p:cNvPr>
          <p:cNvSpPr>
            <a:spLocks noGrp="1"/>
          </p:cNvSpPr>
          <p:nvPr>
            <p:ph type="title"/>
          </p:nvPr>
        </p:nvSpPr>
        <p:spPr>
          <a:xfrm>
            <a:off x="838200" y="192933"/>
            <a:ext cx="10515600" cy="721467"/>
          </a:xfrm>
        </p:spPr>
        <p:txBody>
          <a:bodyPr>
            <a:normAutofit/>
          </a:bodyPr>
          <a:lstStyle/>
          <a:p>
            <a:r>
              <a:rPr lang="de-DE" sz="2800" dirty="0"/>
              <a:t>8.3 Totalenergiekompensation – Mathematik</a:t>
            </a:r>
          </a:p>
        </p:txBody>
      </p:sp>
      <p:sp>
        <p:nvSpPr>
          <p:cNvPr id="4" name="Foliennummernplatzhalter 3">
            <a:extLst>
              <a:ext uri="{FF2B5EF4-FFF2-40B4-BE49-F238E27FC236}">
                <a16:creationId xmlns:a16="http://schemas.microsoft.com/office/drawing/2014/main" id="{65FD59B9-C7A4-4466-89AE-822D59852DCF}"/>
              </a:ext>
            </a:extLst>
          </p:cNvPr>
          <p:cNvSpPr>
            <a:spLocks noGrp="1"/>
          </p:cNvSpPr>
          <p:nvPr>
            <p:ph type="sldNum" sz="quarter" idx="12"/>
          </p:nvPr>
        </p:nvSpPr>
        <p:spPr/>
        <p:txBody>
          <a:bodyPr/>
          <a:lstStyle/>
          <a:p>
            <a:fld id="{F44E9EF7-D31C-4365-9088-79B42878EAD7}" type="slidenum">
              <a:rPr lang="de-DE" smtClean="0"/>
              <a:t>56</a:t>
            </a:fld>
            <a:endParaRPr lang="de-DE"/>
          </a:p>
        </p:txBody>
      </p:sp>
      <p:sp>
        <p:nvSpPr>
          <p:cNvPr id="5" name="Titel 1">
            <a:extLst>
              <a:ext uri="{FF2B5EF4-FFF2-40B4-BE49-F238E27FC236}">
                <a16:creationId xmlns:a16="http://schemas.microsoft.com/office/drawing/2014/main" id="{1CE418F9-A9C4-4CFA-8F30-8C6A00BF52D6}"/>
              </a:ext>
            </a:extLst>
          </p:cNvPr>
          <p:cNvSpPr txBox="1">
            <a:spLocks/>
          </p:cNvSpPr>
          <p:nvPr/>
        </p:nvSpPr>
        <p:spPr>
          <a:xfrm>
            <a:off x="1197540" y="1628800"/>
            <a:ext cx="10371067" cy="2304256"/>
          </a:xfrm>
          <a:prstGeom prst="rect">
            <a:avLst/>
          </a:prstGeom>
        </p:spPr>
        <p:txBody>
          <a:bodyPr vert="horz" lIns="91440" tIns="45720" rIns="91440" bIns="45720" rtlCol="0" anchor="ctr">
            <a:normAutofit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de-DE" sz="2800" dirty="0">
                <a:latin typeface="+mn-lt"/>
              </a:rPr>
              <a:t>Wie setzt man das in Zahlen um?</a:t>
            </a:r>
          </a:p>
          <a:p>
            <a:r>
              <a:rPr lang="de-DE" sz="2800" dirty="0">
                <a:latin typeface="+mn-lt"/>
              </a:rPr>
              <a:t> </a:t>
            </a:r>
          </a:p>
          <a:p>
            <a:r>
              <a:rPr lang="de-DE" sz="2800" dirty="0">
                <a:latin typeface="+mn-lt"/>
              </a:rPr>
              <a:t>Wir wissen, dass, wenn potentielle Energie vorhanden ist, diese immer einen positiven Wert hat. (Sonst würde das Auto nicht den Berg hinab-rollen.) Also müssen wir für die </a:t>
            </a:r>
            <a:r>
              <a:rPr lang="de-DE" sz="2800" u="sng" dirty="0">
                <a:latin typeface="+mn-lt"/>
              </a:rPr>
              <a:t>potentielle Energie eine positive Zahl</a:t>
            </a:r>
            <a:r>
              <a:rPr lang="de-DE" sz="2800" dirty="0">
                <a:latin typeface="+mn-lt"/>
              </a:rPr>
              <a:t> einsetzen. Nehmen wir einfach mal eine „1“.</a:t>
            </a:r>
          </a:p>
        </p:txBody>
      </p:sp>
      <p:sp>
        <p:nvSpPr>
          <p:cNvPr id="3" name="Textfeld 2">
            <a:extLst>
              <a:ext uri="{FF2B5EF4-FFF2-40B4-BE49-F238E27FC236}">
                <a16:creationId xmlns:a16="http://schemas.microsoft.com/office/drawing/2014/main" id="{228B72E3-1893-4160-906E-323CC8AE43B2}"/>
              </a:ext>
            </a:extLst>
          </p:cNvPr>
          <p:cNvSpPr txBox="1"/>
          <p:nvPr/>
        </p:nvSpPr>
        <p:spPr>
          <a:xfrm>
            <a:off x="6274072" y="5157192"/>
            <a:ext cx="470000" cy="769441"/>
          </a:xfrm>
          <a:prstGeom prst="rect">
            <a:avLst/>
          </a:prstGeom>
          <a:noFill/>
        </p:spPr>
        <p:txBody>
          <a:bodyPr wrap="none" rtlCol="0">
            <a:spAutoFit/>
          </a:bodyPr>
          <a:lstStyle/>
          <a:p>
            <a:r>
              <a:rPr lang="de-DE" sz="4400" dirty="0">
                <a:solidFill>
                  <a:srgbClr val="FF0000"/>
                </a:solidFill>
              </a:rPr>
              <a:t>1</a:t>
            </a:r>
          </a:p>
        </p:txBody>
      </p:sp>
      <p:sp>
        <p:nvSpPr>
          <p:cNvPr id="7" name="Titel 1">
            <a:extLst>
              <a:ext uri="{FF2B5EF4-FFF2-40B4-BE49-F238E27FC236}">
                <a16:creationId xmlns:a16="http://schemas.microsoft.com/office/drawing/2014/main" id="{0B43F7EC-C5F2-4C4B-BA77-8055C15AB36D}"/>
              </a:ext>
            </a:extLst>
          </p:cNvPr>
          <p:cNvSpPr txBox="1">
            <a:spLocks/>
          </p:cNvSpPr>
          <p:nvPr/>
        </p:nvSpPr>
        <p:spPr>
          <a:xfrm>
            <a:off x="871317" y="764704"/>
            <a:ext cx="10587091" cy="864096"/>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de-DE" sz="2800" dirty="0">
                <a:solidFill>
                  <a:srgbClr val="FF0000"/>
                </a:solidFill>
                <a:latin typeface="+mn-lt"/>
              </a:rPr>
              <a:t>Totalenergiekompensation = potentielle Energie + kinetische Energie = 0</a:t>
            </a:r>
          </a:p>
        </p:txBody>
      </p:sp>
      <p:sp>
        <p:nvSpPr>
          <p:cNvPr id="9" name="Textfeld 8">
            <a:extLst>
              <a:ext uri="{FF2B5EF4-FFF2-40B4-BE49-F238E27FC236}">
                <a16:creationId xmlns:a16="http://schemas.microsoft.com/office/drawing/2014/main" id="{6FD85F99-E39E-423F-B1B6-EA7003EFF846}"/>
              </a:ext>
            </a:extLst>
          </p:cNvPr>
          <p:cNvSpPr txBox="1"/>
          <p:nvPr/>
        </p:nvSpPr>
        <p:spPr>
          <a:xfrm>
            <a:off x="7639178" y="3911761"/>
            <a:ext cx="3710857" cy="830997"/>
          </a:xfrm>
          <a:prstGeom prst="rect">
            <a:avLst/>
          </a:prstGeom>
          <a:noFill/>
        </p:spPr>
        <p:txBody>
          <a:bodyPr wrap="square" rtlCol="0">
            <a:spAutoFit/>
          </a:bodyPr>
          <a:lstStyle/>
          <a:p>
            <a:r>
              <a:rPr lang="de-DE" sz="2400" dirty="0">
                <a:solidFill>
                  <a:srgbClr val="0070C0"/>
                </a:solidFill>
              </a:rPr>
              <a:t>Genau! Es ist eine </a:t>
            </a:r>
          </a:p>
          <a:p>
            <a:r>
              <a:rPr lang="de-DE" sz="2400" u="sng" dirty="0">
                <a:solidFill>
                  <a:srgbClr val="0070C0"/>
                </a:solidFill>
              </a:rPr>
              <a:t>negative Zahl 1</a:t>
            </a:r>
            <a:r>
              <a:rPr lang="de-DE" sz="2400" dirty="0">
                <a:solidFill>
                  <a:srgbClr val="0070C0"/>
                </a:solidFill>
              </a:rPr>
              <a:t>!</a:t>
            </a:r>
          </a:p>
        </p:txBody>
      </p:sp>
      <p:sp>
        <p:nvSpPr>
          <p:cNvPr id="11" name="Textfeld 10">
            <a:extLst>
              <a:ext uri="{FF2B5EF4-FFF2-40B4-BE49-F238E27FC236}">
                <a16:creationId xmlns:a16="http://schemas.microsoft.com/office/drawing/2014/main" id="{7DC62B7D-E3AD-480F-8F81-8B38557091CB}"/>
              </a:ext>
            </a:extLst>
          </p:cNvPr>
          <p:cNvSpPr txBox="1"/>
          <p:nvPr/>
        </p:nvSpPr>
        <p:spPr>
          <a:xfrm>
            <a:off x="8765243" y="5155615"/>
            <a:ext cx="643125" cy="769441"/>
          </a:xfrm>
          <a:prstGeom prst="rect">
            <a:avLst/>
          </a:prstGeom>
          <a:noFill/>
        </p:spPr>
        <p:txBody>
          <a:bodyPr wrap="none" rtlCol="0">
            <a:spAutoFit/>
          </a:bodyPr>
          <a:lstStyle/>
          <a:p>
            <a:r>
              <a:rPr lang="de-DE" sz="4400" dirty="0">
                <a:solidFill>
                  <a:srgbClr val="FF0000"/>
                </a:solidFill>
              </a:rPr>
              <a:t>-1</a:t>
            </a:r>
          </a:p>
        </p:txBody>
      </p:sp>
    </p:spTree>
    <p:extLst>
      <p:ext uri="{BB962C8B-B14F-4D97-AF65-F5344CB8AC3E}">
        <p14:creationId xmlns:p14="http://schemas.microsoft.com/office/powerpoint/2010/main" val="2929272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1" grpId="0"/>
    </p:bld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15813E7-CB8F-4D72-AAB1-4888242F17E7}"/>
              </a:ext>
            </a:extLst>
          </p:cNvPr>
          <p:cNvSpPr>
            <a:spLocks noGrp="1"/>
          </p:cNvSpPr>
          <p:nvPr>
            <p:ph type="title"/>
          </p:nvPr>
        </p:nvSpPr>
        <p:spPr>
          <a:xfrm>
            <a:off x="838200" y="192933"/>
            <a:ext cx="10515600" cy="721467"/>
          </a:xfrm>
        </p:spPr>
        <p:txBody>
          <a:bodyPr>
            <a:normAutofit/>
          </a:bodyPr>
          <a:lstStyle/>
          <a:p>
            <a:r>
              <a:rPr lang="de-DE" sz="2800" dirty="0"/>
              <a:t>8.4 Totalenergiekompensation – Mathematik + Wirklichkeit</a:t>
            </a:r>
          </a:p>
        </p:txBody>
      </p:sp>
      <p:sp>
        <p:nvSpPr>
          <p:cNvPr id="4" name="Foliennummernplatzhalter 3">
            <a:extLst>
              <a:ext uri="{FF2B5EF4-FFF2-40B4-BE49-F238E27FC236}">
                <a16:creationId xmlns:a16="http://schemas.microsoft.com/office/drawing/2014/main" id="{65FD59B9-C7A4-4466-89AE-822D59852DCF}"/>
              </a:ext>
            </a:extLst>
          </p:cNvPr>
          <p:cNvSpPr>
            <a:spLocks noGrp="1"/>
          </p:cNvSpPr>
          <p:nvPr>
            <p:ph type="sldNum" sz="quarter" idx="12"/>
          </p:nvPr>
        </p:nvSpPr>
        <p:spPr/>
        <p:txBody>
          <a:bodyPr/>
          <a:lstStyle/>
          <a:p>
            <a:fld id="{F44E9EF7-D31C-4365-9088-79B42878EAD7}" type="slidenum">
              <a:rPr lang="de-DE" smtClean="0"/>
              <a:t>57</a:t>
            </a:fld>
            <a:endParaRPr lang="de-DE"/>
          </a:p>
        </p:txBody>
      </p:sp>
      <p:sp>
        <p:nvSpPr>
          <p:cNvPr id="3" name="Textfeld 2">
            <a:extLst>
              <a:ext uri="{FF2B5EF4-FFF2-40B4-BE49-F238E27FC236}">
                <a16:creationId xmlns:a16="http://schemas.microsoft.com/office/drawing/2014/main" id="{1029475A-2AE9-4458-9324-E64E2B89FBC0}"/>
              </a:ext>
            </a:extLst>
          </p:cNvPr>
          <p:cNvSpPr txBox="1"/>
          <p:nvPr/>
        </p:nvSpPr>
        <p:spPr>
          <a:xfrm>
            <a:off x="1127448" y="1190010"/>
            <a:ext cx="8352928" cy="523220"/>
          </a:xfrm>
          <a:prstGeom prst="rect">
            <a:avLst/>
          </a:prstGeom>
          <a:noFill/>
        </p:spPr>
        <p:txBody>
          <a:bodyPr wrap="square" rtlCol="0">
            <a:spAutoFit/>
          </a:bodyPr>
          <a:lstStyle/>
          <a:p>
            <a:r>
              <a:rPr lang="de-DE" sz="2800" dirty="0"/>
              <a:t>Totalenergiekompensation = 1 + </a:t>
            </a:r>
            <a:r>
              <a:rPr lang="de-DE" sz="2800" dirty="0">
                <a:solidFill>
                  <a:srgbClr val="FF0000"/>
                </a:solidFill>
              </a:rPr>
              <a:t>-</a:t>
            </a:r>
            <a:r>
              <a:rPr lang="de-DE" sz="2800" dirty="0"/>
              <a:t>1 = 0</a:t>
            </a:r>
          </a:p>
        </p:txBody>
      </p:sp>
      <p:sp>
        <p:nvSpPr>
          <p:cNvPr id="10" name="Textfeld 9">
            <a:extLst>
              <a:ext uri="{FF2B5EF4-FFF2-40B4-BE49-F238E27FC236}">
                <a16:creationId xmlns:a16="http://schemas.microsoft.com/office/drawing/2014/main" id="{07E66D7B-E580-4CDE-AFC6-D2400F422C31}"/>
              </a:ext>
            </a:extLst>
          </p:cNvPr>
          <p:cNvSpPr txBox="1"/>
          <p:nvPr/>
        </p:nvSpPr>
        <p:spPr>
          <a:xfrm>
            <a:off x="1127448" y="1988840"/>
            <a:ext cx="9361040" cy="2246769"/>
          </a:xfrm>
          <a:prstGeom prst="rect">
            <a:avLst/>
          </a:prstGeom>
          <a:noFill/>
        </p:spPr>
        <p:txBody>
          <a:bodyPr wrap="square" rtlCol="0">
            <a:spAutoFit/>
          </a:bodyPr>
          <a:lstStyle/>
          <a:p>
            <a:r>
              <a:rPr lang="de-DE" sz="2800" dirty="0"/>
              <a:t>Die Logik, die in dieser Rechenaufgabe steckt, zeigt uns glasklar, wonach wir suchen müssen:</a:t>
            </a:r>
          </a:p>
          <a:p>
            <a:endParaRPr lang="de-DE" sz="2800" u="sng" dirty="0"/>
          </a:p>
          <a:p>
            <a:r>
              <a:rPr lang="de-DE" sz="2800" u="sng" dirty="0"/>
              <a:t>Das fehlende Gerät muss exakt den gegenteiligen Wert zu dem Wert liefern, den wir vom herkömmlichen Vario bekommen. </a:t>
            </a:r>
          </a:p>
        </p:txBody>
      </p:sp>
    </p:spTree>
    <p:extLst>
      <p:ext uri="{BB962C8B-B14F-4D97-AF65-F5344CB8AC3E}">
        <p14:creationId xmlns:p14="http://schemas.microsoft.com/office/powerpoint/2010/main" val="35673256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15813E7-CB8F-4D72-AAB1-4888242F17E7}"/>
              </a:ext>
            </a:extLst>
          </p:cNvPr>
          <p:cNvSpPr>
            <a:spLocks noGrp="1"/>
          </p:cNvSpPr>
          <p:nvPr>
            <p:ph type="title"/>
          </p:nvPr>
        </p:nvSpPr>
        <p:spPr>
          <a:xfrm>
            <a:off x="838200" y="192933"/>
            <a:ext cx="10515600" cy="721467"/>
          </a:xfrm>
        </p:spPr>
        <p:txBody>
          <a:bodyPr>
            <a:normAutofit/>
          </a:bodyPr>
          <a:lstStyle/>
          <a:p>
            <a:r>
              <a:rPr lang="de-DE" sz="2800" dirty="0"/>
              <a:t>8.5 Totalenergiekompensation - Zusammenfassung</a:t>
            </a:r>
          </a:p>
        </p:txBody>
      </p:sp>
      <p:sp>
        <p:nvSpPr>
          <p:cNvPr id="4" name="Foliennummernplatzhalter 3">
            <a:extLst>
              <a:ext uri="{FF2B5EF4-FFF2-40B4-BE49-F238E27FC236}">
                <a16:creationId xmlns:a16="http://schemas.microsoft.com/office/drawing/2014/main" id="{65FD59B9-C7A4-4466-89AE-822D59852DCF}"/>
              </a:ext>
            </a:extLst>
          </p:cNvPr>
          <p:cNvSpPr>
            <a:spLocks noGrp="1"/>
          </p:cNvSpPr>
          <p:nvPr>
            <p:ph type="sldNum" sz="quarter" idx="12"/>
          </p:nvPr>
        </p:nvSpPr>
        <p:spPr/>
        <p:txBody>
          <a:bodyPr/>
          <a:lstStyle/>
          <a:p>
            <a:fld id="{F44E9EF7-D31C-4365-9088-79B42878EAD7}" type="slidenum">
              <a:rPr lang="de-DE" smtClean="0"/>
              <a:t>58</a:t>
            </a:fld>
            <a:endParaRPr lang="de-DE"/>
          </a:p>
        </p:txBody>
      </p:sp>
      <p:sp>
        <p:nvSpPr>
          <p:cNvPr id="10" name="Textfeld 9">
            <a:extLst>
              <a:ext uri="{FF2B5EF4-FFF2-40B4-BE49-F238E27FC236}">
                <a16:creationId xmlns:a16="http://schemas.microsoft.com/office/drawing/2014/main" id="{07E66D7B-E580-4CDE-AFC6-D2400F422C31}"/>
              </a:ext>
            </a:extLst>
          </p:cNvPr>
          <p:cNvSpPr txBox="1"/>
          <p:nvPr/>
        </p:nvSpPr>
        <p:spPr>
          <a:xfrm>
            <a:off x="838200" y="1003885"/>
            <a:ext cx="10946432" cy="5262979"/>
          </a:xfrm>
          <a:prstGeom prst="rect">
            <a:avLst/>
          </a:prstGeom>
          <a:noFill/>
        </p:spPr>
        <p:txBody>
          <a:bodyPr wrap="square" rtlCol="0">
            <a:spAutoFit/>
          </a:bodyPr>
          <a:lstStyle/>
          <a:p>
            <a:r>
              <a:rPr lang="de-DE" sz="2800" dirty="0"/>
              <a:t>Potentielle Energie und kinetische Energie unterscheiden sich grundlegend. Es ist deshalb nicht einfach, sie unter einen Hut zu bringen.</a:t>
            </a:r>
          </a:p>
          <a:p>
            <a:r>
              <a:rPr lang="de-DE" sz="2800" dirty="0"/>
              <a:t>Um unser herkömmliches Vario weiterzuentwickeln, müssen wir ein System hinzufügen, das den exakten Gegenwert zum Wert des herkömmlichen Varios liefert. Und: Dieser Gegenwert muss zu jedem Zeitpunkt und in einem System geliefert werden, innerhalb dessen potentielle und kinetische Energie schnell, durchgehend und unablässig miteinander agieren. In der Tat ein ganzer Stapel von verwirrenden Problemen. Trotzdem: Schon vor Jahrzehnten fanden Ingenieure eine brillante Lösung für dieses Problem. </a:t>
            </a:r>
          </a:p>
          <a:p>
            <a:endParaRPr lang="de-DE" sz="2800" dirty="0"/>
          </a:p>
          <a:p>
            <a:r>
              <a:rPr lang="de-DE" sz="2800" dirty="0"/>
              <a:t>Bist du neugierig darauf, welche es war? Dann lese Teil II!</a:t>
            </a:r>
          </a:p>
        </p:txBody>
      </p:sp>
    </p:spTree>
    <p:extLst>
      <p:ext uri="{BB962C8B-B14F-4D97-AF65-F5344CB8AC3E}">
        <p14:creationId xmlns:p14="http://schemas.microsoft.com/office/powerpoint/2010/main" val="399515849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Inhaltsplatzhalter 2">
            <a:extLst>
              <a:ext uri="{FF2B5EF4-FFF2-40B4-BE49-F238E27FC236}">
                <a16:creationId xmlns:a16="http://schemas.microsoft.com/office/drawing/2014/main" id="{62F171C0-9362-4E54-98C5-BDD39910C756}"/>
              </a:ext>
            </a:extLst>
          </p:cNvPr>
          <p:cNvSpPr>
            <a:spLocks noGrp="1"/>
          </p:cNvSpPr>
          <p:nvPr>
            <p:ph idx="1"/>
          </p:nvPr>
        </p:nvSpPr>
        <p:spPr>
          <a:xfrm>
            <a:off x="1288474" y="1784062"/>
            <a:ext cx="9930740" cy="4351338"/>
          </a:xfrm>
        </p:spPr>
        <p:txBody>
          <a:bodyPr>
            <a:normAutofit fontScale="92500" lnSpcReduction="20000"/>
          </a:bodyPr>
          <a:lstStyle/>
          <a:p>
            <a:pPr marL="0" indent="0">
              <a:buNone/>
            </a:pPr>
            <a:r>
              <a:rPr lang="de-DE" sz="6000" b="1" dirty="0"/>
              <a:t>T</a:t>
            </a:r>
            <a:r>
              <a:rPr lang="de-DE" sz="3600" b="1" dirty="0"/>
              <a:t>OTAL</a:t>
            </a:r>
          </a:p>
          <a:p>
            <a:endParaRPr lang="de-DE" sz="3600" b="1" dirty="0"/>
          </a:p>
          <a:p>
            <a:pPr marL="0" indent="0">
              <a:buNone/>
            </a:pPr>
            <a:endParaRPr lang="de-DE" sz="3600" b="1" dirty="0"/>
          </a:p>
          <a:p>
            <a:pPr marL="0" indent="0">
              <a:buNone/>
            </a:pPr>
            <a:r>
              <a:rPr lang="de-DE" sz="6000" b="1" dirty="0"/>
              <a:t>E</a:t>
            </a:r>
            <a:r>
              <a:rPr lang="de-DE" sz="3600" b="1" dirty="0"/>
              <a:t>NERGIE</a:t>
            </a:r>
          </a:p>
          <a:p>
            <a:pPr marL="0" indent="0">
              <a:buNone/>
            </a:pPr>
            <a:endParaRPr lang="de-DE" sz="3600" b="1" dirty="0"/>
          </a:p>
          <a:p>
            <a:pPr marL="0" indent="0">
              <a:buNone/>
            </a:pPr>
            <a:endParaRPr lang="de-DE" sz="3600" b="1" dirty="0"/>
          </a:p>
          <a:p>
            <a:pPr marL="0" indent="0">
              <a:buNone/>
            </a:pPr>
            <a:r>
              <a:rPr lang="de-DE" sz="6500" b="1" dirty="0"/>
              <a:t>K</a:t>
            </a:r>
            <a:r>
              <a:rPr lang="de-DE" sz="3600" b="1" dirty="0"/>
              <a:t>OMPENSATION</a:t>
            </a:r>
          </a:p>
        </p:txBody>
      </p:sp>
      <p:sp>
        <p:nvSpPr>
          <p:cNvPr id="8" name="Textfeld 7">
            <a:extLst>
              <a:ext uri="{FF2B5EF4-FFF2-40B4-BE49-F238E27FC236}">
                <a16:creationId xmlns:a16="http://schemas.microsoft.com/office/drawing/2014/main" id="{8F22E2E4-E3E5-41BF-AC85-7D66EB3C9A5E}"/>
              </a:ext>
            </a:extLst>
          </p:cNvPr>
          <p:cNvSpPr txBox="1"/>
          <p:nvPr/>
        </p:nvSpPr>
        <p:spPr>
          <a:xfrm>
            <a:off x="3909951" y="3303059"/>
            <a:ext cx="7258793" cy="1077218"/>
          </a:xfrm>
          <a:prstGeom prst="rect">
            <a:avLst/>
          </a:prstGeom>
          <a:noFill/>
        </p:spPr>
        <p:txBody>
          <a:bodyPr wrap="square" rtlCol="0">
            <a:spAutoFit/>
          </a:bodyPr>
          <a:lstStyle/>
          <a:p>
            <a:r>
              <a:rPr lang="de-DE" sz="3200" dirty="0"/>
              <a:t>potentielle Energie (</a:t>
            </a:r>
            <a:r>
              <a:rPr lang="de-DE" sz="3200" dirty="0" err="1"/>
              <a:t>Epot</a:t>
            </a:r>
            <a:r>
              <a:rPr lang="de-DE" sz="3200" dirty="0"/>
              <a:t>)</a:t>
            </a:r>
          </a:p>
          <a:p>
            <a:r>
              <a:rPr lang="de-DE" sz="3200" dirty="0"/>
              <a:t>kinetische Energie (Ekin)</a:t>
            </a:r>
          </a:p>
        </p:txBody>
      </p:sp>
      <p:cxnSp>
        <p:nvCxnSpPr>
          <p:cNvPr id="10" name="Gerader Verbinder 9">
            <a:extLst>
              <a:ext uri="{FF2B5EF4-FFF2-40B4-BE49-F238E27FC236}">
                <a16:creationId xmlns:a16="http://schemas.microsoft.com/office/drawing/2014/main" id="{7898A79C-F6CE-4DE0-8387-AE26611E38C4}"/>
              </a:ext>
            </a:extLst>
          </p:cNvPr>
          <p:cNvCxnSpPr>
            <a:cxnSpLocks/>
          </p:cNvCxnSpPr>
          <p:nvPr/>
        </p:nvCxnSpPr>
        <p:spPr>
          <a:xfrm flipH="1">
            <a:off x="3325091" y="3639785"/>
            <a:ext cx="534390" cy="160317"/>
          </a:xfrm>
          <a:prstGeom prst="line">
            <a:avLst/>
          </a:prstGeom>
          <a:ln w="57150"/>
        </p:spPr>
        <p:style>
          <a:lnRef idx="1">
            <a:schemeClr val="accent1"/>
          </a:lnRef>
          <a:fillRef idx="0">
            <a:schemeClr val="accent1"/>
          </a:fillRef>
          <a:effectRef idx="0">
            <a:schemeClr val="accent1"/>
          </a:effectRef>
          <a:fontRef idx="minor">
            <a:schemeClr val="tx1"/>
          </a:fontRef>
        </p:style>
      </p:cxnSp>
      <p:cxnSp>
        <p:nvCxnSpPr>
          <p:cNvPr id="12" name="Gerader Verbinder 11">
            <a:extLst>
              <a:ext uri="{FF2B5EF4-FFF2-40B4-BE49-F238E27FC236}">
                <a16:creationId xmlns:a16="http://schemas.microsoft.com/office/drawing/2014/main" id="{3B4671DC-E660-436A-A26B-9397378DAC52}"/>
              </a:ext>
            </a:extLst>
          </p:cNvPr>
          <p:cNvCxnSpPr>
            <a:cxnSpLocks/>
          </p:cNvCxnSpPr>
          <p:nvPr/>
        </p:nvCxnSpPr>
        <p:spPr>
          <a:xfrm flipH="1" flipV="1">
            <a:off x="3353295" y="3948543"/>
            <a:ext cx="506186" cy="130628"/>
          </a:xfrm>
          <a:prstGeom prst="line">
            <a:avLst/>
          </a:prstGeom>
          <a:ln w="57150"/>
        </p:spPr>
        <p:style>
          <a:lnRef idx="1">
            <a:schemeClr val="accent1"/>
          </a:lnRef>
          <a:fillRef idx="0">
            <a:schemeClr val="accent1"/>
          </a:fillRef>
          <a:effectRef idx="0">
            <a:schemeClr val="accent1"/>
          </a:effectRef>
          <a:fontRef idx="minor">
            <a:schemeClr val="tx1"/>
          </a:fontRef>
        </p:style>
      </p:cxnSp>
      <p:sp>
        <p:nvSpPr>
          <p:cNvPr id="3" name="Fußzeilenplatzhalter 2">
            <a:extLst>
              <a:ext uri="{FF2B5EF4-FFF2-40B4-BE49-F238E27FC236}">
                <a16:creationId xmlns:a16="http://schemas.microsoft.com/office/drawing/2014/main" id="{2AA79981-C838-4253-8DF8-F242CF6325D1}"/>
              </a:ext>
            </a:extLst>
          </p:cNvPr>
          <p:cNvSpPr>
            <a:spLocks noGrp="1"/>
          </p:cNvSpPr>
          <p:nvPr>
            <p:ph type="ftr" sz="quarter" idx="11"/>
          </p:nvPr>
        </p:nvSpPr>
        <p:spPr/>
        <p:txBody>
          <a:bodyPr/>
          <a:lstStyle/>
          <a:p>
            <a:endParaRPr lang="de-DE"/>
          </a:p>
        </p:txBody>
      </p:sp>
      <p:sp>
        <p:nvSpPr>
          <p:cNvPr id="4" name="Foliennummernplatzhalter 3">
            <a:extLst>
              <a:ext uri="{FF2B5EF4-FFF2-40B4-BE49-F238E27FC236}">
                <a16:creationId xmlns:a16="http://schemas.microsoft.com/office/drawing/2014/main" id="{55FD52F0-EA00-42D8-BD4F-7227D4655200}"/>
              </a:ext>
            </a:extLst>
          </p:cNvPr>
          <p:cNvSpPr>
            <a:spLocks noGrp="1"/>
          </p:cNvSpPr>
          <p:nvPr>
            <p:ph type="sldNum" sz="quarter" idx="12"/>
          </p:nvPr>
        </p:nvSpPr>
        <p:spPr/>
        <p:txBody>
          <a:bodyPr/>
          <a:lstStyle/>
          <a:p>
            <a:fld id="{F44E9EF7-D31C-4365-9088-79B42878EAD7}" type="slidenum">
              <a:rPr lang="de-DE" smtClean="0"/>
              <a:t>6</a:t>
            </a:fld>
            <a:endParaRPr lang="de-DE"/>
          </a:p>
        </p:txBody>
      </p:sp>
      <p:sp>
        <p:nvSpPr>
          <p:cNvPr id="11" name="Titel 1">
            <a:extLst>
              <a:ext uri="{FF2B5EF4-FFF2-40B4-BE49-F238E27FC236}">
                <a16:creationId xmlns:a16="http://schemas.microsoft.com/office/drawing/2014/main" id="{D579532A-9E72-4E1A-AB55-AD1AA853051E}"/>
              </a:ext>
            </a:extLst>
          </p:cNvPr>
          <p:cNvSpPr>
            <a:spLocks noGrp="1"/>
          </p:cNvSpPr>
          <p:nvPr>
            <p:ph type="title"/>
          </p:nvPr>
        </p:nvSpPr>
        <p:spPr>
          <a:xfrm>
            <a:off x="838200" y="365125"/>
            <a:ext cx="10515600" cy="1325563"/>
          </a:xfrm>
        </p:spPr>
        <p:txBody>
          <a:bodyPr/>
          <a:lstStyle/>
          <a:p>
            <a:r>
              <a:rPr lang="de-DE" dirty="0"/>
              <a:t>Ein </a:t>
            </a:r>
            <a:r>
              <a:rPr lang="de-DE" b="1" dirty="0"/>
              <a:t>TEK-VARIO</a:t>
            </a:r>
            <a:r>
              <a:rPr lang="de-DE" dirty="0"/>
              <a:t> ist ein Vario mit:</a:t>
            </a:r>
          </a:p>
        </p:txBody>
      </p:sp>
      <p:sp>
        <p:nvSpPr>
          <p:cNvPr id="2" name="Textfeld 1">
            <a:extLst>
              <a:ext uri="{FF2B5EF4-FFF2-40B4-BE49-F238E27FC236}">
                <a16:creationId xmlns:a16="http://schemas.microsoft.com/office/drawing/2014/main" id="{301F8B0B-1FA2-44F6-99D4-6EB83814A4EC}"/>
              </a:ext>
            </a:extLst>
          </p:cNvPr>
          <p:cNvSpPr txBox="1"/>
          <p:nvPr/>
        </p:nvSpPr>
        <p:spPr>
          <a:xfrm>
            <a:off x="2495600" y="2794707"/>
            <a:ext cx="8568952" cy="461665"/>
          </a:xfrm>
          <a:prstGeom prst="rect">
            <a:avLst/>
          </a:prstGeom>
          <a:noFill/>
        </p:spPr>
        <p:txBody>
          <a:bodyPr wrap="square" rtlCol="0">
            <a:spAutoFit/>
          </a:bodyPr>
          <a:lstStyle/>
          <a:p>
            <a:r>
              <a:rPr lang="de-DE" sz="2400" dirty="0"/>
              <a:t>Was die Energie anbelangt, müssen wir uns hiermit beschäftigen:</a:t>
            </a:r>
          </a:p>
        </p:txBody>
      </p:sp>
    </p:spTree>
    <p:extLst>
      <p:ext uri="{BB962C8B-B14F-4D97-AF65-F5344CB8AC3E}">
        <p14:creationId xmlns:p14="http://schemas.microsoft.com/office/powerpoint/2010/main" val="381429534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Inhaltsplatzhalter 2">
            <a:extLst>
              <a:ext uri="{FF2B5EF4-FFF2-40B4-BE49-F238E27FC236}">
                <a16:creationId xmlns:a16="http://schemas.microsoft.com/office/drawing/2014/main" id="{62F171C0-9362-4E54-98C5-BDD39910C756}"/>
              </a:ext>
            </a:extLst>
          </p:cNvPr>
          <p:cNvSpPr>
            <a:spLocks noGrp="1"/>
          </p:cNvSpPr>
          <p:nvPr>
            <p:ph idx="1"/>
          </p:nvPr>
        </p:nvSpPr>
        <p:spPr>
          <a:xfrm>
            <a:off x="1288474" y="1784062"/>
            <a:ext cx="9930740" cy="4351338"/>
          </a:xfrm>
        </p:spPr>
        <p:txBody>
          <a:bodyPr>
            <a:normAutofit fontScale="92500" lnSpcReduction="20000"/>
          </a:bodyPr>
          <a:lstStyle/>
          <a:p>
            <a:pPr marL="0" indent="0">
              <a:buNone/>
            </a:pPr>
            <a:r>
              <a:rPr lang="de-DE" sz="6000" b="1" dirty="0"/>
              <a:t>T</a:t>
            </a:r>
            <a:r>
              <a:rPr lang="de-DE" sz="3600" b="1" dirty="0"/>
              <a:t>OTAL</a:t>
            </a:r>
          </a:p>
          <a:p>
            <a:endParaRPr lang="de-DE" sz="3600" b="1" dirty="0"/>
          </a:p>
          <a:p>
            <a:pPr marL="0" indent="0">
              <a:buNone/>
            </a:pPr>
            <a:endParaRPr lang="de-DE" sz="3600" b="1" dirty="0"/>
          </a:p>
          <a:p>
            <a:pPr marL="0" indent="0">
              <a:buNone/>
            </a:pPr>
            <a:r>
              <a:rPr lang="de-DE" sz="6000" b="1" dirty="0"/>
              <a:t>E</a:t>
            </a:r>
            <a:r>
              <a:rPr lang="de-DE" sz="3600" b="1" dirty="0"/>
              <a:t>NERGIE</a:t>
            </a:r>
          </a:p>
          <a:p>
            <a:pPr marL="0" indent="0">
              <a:buNone/>
            </a:pPr>
            <a:endParaRPr lang="de-DE" sz="3600" b="1" dirty="0"/>
          </a:p>
          <a:p>
            <a:pPr marL="0" indent="0">
              <a:buNone/>
            </a:pPr>
            <a:endParaRPr lang="de-DE" sz="3600" b="1" dirty="0"/>
          </a:p>
          <a:p>
            <a:pPr marL="0" indent="0">
              <a:buNone/>
            </a:pPr>
            <a:r>
              <a:rPr lang="de-DE" sz="6500" b="1" dirty="0"/>
              <a:t>K</a:t>
            </a:r>
            <a:r>
              <a:rPr lang="de-DE" sz="3600" b="1" dirty="0"/>
              <a:t>OMPENSATION</a:t>
            </a:r>
          </a:p>
        </p:txBody>
      </p:sp>
      <p:sp>
        <p:nvSpPr>
          <p:cNvPr id="8" name="Textfeld 7">
            <a:extLst>
              <a:ext uri="{FF2B5EF4-FFF2-40B4-BE49-F238E27FC236}">
                <a16:creationId xmlns:a16="http://schemas.microsoft.com/office/drawing/2014/main" id="{8F22E2E4-E3E5-41BF-AC85-7D66EB3C9A5E}"/>
              </a:ext>
            </a:extLst>
          </p:cNvPr>
          <p:cNvSpPr txBox="1"/>
          <p:nvPr/>
        </p:nvSpPr>
        <p:spPr>
          <a:xfrm>
            <a:off x="3909951" y="3303059"/>
            <a:ext cx="7258793" cy="1077218"/>
          </a:xfrm>
          <a:prstGeom prst="rect">
            <a:avLst/>
          </a:prstGeom>
          <a:noFill/>
        </p:spPr>
        <p:txBody>
          <a:bodyPr wrap="square" rtlCol="0">
            <a:spAutoFit/>
          </a:bodyPr>
          <a:lstStyle/>
          <a:p>
            <a:r>
              <a:rPr lang="de-DE" sz="3200" dirty="0"/>
              <a:t>potentielle Energie (</a:t>
            </a:r>
            <a:r>
              <a:rPr lang="de-DE" sz="3200" dirty="0" err="1"/>
              <a:t>Epot</a:t>
            </a:r>
            <a:r>
              <a:rPr lang="de-DE" sz="3200" dirty="0"/>
              <a:t>)</a:t>
            </a:r>
          </a:p>
          <a:p>
            <a:r>
              <a:rPr lang="de-DE" sz="3200" dirty="0"/>
              <a:t>kinetische Energie (Ekin)</a:t>
            </a:r>
          </a:p>
        </p:txBody>
      </p:sp>
      <p:cxnSp>
        <p:nvCxnSpPr>
          <p:cNvPr id="10" name="Gerader Verbinder 9">
            <a:extLst>
              <a:ext uri="{FF2B5EF4-FFF2-40B4-BE49-F238E27FC236}">
                <a16:creationId xmlns:a16="http://schemas.microsoft.com/office/drawing/2014/main" id="{7898A79C-F6CE-4DE0-8387-AE26611E38C4}"/>
              </a:ext>
            </a:extLst>
          </p:cNvPr>
          <p:cNvCxnSpPr>
            <a:cxnSpLocks/>
          </p:cNvCxnSpPr>
          <p:nvPr/>
        </p:nvCxnSpPr>
        <p:spPr>
          <a:xfrm flipH="1">
            <a:off x="3325091" y="3639785"/>
            <a:ext cx="534390" cy="160317"/>
          </a:xfrm>
          <a:prstGeom prst="line">
            <a:avLst/>
          </a:prstGeom>
          <a:ln w="57150"/>
        </p:spPr>
        <p:style>
          <a:lnRef idx="1">
            <a:schemeClr val="accent1"/>
          </a:lnRef>
          <a:fillRef idx="0">
            <a:schemeClr val="accent1"/>
          </a:fillRef>
          <a:effectRef idx="0">
            <a:schemeClr val="accent1"/>
          </a:effectRef>
          <a:fontRef idx="minor">
            <a:schemeClr val="tx1"/>
          </a:fontRef>
        </p:style>
      </p:cxnSp>
      <p:cxnSp>
        <p:nvCxnSpPr>
          <p:cNvPr id="12" name="Gerader Verbinder 11">
            <a:extLst>
              <a:ext uri="{FF2B5EF4-FFF2-40B4-BE49-F238E27FC236}">
                <a16:creationId xmlns:a16="http://schemas.microsoft.com/office/drawing/2014/main" id="{3B4671DC-E660-436A-A26B-9397378DAC52}"/>
              </a:ext>
            </a:extLst>
          </p:cNvPr>
          <p:cNvCxnSpPr>
            <a:cxnSpLocks/>
          </p:cNvCxnSpPr>
          <p:nvPr/>
        </p:nvCxnSpPr>
        <p:spPr>
          <a:xfrm flipH="1" flipV="1">
            <a:off x="3353295" y="3948543"/>
            <a:ext cx="506186" cy="130628"/>
          </a:xfrm>
          <a:prstGeom prst="line">
            <a:avLst/>
          </a:prstGeom>
          <a:ln w="57150"/>
        </p:spPr>
        <p:style>
          <a:lnRef idx="1">
            <a:schemeClr val="accent1"/>
          </a:lnRef>
          <a:fillRef idx="0">
            <a:schemeClr val="accent1"/>
          </a:fillRef>
          <a:effectRef idx="0">
            <a:schemeClr val="accent1"/>
          </a:effectRef>
          <a:fontRef idx="minor">
            <a:schemeClr val="tx1"/>
          </a:fontRef>
        </p:style>
      </p:cxnSp>
      <p:sp>
        <p:nvSpPr>
          <p:cNvPr id="3" name="Fußzeilenplatzhalter 2">
            <a:extLst>
              <a:ext uri="{FF2B5EF4-FFF2-40B4-BE49-F238E27FC236}">
                <a16:creationId xmlns:a16="http://schemas.microsoft.com/office/drawing/2014/main" id="{2AA79981-C838-4253-8DF8-F242CF6325D1}"/>
              </a:ext>
            </a:extLst>
          </p:cNvPr>
          <p:cNvSpPr>
            <a:spLocks noGrp="1"/>
          </p:cNvSpPr>
          <p:nvPr>
            <p:ph type="ftr" sz="quarter" idx="11"/>
          </p:nvPr>
        </p:nvSpPr>
        <p:spPr/>
        <p:txBody>
          <a:bodyPr/>
          <a:lstStyle/>
          <a:p>
            <a:endParaRPr lang="de-DE"/>
          </a:p>
        </p:txBody>
      </p:sp>
      <p:sp>
        <p:nvSpPr>
          <p:cNvPr id="4" name="Foliennummernplatzhalter 3">
            <a:extLst>
              <a:ext uri="{FF2B5EF4-FFF2-40B4-BE49-F238E27FC236}">
                <a16:creationId xmlns:a16="http://schemas.microsoft.com/office/drawing/2014/main" id="{55FD52F0-EA00-42D8-BD4F-7227D4655200}"/>
              </a:ext>
            </a:extLst>
          </p:cNvPr>
          <p:cNvSpPr>
            <a:spLocks noGrp="1"/>
          </p:cNvSpPr>
          <p:nvPr>
            <p:ph type="sldNum" sz="quarter" idx="12"/>
          </p:nvPr>
        </p:nvSpPr>
        <p:spPr/>
        <p:txBody>
          <a:bodyPr/>
          <a:lstStyle/>
          <a:p>
            <a:fld id="{F44E9EF7-D31C-4365-9088-79B42878EAD7}" type="slidenum">
              <a:rPr lang="de-DE" smtClean="0"/>
              <a:t>7</a:t>
            </a:fld>
            <a:endParaRPr lang="de-DE"/>
          </a:p>
        </p:txBody>
      </p:sp>
      <p:sp>
        <p:nvSpPr>
          <p:cNvPr id="11" name="Titel 1">
            <a:extLst>
              <a:ext uri="{FF2B5EF4-FFF2-40B4-BE49-F238E27FC236}">
                <a16:creationId xmlns:a16="http://schemas.microsoft.com/office/drawing/2014/main" id="{D579532A-9E72-4E1A-AB55-AD1AA853051E}"/>
              </a:ext>
            </a:extLst>
          </p:cNvPr>
          <p:cNvSpPr>
            <a:spLocks noGrp="1"/>
          </p:cNvSpPr>
          <p:nvPr>
            <p:ph type="title"/>
          </p:nvPr>
        </p:nvSpPr>
        <p:spPr>
          <a:xfrm>
            <a:off x="838200" y="365125"/>
            <a:ext cx="10515600" cy="1325563"/>
          </a:xfrm>
        </p:spPr>
        <p:txBody>
          <a:bodyPr/>
          <a:lstStyle/>
          <a:p>
            <a:r>
              <a:rPr lang="de-DE" dirty="0"/>
              <a:t>Ein </a:t>
            </a:r>
            <a:r>
              <a:rPr lang="de-DE" b="1" dirty="0"/>
              <a:t>TEK-VARIO</a:t>
            </a:r>
            <a:r>
              <a:rPr lang="de-DE" dirty="0"/>
              <a:t> ist ein Vario mit: </a:t>
            </a:r>
          </a:p>
        </p:txBody>
      </p:sp>
      <p:sp>
        <p:nvSpPr>
          <p:cNvPr id="13" name="Textfeld 12">
            <a:extLst>
              <a:ext uri="{FF2B5EF4-FFF2-40B4-BE49-F238E27FC236}">
                <a16:creationId xmlns:a16="http://schemas.microsoft.com/office/drawing/2014/main" id="{D5B5C41F-B3B8-4A79-B812-78B160624646}"/>
              </a:ext>
            </a:extLst>
          </p:cNvPr>
          <p:cNvSpPr txBox="1"/>
          <p:nvPr/>
        </p:nvSpPr>
        <p:spPr>
          <a:xfrm rot="19029439">
            <a:off x="7630587" y="2880949"/>
            <a:ext cx="4564326" cy="1754326"/>
          </a:xfrm>
          <a:prstGeom prst="rect">
            <a:avLst/>
          </a:prstGeom>
          <a:noFill/>
        </p:spPr>
        <p:txBody>
          <a:bodyPr wrap="none" rtlCol="0">
            <a:spAutoFit/>
          </a:bodyPr>
          <a:lstStyle/>
          <a:p>
            <a:pPr algn="ctr"/>
            <a:r>
              <a:rPr lang="de-DE" sz="3600" dirty="0">
                <a:solidFill>
                  <a:srgbClr val="0070C0"/>
                </a:solidFill>
              </a:rPr>
              <a:t>Lasst uns herausfinden,</a:t>
            </a:r>
          </a:p>
          <a:p>
            <a:pPr algn="ctr"/>
            <a:r>
              <a:rPr lang="de-DE" sz="3600" dirty="0">
                <a:solidFill>
                  <a:srgbClr val="0070C0"/>
                </a:solidFill>
              </a:rPr>
              <a:t>was die Begriffe genau</a:t>
            </a:r>
          </a:p>
          <a:p>
            <a:pPr algn="ctr"/>
            <a:r>
              <a:rPr lang="de-DE" sz="3600" dirty="0">
                <a:solidFill>
                  <a:srgbClr val="0070C0"/>
                </a:solidFill>
              </a:rPr>
              <a:t>bedeuten.</a:t>
            </a:r>
          </a:p>
        </p:txBody>
      </p:sp>
    </p:spTree>
    <p:extLst>
      <p:ext uri="{BB962C8B-B14F-4D97-AF65-F5344CB8AC3E}">
        <p14:creationId xmlns:p14="http://schemas.microsoft.com/office/powerpoint/2010/main" val="382819379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Inhaltsplatzhalter 4">
            <a:extLst>
              <a:ext uri="{FF2B5EF4-FFF2-40B4-BE49-F238E27FC236}">
                <a16:creationId xmlns:a16="http://schemas.microsoft.com/office/drawing/2014/main" id="{8E4138F4-0DDA-420F-8AC1-9686BE767846}"/>
              </a:ext>
            </a:extLst>
          </p:cNvPr>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2155372" y="1788660"/>
            <a:ext cx="4536373" cy="4351338"/>
          </a:xfrm>
        </p:spPr>
      </p:pic>
      <p:sp>
        <p:nvSpPr>
          <p:cNvPr id="11" name="Gleichschenkliges Dreieck 10">
            <a:extLst>
              <a:ext uri="{FF2B5EF4-FFF2-40B4-BE49-F238E27FC236}">
                <a16:creationId xmlns:a16="http://schemas.microsoft.com/office/drawing/2014/main" id="{BB787802-741B-4F78-B129-FFACCFEDB958}"/>
              </a:ext>
            </a:extLst>
          </p:cNvPr>
          <p:cNvSpPr/>
          <p:nvPr/>
        </p:nvSpPr>
        <p:spPr>
          <a:xfrm rot="10800000">
            <a:off x="3158562" y="1917865"/>
            <a:ext cx="1413658" cy="4238465"/>
          </a:xfrm>
          <a:prstGeom prs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2" name="Gleichschenkliges Dreieck 11">
            <a:extLst>
              <a:ext uri="{FF2B5EF4-FFF2-40B4-BE49-F238E27FC236}">
                <a16:creationId xmlns:a16="http://schemas.microsoft.com/office/drawing/2014/main" id="{7B1F084E-5507-42FB-AA0B-5D2089FA73D4}"/>
              </a:ext>
            </a:extLst>
          </p:cNvPr>
          <p:cNvSpPr/>
          <p:nvPr/>
        </p:nvSpPr>
        <p:spPr>
          <a:xfrm rot="10800000">
            <a:off x="1689013" y="1917865"/>
            <a:ext cx="1413658" cy="4238465"/>
          </a:xfrm>
          <a:prstGeom prs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 name="Titel 1">
            <a:extLst>
              <a:ext uri="{FF2B5EF4-FFF2-40B4-BE49-F238E27FC236}">
                <a16:creationId xmlns:a16="http://schemas.microsoft.com/office/drawing/2014/main" id="{2631EB76-769E-4636-BD87-E718A6CADD95}"/>
              </a:ext>
            </a:extLst>
          </p:cNvPr>
          <p:cNvSpPr>
            <a:spLocks noGrp="1"/>
          </p:cNvSpPr>
          <p:nvPr>
            <p:ph type="title"/>
          </p:nvPr>
        </p:nvSpPr>
        <p:spPr>
          <a:xfrm>
            <a:off x="838200" y="365125"/>
            <a:ext cx="10515600" cy="831627"/>
          </a:xfrm>
        </p:spPr>
        <p:txBody>
          <a:bodyPr>
            <a:normAutofit/>
          </a:bodyPr>
          <a:lstStyle/>
          <a:p>
            <a:r>
              <a:rPr lang="de-DE" sz="2800" dirty="0"/>
              <a:t>1 Luftdruck und Höhe</a:t>
            </a:r>
          </a:p>
        </p:txBody>
      </p:sp>
      <p:sp>
        <p:nvSpPr>
          <p:cNvPr id="3" name="Fußzeilenplatzhalter 2">
            <a:extLst>
              <a:ext uri="{FF2B5EF4-FFF2-40B4-BE49-F238E27FC236}">
                <a16:creationId xmlns:a16="http://schemas.microsoft.com/office/drawing/2014/main" id="{35036110-77AE-42FF-B623-5CDD4FC6A621}"/>
              </a:ext>
            </a:extLst>
          </p:cNvPr>
          <p:cNvSpPr>
            <a:spLocks noGrp="1"/>
          </p:cNvSpPr>
          <p:nvPr>
            <p:ph type="ftr" sz="quarter" idx="11"/>
          </p:nvPr>
        </p:nvSpPr>
        <p:spPr/>
        <p:txBody>
          <a:bodyPr/>
          <a:lstStyle/>
          <a:p>
            <a:endParaRPr lang="de-DE"/>
          </a:p>
        </p:txBody>
      </p:sp>
      <p:sp>
        <p:nvSpPr>
          <p:cNvPr id="4" name="Foliennummernplatzhalter 3">
            <a:extLst>
              <a:ext uri="{FF2B5EF4-FFF2-40B4-BE49-F238E27FC236}">
                <a16:creationId xmlns:a16="http://schemas.microsoft.com/office/drawing/2014/main" id="{F4E25FB2-2160-4D28-AD07-D244724C4167}"/>
              </a:ext>
            </a:extLst>
          </p:cNvPr>
          <p:cNvSpPr>
            <a:spLocks noGrp="1"/>
          </p:cNvSpPr>
          <p:nvPr>
            <p:ph type="sldNum" sz="quarter" idx="12"/>
          </p:nvPr>
        </p:nvSpPr>
        <p:spPr/>
        <p:txBody>
          <a:bodyPr/>
          <a:lstStyle/>
          <a:p>
            <a:fld id="{F44E9EF7-D31C-4365-9088-79B42878EAD7}" type="slidenum">
              <a:rPr lang="de-DE" smtClean="0"/>
              <a:t>8</a:t>
            </a:fld>
            <a:endParaRPr lang="de-DE"/>
          </a:p>
        </p:txBody>
      </p:sp>
      <p:sp>
        <p:nvSpPr>
          <p:cNvPr id="5" name="Textfeld 4">
            <a:extLst>
              <a:ext uri="{FF2B5EF4-FFF2-40B4-BE49-F238E27FC236}">
                <a16:creationId xmlns:a16="http://schemas.microsoft.com/office/drawing/2014/main" id="{995AEF1C-3A3F-4F8A-9AF6-09CF68ABAAE3}"/>
              </a:ext>
            </a:extLst>
          </p:cNvPr>
          <p:cNvSpPr txBox="1"/>
          <p:nvPr/>
        </p:nvSpPr>
        <p:spPr>
          <a:xfrm>
            <a:off x="3874439" y="3082990"/>
            <a:ext cx="5746391" cy="1384995"/>
          </a:xfrm>
          <a:prstGeom prst="rect">
            <a:avLst/>
          </a:prstGeom>
          <a:noFill/>
        </p:spPr>
        <p:txBody>
          <a:bodyPr wrap="square" rtlCol="0">
            <a:spAutoFit/>
          </a:bodyPr>
          <a:lstStyle/>
          <a:p>
            <a:r>
              <a:rPr lang="de-DE" sz="2800" dirty="0"/>
              <a:t>Je höher man in der Atmosphäre kommt, desto weniger Luftmoleküle gibt es.</a:t>
            </a:r>
          </a:p>
        </p:txBody>
      </p:sp>
    </p:spTree>
    <p:extLst>
      <p:ext uri="{BB962C8B-B14F-4D97-AF65-F5344CB8AC3E}">
        <p14:creationId xmlns:p14="http://schemas.microsoft.com/office/powerpoint/2010/main" val="13230605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Inhaltsplatzhalter 4">
            <a:extLst>
              <a:ext uri="{FF2B5EF4-FFF2-40B4-BE49-F238E27FC236}">
                <a16:creationId xmlns:a16="http://schemas.microsoft.com/office/drawing/2014/main" id="{B4130AB2-096C-4053-8F71-4C131157B6E3}"/>
              </a:ext>
            </a:extLst>
          </p:cNvPr>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2185060" y="1804992"/>
            <a:ext cx="4536373" cy="4351338"/>
          </a:xfrm>
        </p:spPr>
      </p:pic>
      <p:sp>
        <p:nvSpPr>
          <p:cNvPr id="12" name="Gleichschenkliges Dreieck 11">
            <a:extLst>
              <a:ext uri="{FF2B5EF4-FFF2-40B4-BE49-F238E27FC236}">
                <a16:creationId xmlns:a16="http://schemas.microsoft.com/office/drawing/2014/main" id="{B4AF5C82-4A48-4D95-B814-9BB79A2C7C11}"/>
              </a:ext>
            </a:extLst>
          </p:cNvPr>
          <p:cNvSpPr/>
          <p:nvPr/>
        </p:nvSpPr>
        <p:spPr>
          <a:xfrm rot="10800000">
            <a:off x="3170674" y="1917865"/>
            <a:ext cx="1413658" cy="4238465"/>
          </a:xfrm>
          <a:prstGeom prs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3" name="Gleichschenkliges Dreieck 12">
            <a:extLst>
              <a:ext uri="{FF2B5EF4-FFF2-40B4-BE49-F238E27FC236}">
                <a16:creationId xmlns:a16="http://schemas.microsoft.com/office/drawing/2014/main" id="{A7A73C75-B69D-4803-BE9D-B35226F81C2E}"/>
              </a:ext>
            </a:extLst>
          </p:cNvPr>
          <p:cNvSpPr/>
          <p:nvPr/>
        </p:nvSpPr>
        <p:spPr>
          <a:xfrm rot="10800000">
            <a:off x="1689013" y="1917865"/>
            <a:ext cx="1413658" cy="4238465"/>
          </a:xfrm>
          <a:prstGeom prs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4" name="Textfeld 13">
            <a:extLst>
              <a:ext uri="{FF2B5EF4-FFF2-40B4-BE49-F238E27FC236}">
                <a16:creationId xmlns:a16="http://schemas.microsoft.com/office/drawing/2014/main" id="{94361355-7FC3-4263-926B-70065C051B02}"/>
              </a:ext>
            </a:extLst>
          </p:cNvPr>
          <p:cNvSpPr txBox="1"/>
          <p:nvPr/>
        </p:nvSpPr>
        <p:spPr>
          <a:xfrm>
            <a:off x="2495600" y="5694218"/>
            <a:ext cx="1274816" cy="369332"/>
          </a:xfrm>
          <a:prstGeom prst="rect">
            <a:avLst/>
          </a:prstGeom>
          <a:noFill/>
        </p:spPr>
        <p:txBody>
          <a:bodyPr wrap="square" rtlCol="0">
            <a:spAutoFit/>
          </a:bodyPr>
          <a:lstStyle/>
          <a:p>
            <a:r>
              <a:rPr lang="de-DE" dirty="0"/>
              <a:t>Höhe 0 m</a:t>
            </a:r>
          </a:p>
        </p:txBody>
      </p:sp>
      <p:sp>
        <p:nvSpPr>
          <p:cNvPr id="15" name="Textfeld 14">
            <a:extLst>
              <a:ext uri="{FF2B5EF4-FFF2-40B4-BE49-F238E27FC236}">
                <a16:creationId xmlns:a16="http://schemas.microsoft.com/office/drawing/2014/main" id="{C367F5C3-E25A-4563-A9AB-F92302D70ACB}"/>
              </a:ext>
            </a:extLst>
          </p:cNvPr>
          <p:cNvSpPr txBox="1"/>
          <p:nvPr/>
        </p:nvSpPr>
        <p:spPr>
          <a:xfrm>
            <a:off x="2279576" y="1977241"/>
            <a:ext cx="1536857" cy="369332"/>
          </a:xfrm>
          <a:prstGeom prst="rect">
            <a:avLst/>
          </a:prstGeom>
          <a:noFill/>
        </p:spPr>
        <p:txBody>
          <a:bodyPr wrap="square" rtlCol="0">
            <a:spAutoFit/>
          </a:bodyPr>
          <a:lstStyle/>
          <a:p>
            <a:r>
              <a:rPr lang="de-DE" dirty="0"/>
              <a:t>Höhe 100 m</a:t>
            </a:r>
          </a:p>
        </p:txBody>
      </p:sp>
      <p:sp>
        <p:nvSpPr>
          <p:cNvPr id="3" name="Textfeld 2">
            <a:extLst>
              <a:ext uri="{FF2B5EF4-FFF2-40B4-BE49-F238E27FC236}">
                <a16:creationId xmlns:a16="http://schemas.microsoft.com/office/drawing/2014/main" id="{39C09F04-74ED-4CE0-B2A4-99A3CCFB02A7}"/>
              </a:ext>
            </a:extLst>
          </p:cNvPr>
          <p:cNvSpPr txBox="1"/>
          <p:nvPr/>
        </p:nvSpPr>
        <p:spPr>
          <a:xfrm>
            <a:off x="3898077" y="5694218"/>
            <a:ext cx="5370614" cy="369332"/>
          </a:xfrm>
          <a:prstGeom prst="rect">
            <a:avLst/>
          </a:prstGeom>
          <a:noFill/>
        </p:spPr>
        <p:txBody>
          <a:bodyPr wrap="square" rtlCol="0">
            <a:spAutoFit/>
          </a:bodyPr>
          <a:lstStyle/>
          <a:p>
            <a:r>
              <a:rPr lang="de-DE" b="1" dirty="0"/>
              <a:t>mehr Luftmoleküle -&gt; höherer Luftdruck</a:t>
            </a:r>
          </a:p>
        </p:txBody>
      </p:sp>
      <p:sp>
        <p:nvSpPr>
          <p:cNvPr id="4" name="Textfeld 3">
            <a:extLst>
              <a:ext uri="{FF2B5EF4-FFF2-40B4-BE49-F238E27FC236}">
                <a16:creationId xmlns:a16="http://schemas.microsoft.com/office/drawing/2014/main" id="{1EBD6FC3-FBBD-45A5-80FD-1AAD56AD3C26}"/>
              </a:ext>
            </a:extLst>
          </p:cNvPr>
          <p:cNvSpPr txBox="1"/>
          <p:nvPr/>
        </p:nvSpPr>
        <p:spPr>
          <a:xfrm>
            <a:off x="3833558" y="1966404"/>
            <a:ext cx="5020292" cy="369332"/>
          </a:xfrm>
          <a:prstGeom prst="rect">
            <a:avLst/>
          </a:prstGeom>
          <a:noFill/>
        </p:spPr>
        <p:txBody>
          <a:bodyPr wrap="square" rtlCol="0">
            <a:spAutoFit/>
          </a:bodyPr>
          <a:lstStyle/>
          <a:p>
            <a:r>
              <a:rPr lang="de-DE" dirty="0"/>
              <a:t>weniger Luftmoleküle -&gt; niedrigerer Luftdruck</a:t>
            </a:r>
          </a:p>
        </p:txBody>
      </p:sp>
      <p:sp>
        <p:nvSpPr>
          <p:cNvPr id="5" name="Fußzeilenplatzhalter 4">
            <a:extLst>
              <a:ext uri="{FF2B5EF4-FFF2-40B4-BE49-F238E27FC236}">
                <a16:creationId xmlns:a16="http://schemas.microsoft.com/office/drawing/2014/main" id="{8348592E-046C-491A-8B3C-31CCB596749B}"/>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id="{DC01B796-7ACA-445F-B572-709EC4CB2FC7}"/>
              </a:ext>
            </a:extLst>
          </p:cNvPr>
          <p:cNvSpPr>
            <a:spLocks noGrp="1"/>
          </p:cNvSpPr>
          <p:nvPr>
            <p:ph type="sldNum" sz="quarter" idx="12"/>
          </p:nvPr>
        </p:nvSpPr>
        <p:spPr/>
        <p:txBody>
          <a:bodyPr/>
          <a:lstStyle/>
          <a:p>
            <a:fld id="{F44E9EF7-D31C-4365-9088-79B42878EAD7}" type="slidenum">
              <a:rPr lang="de-DE" smtClean="0"/>
              <a:t>9</a:t>
            </a:fld>
            <a:endParaRPr lang="de-DE"/>
          </a:p>
        </p:txBody>
      </p:sp>
      <p:sp>
        <p:nvSpPr>
          <p:cNvPr id="16" name="Textfeld 15">
            <a:extLst>
              <a:ext uri="{FF2B5EF4-FFF2-40B4-BE49-F238E27FC236}">
                <a16:creationId xmlns:a16="http://schemas.microsoft.com/office/drawing/2014/main" id="{961B9387-EC93-4DD8-A086-5C3A16A53B9B}"/>
              </a:ext>
            </a:extLst>
          </p:cNvPr>
          <p:cNvSpPr txBox="1"/>
          <p:nvPr/>
        </p:nvSpPr>
        <p:spPr>
          <a:xfrm>
            <a:off x="5886278" y="3288163"/>
            <a:ext cx="5538313" cy="1384995"/>
          </a:xfrm>
          <a:prstGeom prst="rect">
            <a:avLst/>
          </a:prstGeom>
          <a:noFill/>
        </p:spPr>
        <p:txBody>
          <a:bodyPr wrap="square" rtlCol="0">
            <a:spAutoFit/>
          </a:bodyPr>
          <a:lstStyle/>
          <a:p>
            <a:r>
              <a:rPr lang="de-DE" sz="2800" dirty="0">
                <a:solidFill>
                  <a:schemeClr val="accent5">
                    <a:lumMod val="75000"/>
                  </a:schemeClr>
                </a:solidFill>
              </a:rPr>
              <a:t>Wenn die Höhe um 8 m zunimmt, fällt der Luftdruck um 1 mbar  </a:t>
            </a:r>
          </a:p>
          <a:p>
            <a:r>
              <a:rPr lang="de-DE" sz="2800" dirty="0">
                <a:solidFill>
                  <a:schemeClr val="accent5">
                    <a:lumMod val="75000"/>
                  </a:schemeClr>
                </a:solidFill>
              </a:rPr>
              <a:t>(0-5000 m ASL).</a:t>
            </a:r>
          </a:p>
        </p:txBody>
      </p:sp>
      <p:sp>
        <p:nvSpPr>
          <p:cNvPr id="18" name="Titel 1">
            <a:extLst>
              <a:ext uri="{FF2B5EF4-FFF2-40B4-BE49-F238E27FC236}">
                <a16:creationId xmlns:a16="http://schemas.microsoft.com/office/drawing/2014/main" id="{1BAAC69A-92F6-4903-9695-CB4D1E1CB4E3}"/>
              </a:ext>
            </a:extLst>
          </p:cNvPr>
          <p:cNvSpPr>
            <a:spLocks noGrp="1"/>
          </p:cNvSpPr>
          <p:nvPr>
            <p:ph type="title"/>
          </p:nvPr>
        </p:nvSpPr>
        <p:spPr>
          <a:xfrm>
            <a:off x="838200" y="365125"/>
            <a:ext cx="10515600" cy="831627"/>
          </a:xfrm>
        </p:spPr>
        <p:txBody>
          <a:bodyPr>
            <a:normAutofit/>
          </a:bodyPr>
          <a:lstStyle/>
          <a:p>
            <a:r>
              <a:rPr lang="de-DE" sz="2800" dirty="0"/>
              <a:t>1 Luftdruck und Höhe</a:t>
            </a:r>
          </a:p>
        </p:txBody>
      </p:sp>
    </p:spTree>
    <p:extLst>
      <p:ext uri="{BB962C8B-B14F-4D97-AF65-F5344CB8AC3E}">
        <p14:creationId xmlns:p14="http://schemas.microsoft.com/office/powerpoint/2010/main" val="26832963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anim calcmode="lin" valueType="num">
                                      <p:cBhvr>
                                        <p:cTn id="7" dur="500" fill="hold"/>
                                        <p:tgtEl>
                                          <p:spTgt spid="16"/>
                                        </p:tgtEl>
                                        <p:attrNameLst>
                                          <p:attrName>ppt_w</p:attrName>
                                        </p:attrNameLst>
                                      </p:cBhvr>
                                      <p:tavLst>
                                        <p:tav tm="0">
                                          <p:val>
                                            <p:fltVal val="0"/>
                                          </p:val>
                                        </p:tav>
                                        <p:tav tm="100000">
                                          <p:val>
                                            <p:strVal val="#ppt_w"/>
                                          </p:val>
                                        </p:tav>
                                      </p:tavLst>
                                    </p:anim>
                                    <p:anim calcmode="lin" valueType="num">
                                      <p:cBhvr>
                                        <p:cTn id="8" dur="500" fill="hold"/>
                                        <p:tgtEl>
                                          <p:spTgt spid="16"/>
                                        </p:tgtEl>
                                        <p:attrNameLst>
                                          <p:attrName>ppt_h</p:attrName>
                                        </p:attrNameLst>
                                      </p:cBhvr>
                                      <p:tavLst>
                                        <p:tav tm="0">
                                          <p:val>
                                            <p:fltVal val="0"/>
                                          </p:val>
                                        </p:tav>
                                        <p:tav tm="100000">
                                          <p:val>
                                            <p:strVal val="#ppt_h"/>
                                          </p:val>
                                        </p:tav>
                                      </p:tavLst>
                                    </p:anim>
                                    <p:animEffect transition="in" filter="fade">
                                      <p:cBhvr>
                                        <p:cTn id="9"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Lst>
  </p:timing>
</p:sld>
</file>

<file path=ppt/theme/theme1.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2871</Words>
  <Application>Microsoft Office PowerPoint</Application>
  <PresentationFormat>Breitbild</PresentationFormat>
  <Paragraphs>588</Paragraphs>
  <Slides>58</Slides>
  <Notes>0</Notes>
  <HiddenSlides>0</HiddenSlides>
  <MMClips>0</MMClips>
  <ScaleCrop>false</ScaleCrop>
  <HeadingPairs>
    <vt:vector size="6" baseType="variant">
      <vt:variant>
        <vt:lpstr>Verwendete Schriftarten</vt:lpstr>
      </vt:variant>
      <vt:variant>
        <vt:i4>4</vt:i4>
      </vt:variant>
      <vt:variant>
        <vt:lpstr>Design</vt:lpstr>
      </vt:variant>
      <vt:variant>
        <vt:i4>1</vt:i4>
      </vt:variant>
      <vt:variant>
        <vt:lpstr>Folientitel</vt:lpstr>
      </vt:variant>
      <vt:variant>
        <vt:i4>58</vt:i4>
      </vt:variant>
    </vt:vector>
  </HeadingPairs>
  <TitlesOfParts>
    <vt:vector size="63" baseType="lpstr">
      <vt:lpstr>Arial</vt:lpstr>
      <vt:lpstr>Calibri</vt:lpstr>
      <vt:lpstr>Calibri Light</vt:lpstr>
      <vt:lpstr>Wingdings</vt:lpstr>
      <vt:lpstr>Office</vt:lpstr>
      <vt:lpstr>Das TEK-Vario besser verstehen Teil I</vt:lpstr>
      <vt:lpstr>PowerPoint-Präsentation</vt:lpstr>
      <vt:lpstr>PowerPoint-Präsentation</vt:lpstr>
      <vt:lpstr>PowerPoint-Präsentation</vt:lpstr>
      <vt:lpstr>Ein TEK-VARIO ist ein Vario mit:</vt:lpstr>
      <vt:lpstr>Ein TEK-VARIO ist ein Vario mit:</vt:lpstr>
      <vt:lpstr>Ein TEK-VARIO ist ein Vario mit: </vt:lpstr>
      <vt:lpstr>1 Luftdruck und Höhe</vt:lpstr>
      <vt:lpstr>1 Luftdruck und Höhe</vt:lpstr>
      <vt:lpstr>1.1 Statischer Druck/Umgebungsdruck</vt:lpstr>
      <vt:lpstr>1.1 Statischer Druck/Umgebungsdruck</vt:lpstr>
      <vt:lpstr>1.1 Statischer Druck/Umgebungsdruck</vt:lpstr>
      <vt:lpstr>1.1 Statischer Druck/Umgebungsdruck </vt:lpstr>
      <vt:lpstr>PowerPoint-Präsentation</vt:lpstr>
      <vt:lpstr>PowerPoint-Präsentation</vt:lpstr>
      <vt:lpstr>PowerPoint-Präsentation</vt:lpstr>
      <vt:lpstr>2 Was ist potentielle Energie?</vt:lpstr>
      <vt:lpstr>2 Was ist potentielle Energie? </vt:lpstr>
      <vt:lpstr>2 Was ist potentielle Energie?</vt:lpstr>
      <vt:lpstr>2 Was ist potentielle Energie?</vt:lpstr>
      <vt:lpstr>2 Was ist potentielle Energie?</vt:lpstr>
      <vt:lpstr>2 Was ist potentielle Energie?</vt:lpstr>
      <vt:lpstr>2 Was ist potentielle Energie?</vt:lpstr>
      <vt:lpstr>2 Was ist potentielle Energie?</vt:lpstr>
      <vt:lpstr>2 Was ist potentielle Energie? </vt:lpstr>
      <vt:lpstr>2 Was ist potentielle Energie?</vt:lpstr>
      <vt:lpstr>2 Was ist potentielle Energie? </vt:lpstr>
      <vt:lpstr>2 Was ist potentielle Energie?</vt:lpstr>
      <vt:lpstr>2 Was ist potentielle Energie?</vt:lpstr>
      <vt:lpstr>3 Dein konventionelles Vario und potentielle Energie</vt:lpstr>
      <vt:lpstr>3 Dein konventionelles Vario und potentielle Energie</vt:lpstr>
      <vt:lpstr>3 Dein konventionelles Vario und potentielle Energie</vt:lpstr>
      <vt:lpstr>4 Ein genauerer Blick auf verschiedene Flugsituationen</vt:lpstr>
      <vt:lpstr>4 Ein genauerer Blick auf verschiedene Flugsituationen</vt:lpstr>
      <vt:lpstr>4 Ein genauerer Blick auf verschiedene Flugsituationen </vt:lpstr>
      <vt:lpstr>4 Ein genauerer Blick auf verschiedene Flugsituationen</vt:lpstr>
      <vt:lpstr>4 Ein genauerer Blick auf verschiedene Flugsituationen</vt:lpstr>
      <vt:lpstr>4 Ein genauerer Blick auf verschiedene Flugsituationen</vt:lpstr>
      <vt:lpstr>4 Ein genauerer Blick auf verschiedene Flugsituationen </vt:lpstr>
      <vt:lpstr>4 Ein genauerer Blick auf verschiedene Flugsituationen </vt:lpstr>
      <vt:lpstr>4 Ein genauerer Blick auf verschiedene Flugsituationen</vt:lpstr>
      <vt:lpstr>5 Mini-Abfrage </vt:lpstr>
      <vt:lpstr>6 Ein genauerer Blick auf kinetische Energie </vt:lpstr>
      <vt:lpstr>6 Ein genauerer Blick auf kinetische Energie  </vt:lpstr>
      <vt:lpstr>6 Ein genauerer Blick auf kinetische Energie  </vt:lpstr>
      <vt:lpstr>6 Ein genauerer Blick auf kinetische Energie </vt:lpstr>
      <vt:lpstr>6 Ein genauerer Blick auf kinetische Energie </vt:lpstr>
      <vt:lpstr>7 Totalenergie </vt:lpstr>
      <vt:lpstr>7 Totalenergie </vt:lpstr>
      <vt:lpstr>7 Totalenergie </vt:lpstr>
      <vt:lpstr>7 Was wir bisher gelernt haben… </vt:lpstr>
      <vt:lpstr>8.1 Energiekompensation</vt:lpstr>
      <vt:lpstr>8.2 Totalenergiekompensation</vt:lpstr>
      <vt:lpstr>8.3 Totalenergiekompensation - Mathematik</vt:lpstr>
      <vt:lpstr>8.3 Totalenergiekompensation – Mathematik</vt:lpstr>
      <vt:lpstr>8.3 Totalenergiekompensation – Mathematik</vt:lpstr>
      <vt:lpstr>8.4 Totalenergiekompensation – Mathematik + Wirklichkeit</vt:lpstr>
      <vt:lpstr>8.5 Totalenergiekompensation - Zusammenfassung</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creator>Michael Rogg</dc:creator>
  <cp:lastModifiedBy>Michael Rogg</cp:lastModifiedBy>
  <cp:revision>838</cp:revision>
  <dcterms:created xsi:type="dcterms:W3CDTF">2025-02-25T15:36:45Z</dcterms:created>
  <dcterms:modified xsi:type="dcterms:W3CDTF">2025-04-26T08:33:39Z</dcterms:modified>
</cp:coreProperties>
</file>