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sldIdLst>
    <p:sldId id="256" r:id="rId2"/>
    <p:sldId id="338" r:id="rId3"/>
    <p:sldId id="412" r:id="rId4"/>
    <p:sldId id="414" r:id="rId5"/>
    <p:sldId id="417" r:id="rId6"/>
    <p:sldId id="419" r:id="rId7"/>
    <p:sldId id="418" r:id="rId8"/>
    <p:sldId id="413" r:id="rId9"/>
    <p:sldId id="415" r:id="rId10"/>
    <p:sldId id="421" r:id="rId11"/>
    <p:sldId id="420"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9"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EF8D4B"/>
    <a:srgbClr val="F6BB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43" autoAdjust="0"/>
    <p:restoredTop sz="94660"/>
  </p:normalViewPr>
  <p:slideViewPr>
    <p:cSldViewPr>
      <p:cViewPr varScale="1">
        <p:scale>
          <a:sx n="109" d="100"/>
          <a:sy n="109" d="100"/>
        </p:scale>
        <p:origin x="336" y="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657670-E0FB-48C8-9244-3F9B63ECAB0C}" type="datetimeFigureOut">
              <a:rPr lang="de-DE" smtClean="0"/>
              <a:t>26.04.2025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FD2B79-B983-45B2-BB57-BA55B07AE799}" type="slidenum">
              <a:rPr lang="de-DE" smtClean="0"/>
              <a:t>‹Nr.›</a:t>
            </a:fld>
            <a:endParaRPr lang="de-DE"/>
          </a:p>
        </p:txBody>
      </p:sp>
    </p:spTree>
    <p:extLst>
      <p:ext uri="{BB962C8B-B14F-4D97-AF65-F5344CB8AC3E}">
        <p14:creationId xmlns:p14="http://schemas.microsoft.com/office/powerpoint/2010/main" val="2891756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2156AF-5017-4605-9309-776F4BA7263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6D955683-D734-47A4-92BE-5167DA5D81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ECEFF6B-FB0D-4969-AF33-65B6214F0CF2}"/>
              </a:ext>
            </a:extLst>
          </p:cNvPr>
          <p:cNvSpPr>
            <a:spLocks noGrp="1"/>
          </p:cNvSpPr>
          <p:nvPr>
            <p:ph type="dt" sz="half" idx="10"/>
          </p:nvPr>
        </p:nvSpPr>
        <p:spPr/>
        <p:txBody>
          <a:bodyPr/>
          <a:lstStyle/>
          <a:p>
            <a:fld id="{46D06EF7-33F1-4065-8501-92EF09AE5D4E}" type="datetime1">
              <a:rPr lang="de-DE" smtClean="0"/>
              <a:t>26.04.2025</a:t>
            </a:fld>
            <a:endParaRPr lang="de-DE"/>
          </a:p>
        </p:txBody>
      </p:sp>
      <p:sp>
        <p:nvSpPr>
          <p:cNvPr id="5" name="Fußzeilenplatzhalter 4">
            <a:extLst>
              <a:ext uri="{FF2B5EF4-FFF2-40B4-BE49-F238E27FC236}">
                <a16:creationId xmlns:a16="http://schemas.microsoft.com/office/drawing/2014/main" id="{D702B0C8-B6AE-46AE-8B44-5E1FD1D8565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B181F07-5136-470E-AFB5-22CEBAF2EA2C}"/>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77947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52A8CB-DE8E-4101-86EC-09DEE1CB8A0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2FE8981-0131-4367-8A24-0A646A1971D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ED59319-C895-4DB3-A636-91AF4E495E5E}"/>
              </a:ext>
            </a:extLst>
          </p:cNvPr>
          <p:cNvSpPr>
            <a:spLocks noGrp="1"/>
          </p:cNvSpPr>
          <p:nvPr>
            <p:ph type="dt" sz="half" idx="10"/>
          </p:nvPr>
        </p:nvSpPr>
        <p:spPr/>
        <p:txBody>
          <a:bodyPr/>
          <a:lstStyle/>
          <a:p>
            <a:fld id="{DFE501A3-236D-45AB-8D18-3429C91A2A82}" type="datetime1">
              <a:rPr lang="de-DE" smtClean="0"/>
              <a:t>26.04.2025</a:t>
            </a:fld>
            <a:endParaRPr lang="de-DE"/>
          </a:p>
        </p:txBody>
      </p:sp>
      <p:sp>
        <p:nvSpPr>
          <p:cNvPr id="5" name="Fußzeilenplatzhalter 4">
            <a:extLst>
              <a:ext uri="{FF2B5EF4-FFF2-40B4-BE49-F238E27FC236}">
                <a16:creationId xmlns:a16="http://schemas.microsoft.com/office/drawing/2014/main" id="{80F16C5A-B266-40B0-A422-C9FC6B39E61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5E7784D-5D87-4039-AE55-CDBE4F27F81F}"/>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726657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86C9C1A-6C04-4597-AEE4-9ABB37F0D2E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9B44240-5BC5-4124-9D5B-A5A0984C211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2615C04-7F33-464A-B37E-46B66B8E6DCF}"/>
              </a:ext>
            </a:extLst>
          </p:cNvPr>
          <p:cNvSpPr>
            <a:spLocks noGrp="1"/>
          </p:cNvSpPr>
          <p:nvPr>
            <p:ph type="dt" sz="half" idx="10"/>
          </p:nvPr>
        </p:nvSpPr>
        <p:spPr/>
        <p:txBody>
          <a:bodyPr/>
          <a:lstStyle/>
          <a:p>
            <a:fld id="{E87BFAF8-0CEE-4AB8-8E6D-2C755E338441}" type="datetime1">
              <a:rPr lang="de-DE" smtClean="0"/>
              <a:t>26.04.2025</a:t>
            </a:fld>
            <a:endParaRPr lang="de-DE"/>
          </a:p>
        </p:txBody>
      </p:sp>
      <p:sp>
        <p:nvSpPr>
          <p:cNvPr id="5" name="Fußzeilenplatzhalter 4">
            <a:extLst>
              <a:ext uri="{FF2B5EF4-FFF2-40B4-BE49-F238E27FC236}">
                <a16:creationId xmlns:a16="http://schemas.microsoft.com/office/drawing/2014/main" id="{03D8CB91-1CEF-409E-9EEE-8294233CC20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E61E323-5E32-403C-88D1-70545E19FEBE}"/>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2655985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B467E6-6962-42D8-BF76-8B32EA7C1EB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B415631-BB61-4277-AE36-DF2FCEE0436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70CC13D-564F-410D-B15E-A90E21247DBE}"/>
              </a:ext>
            </a:extLst>
          </p:cNvPr>
          <p:cNvSpPr>
            <a:spLocks noGrp="1"/>
          </p:cNvSpPr>
          <p:nvPr>
            <p:ph type="dt" sz="half" idx="10"/>
          </p:nvPr>
        </p:nvSpPr>
        <p:spPr/>
        <p:txBody>
          <a:bodyPr/>
          <a:lstStyle/>
          <a:p>
            <a:fld id="{B0CA78F2-4538-4CE9-877D-6AC181A63976}" type="datetime1">
              <a:rPr lang="de-DE" smtClean="0"/>
              <a:t>26.04.2025</a:t>
            </a:fld>
            <a:endParaRPr lang="de-DE"/>
          </a:p>
        </p:txBody>
      </p:sp>
      <p:sp>
        <p:nvSpPr>
          <p:cNvPr id="5" name="Fußzeilenplatzhalter 4">
            <a:extLst>
              <a:ext uri="{FF2B5EF4-FFF2-40B4-BE49-F238E27FC236}">
                <a16:creationId xmlns:a16="http://schemas.microsoft.com/office/drawing/2014/main" id="{DE9A06D5-7F2C-44C1-A2D5-38AA0502D6F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5E12BA7-4CDB-4616-B98F-DC8F95510283}"/>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2829541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FD7FC2-4EFB-4423-9DE5-EAC89B6AC72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0D566DCD-C291-46B5-A75A-222DCDCB04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CD4E21DE-A615-4F4D-A038-F53079EF8871}"/>
              </a:ext>
            </a:extLst>
          </p:cNvPr>
          <p:cNvSpPr>
            <a:spLocks noGrp="1"/>
          </p:cNvSpPr>
          <p:nvPr>
            <p:ph type="dt" sz="half" idx="10"/>
          </p:nvPr>
        </p:nvSpPr>
        <p:spPr/>
        <p:txBody>
          <a:bodyPr/>
          <a:lstStyle/>
          <a:p>
            <a:fld id="{35D5F735-F95E-4B3A-A031-F586BF0A3042}" type="datetime1">
              <a:rPr lang="de-DE" smtClean="0"/>
              <a:t>26.04.2025</a:t>
            </a:fld>
            <a:endParaRPr lang="de-DE"/>
          </a:p>
        </p:txBody>
      </p:sp>
      <p:sp>
        <p:nvSpPr>
          <p:cNvPr id="5" name="Fußzeilenplatzhalter 4">
            <a:extLst>
              <a:ext uri="{FF2B5EF4-FFF2-40B4-BE49-F238E27FC236}">
                <a16:creationId xmlns:a16="http://schemas.microsoft.com/office/drawing/2014/main" id="{1BD0704B-6B61-4B99-AB7F-EE5F663261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5B91C33-3192-43E4-A1EC-324799BE90A5}"/>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330274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98276-072E-44B1-A405-99ECCA0EA2D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4D64419-190B-4D43-A803-00070C6BE23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A4C1ED0-F765-4AC0-BF56-73D6188A662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667A1F6-DC8E-40A2-BD90-7F1CE4BFDF34}"/>
              </a:ext>
            </a:extLst>
          </p:cNvPr>
          <p:cNvSpPr>
            <a:spLocks noGrp="1"/>
          </p:cNvSpPr>
          <p:nvPr>
            <p:ph type="dt" sz="half" idx="10"/>
          </p:nvPr>
        </p:nvSpPr>
        <p:spPr/>
        <p:txBody>
          <a:bodyPr/>
          <a:lstStyle/>
          <a:p>
            <a:fld id="{8BA80C7C-BA72-43D0-A018-49F09E84808D}" type="datetime1">
              <a:rPr lang="de-DE" smtClean="0"/>
              <a:t>26.04.2025</a:t>
            </a:fld>
            <a:endParaRPr lang="de-DE"/>
          </a:p>
        </p:txBody>
      </p:sp>
      <p:sp>
        <p:nvSpPr>
          <p:cNvPr id="6" name="Fußzeilenplatzhalter 5">
            <a:extLst>
              <a:ext uri="{FF2B5EF4-FFF2-40B4-BE49-F238E27FC236}">
                <a16:creationId xmlns:a16="http://schemas.microsoft.com/office/drawing/2014/main" id="{DFA2DB96-A5A8-4AD3-ADFD-63CBD541CFB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F6D403D-E004-4F2F-B408-CDF4B56FF768}"/>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668931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8E8649-F5DB-430C-AB02-F832D3807E0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AEAD6303-AB3F-4D55-BAED-35E76DAB85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4B40D23-F866-492A-91EC-E40AECE9FB4D}"/>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FC7A5CC-6653-4DED-A961-1B6659A7A5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F8C3E0EE-BAA4-449B-9455-4D2D0645623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AE72118-28A9-4A6C-B9BD-E177970DA1EC}"/>
              </a:ext>
            </a:extLst>
          </p:cNvPr>
          <p:cNvSpPr>
            <a:spLocks noGrp="1"/>
          </p:cNvSpPr>
          <p:nvPr>
            <p:ph type="dt" sz="half" idx="10"/>
          </p:nvPr>
        </p:nvSpPr>
        <p:spPr/>
        <p:txBody>
          <a:bodyPr/>
          <a:lstStyle/>
          <a:p>
            <a:fld id="{9339B043-0926-4500-A16A-EBD27641C5A6}" type="datetime1">
              <a:rPr lang="de-DE" smtClean="0"/>
              <a:t>26.04.2025</a:t>
            </a:fld>
            <a:endParaRPr lang="de-DE"/>
          </a:p>
        </p:txBody>
      </p:sp>
      <p:sp>
        <p:nvSpPr>
          <p:cNvPr id="8" name="Fußzeilenplatzhalter 7">
            <a:extLst>
              <a:ext uri="{FF2B5EF4-FFF2-40B4-BE49-F238E27FC236}">
                <a16:creationId xmlns:a16="http://schemas.microsoft.com/office/drawing/2014/main" id="{FC122D90-D329-4A2A-A929-620C80E6965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E41ED07-215B-4E26-8E87-7B94D95B8087}"/>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22577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8D8FB9-6ABD-4AE0-9C62-09880CB5C92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D9A8EA5-E168-449E-8D9E-0BFD5DF0882C}"/>
              </a:ext>
            </a:extLst>
          </p:cNvPr>
          <p:cNvSpPr>
            <a:spLocks noGrp="1"/>
          </p:cNvSpPr>
          <p:nvPr>
            <p:ph type="dt" sz="half" idx="10"/>
          </p:nvPr>
        </p:nvSpPr>
        <p:spPr/>
        <p:txBody>
          <a:bodyPr/>
          <a:lstStyle/>
          <a:p>
            <a:fld id="{2315B1E1-4370-4558-AC33-5D9FB66CBF49}" type="datetime1">
              <a:rPr lang="de-DE" smtClean="0"/>
              <a:t>26.04.2025</a:t>
            </a:fld>
            <a:endParaRPr lang="de-DE"/>
          </a:p>
        </p:txBody>
      </p:sp>
      <p:sp>
        <p:nvSpPr>
          <p:cNvPr id="4" name="Fußzeilenplatzhalter 3">
            <a:extLst>
              <a:ext uri="{FF2B5EF4-FFF2-40B4-BE49-F238E27FC236}">
                <a16:creationId xmlns:a16="http://schemas.microsoft.com/office/drawing/2014/main" id="{BA67E76F-4D42-4106-BFCA-EAA3ABB9189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1A04F11E-5E59-400F-A54D-D70D4D932F07}"/>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2168875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427F56E-1A1C-4BAF-94F8-73EC942716B7}"/>
              </a:ext>
            </a:extLst>
          </p:cNvPr>
          <p:cNvSpPr>
            <a:spLocks noGrp="1"/>
          </p:cNvSpPr>
          <p:nvPr>
            <p:ph type="dt" sz="half" idx="10"/>
          </p:nvPr>
        </p:nvSpPr>
        <p:spPr/>
        <p:txBody>
          <a:bodyPr/>
          <a:lstStyle/>
          <a:p>
            <a:fld id="{412501EB-43F2-4ABA-A643-0D88B6A8A193}" type="datetime1">
              <a:rPr lang="de-DE" smtClean="0"/>
              <a:t>26.04.2025</a:t>
            </a:fld>
            <a:endParaRPr lang="de-DE"/>
          </a:p>
        </p:txBody>
      </p:sp>
      <p:sp>
        <p:nvSpPr>
          <p:cNvPr id="3" name="Fußzeilenplatzhalter 2">
            <a:extLst>
              <a:ext uri="{FF2B5EF4-FFF2-40B4-BE49-F238E27FC236}">
                <a16:creationId xmlns:a16="http://schemas.microsoft.com/office/drawing/2014/main" id="{BBACB51F-C1CF-4051-9A5B-4C1FE4D89DB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93B5B459-E192-4CE9-BD73-F9E92C901507}"/>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338275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B8D0E5-CFD0-419F-96C6-8FC8033C98F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57B9100-0DE5-4C8F-AC07-D60FF07CEC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FB87B52-AB3B-4322-99A3-1FCB6B6BD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0F1620-0D36-404F-82D9-991C99FA1F0F}"/>
              </a:ext>
            </a:extLst>
          </p:cNvPr>
          <p:cNvSpPr>
            <a:spLocks noGrp="1"/>
          </p:cNvSpPr>
          <p:nvPr>
            <p:ph type="dt" sz="half" idx="10"/>
          </p:nvPr>
        </p:nvSpPr>
        <p:spPr/>
        <p:txBody>
          <a:bodyPr/>
          <a:lstStyle/>
          <a:p>
            <a:fld id="{C811B1EE-389F-4583-BD1E-FA4FB97FE6C7}" type="datetime1">
              <a:rPr lang="de-DE" smtClean="0"/>
              <a:t>26.04.2025</a:t>
            </a:fld>
            <a:endParaRPr lang="de-DE"/>
          </a:p>
        </p:txBody>
      </p:sp>
      <p:sp>
        <p:nvSpPr>
          <p:cNvPr id="6" name="Fußzeilenplatzhalter 5">
            <a:extLst>
              <a:ext uri="{FF2B5EF4-FFF2-40B4-BE49-F238E27FC236}">
                <a16:creationId xmlns:a16="http://schemas.microsoft.com/office/drawing/2014/main" id="{110F562D-CF4C-4B68-B185-EFC56911C29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1BA331C-BD40-46A9-8828-56069FE0D676}"/>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942631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69B95B-EDB9-4905-8946-77568B52885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C1989BC-A69A-4AED-90C5-0B59FAB0BC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AAFA356-20E9-403F-A2FD-DAA685C8A8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8970894-6555-43E5-BD0C-4E92228D0D44}"/>
              </a:ext>
            </a:extLst>
          </p:cNvPr>
          <p:cNvSpPr>
            <a:spLocks noGrp="1"/>
          </p:cNvSpPr>
          <p:nvPr>
            <p:ph type="dt" sz="half" idx="10"/>
          </p:nvPr>
        </p:nvSpPr>
        <p:spPr/>
        <p:txBody>
          <a:bodyPr/>
          <a:lstStyle/>
          <a:p>
            <a:fld id="{EA45F998-5283-4D4A-8C78-58DCD29AE47E}" type="datetime1">
              <a:rPr lang="de-DE" smtClean="0"/>
              <a:t>26.04.2025</a:t>
            </a:fld>
            <a:endParaRPr lang="de-DE"/>
          </a:p>
        </p:txBody>
      </p:sp>
      <p:sp>
        <p:nvSpPr>
          <p:cNvPr id="6" name="Fußzeilenplatzhalter 5">
            <a:extLst>
              <a:ext uri="{FF2B5EF4-FFF2-40B4-BE49-F238E27FC236}">
                <a16:creationId xmlns:a16="http://schemas.microsoft.com/office/drawing/2014/main" id="{900DD836-1E43-4EE0-8B24-8FBDAE0794B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324946F-0486-431A-88C5-96AD35DEDEB6}"/>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917739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3922AF7-E11E-4BAE-965C-BFD5F72EFB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D395CC74-9C8F-4E81-8E6D-E7A03F0442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ED83E8A-5A7F-4076-AAD6-15872496A1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B0807-1CE0-4D5C-99F6-79C3A2E27176}" type="datetime1">
              <a:rPr lang="de-DE" smtClean="0"/>
              <a:t>26.04.2025</a:t>
            </a:fld>
            <a:endParaRPr lang="de-DE"/>
          </a:p>
        </p:txBody>
      </p:sp>
      <p:sp>
        <p:nvSpPr>
          <p:cNvPr id="5" name="Fußzeilenplatzhalter 4">
            <a:extLst>
              <a:ext uri="{FF2B5EF4-FFF2-40B4-BE49-F238E27FC236}">
                <a16:creationId xmlns:a16="http://schemas.microsoft.com/office/drawing/2014/main" id="{C005B3CB-870B-4D91-80F2-0248CA991E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45C0DAB-5B8E-4A34-96D1-191F183A2B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4E9EF7-D31C-4365-9088-79B42878EAD7}" type="slidenum">
              <a:rPr lang="de-DE" smtClean="0"/>
              <a:t>‹Nr.›</a:t>
            </a:fld>
            <a:endParaRPr lang="de-DE"/>
          </a:p>
        </p:txBody>
      </p:sp>
    </p:spTree>
    <p:extLst>
      <p:ext uri="{BB962C8B-B14F-4D97-AF65-F5344CB8AC3E}">
        <p14:creationId xmlns:p14="http://schemas.microsoft.com/office/powerpoint/2010/main" val="304749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D3A400-A8C7-400A-B160-2632B0295E13}"/>
              </a:ext>
            </a:extLst>
          </p:cNvPr>
          <p:cNvSpPr>
            <a:spLocks noGrp="1"/>
          </p:cNvSpPr>
          <p:nvPr>
            <p:ph type="ctrTitle"/>
          </p:nvPr>
        </p:nvSpPr>
        <p:spPr>
          <a:xfrm>
            <a:off x="263352" y="1122363"/>
            <a:ext cx="11377263" cy="2387600"/>
          </a:xfrm>
        </p:spPr>
        <p:txBody>
          <a:bodyPr>
            <a:normAutofit/>
          </a:bodyPr>
          <a:lstStyle/>
          <a:p>
            <a:r>
              <a:rPr lang="de-DE" sz="6600" b="1" dirty="0"/>
              <a:t>Das TEK-Vario besser verstehen</a:t>
            </a:r>
            <a:br>
              <a:rPr lang="de-DE" sz="6600" b="1" dirty="0"/>
            </a:br>
            <a:r>
              <a:rPr lang="de-DE" sz="6600" b="1" dirty="0"/>
              <a:t>Teil III</a:t>
            </a:r>
          </a:p>
        </p:txBody>
      </p:sp>
    </p:spTree>
    <p:extLst>
      <p:ext uri="{BB962C8B-B14F-4D97-AF65-F5344CB8AC3E}">
        <p14:creationId xmlns:p14="http://schemas.microsoft.com/office/powerpoint/2010/main" val="386655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93AE8D1-B841-4D44-826E-FC5CDE7D65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1784" y="1755576"/>
            <a:ext cx="4850256" cy="6858000"/>
          </a:xfrm>
          <a:prstGeom prst="rect">
            <a:avLst/>
          </a:prstGeom>
        </p:spPr>
      </p:pic>
      <p:sp>
        <p:nvSpPr>
          <p:cNvPr id="4" name="Fußzeilenplatzhalter 3">
            <a:extLst>
              <a:ext uri="{FF2B5EF4-FFF2-40B4-BE49-F238E27FC236}">
                <a16:creationId xmlns:a16="http://schemas.microsoft.com/office/drawing/2014/main" id="{A8B02F8E-BE39-4B8F-B94F-352C8A9EC07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32A205B-6CCB-4B93-AC82-D18991CFA287}"/>
              </a:ext>
            </a:extLst>
          </p:cNvPr>
          <p:cNvSpPr>
            <a:spLocks noGrp="1"/>
          </p:cNvSpPr>
          <p:nvPr>
            <p:ph type="sldNum" sz="quarter" idx="12"/>
          </p:nvPr>
        </p:nvSpPr>
        <p:spPr/>
        <p:txBody>
          <a:bodyPr/>
          <a:lstStyle/>
          <a:p>
            <a:fld id="{F44E9EF7-D31C-4365-9088-79B42878EAD7}" type="slidenum">
              <a:rPr lang="de-DE" smtClean="0"/>
              <a:t>10</a:t>
            </a:fld>
            <a:endParaRPr lang="de-DE"/>
          </a:p>
        </p:txBody>
      </p:sp>
      <p:sp>
        <p:nvSpPr>
          <p:cNvPr id="7" name="Textfeld 6">
            <a:extLst>
              <a:ext uri="{FF2B5EF4-FFF2-40B4-BE49-F238E27FC236}">
                <a16:creationId xmlns:a16="http://schemas.microsoft.com/office/drawing/2014/main" id="{29BB3463-8156-4FA4-8A2B-77B6B6B1FA48}"/>
              </a:ext>
            </a:extLst>
          </p:cNvPr>
          <p:cNvSpPr txBox="1"/>
          <p:nvPr/>
        </p:nvSpPr>
        <p:spPr>
          <a:xfrm>
            <a:off x="911424" y="1052736"/>
            <a:ext cx="9577064" cy="1815882"/>
          </a:xfrm>
          <a:prstGeom prst="rect">
            <a:avLst/>
          </a:prstGeom>
          <a:noFill/>
        </p:spPr>
        <p:txBody>
          <a:bodyPr wrap="square">
            <a:spAutoFit/>
          </a:bodyPr>
          <a:lstStyle/>
          <a:p>
            <a:endParaRPr lang="de-DE" sz="2800" dirty="0"/>
          </a:p>
          <a:p>
            <a:r>
              <a:rPr lang="de-DE" sz="2800" dirty="0"/>
              <a:t>Schritt 5 Negatives Wendemoment (Forts.)</a:t>
            </a:r>
            <a:endParaRPr lang="de-DE" sz="2800" i="1" dirty="0"/>
          </a:p>
          <a:p>
            <a:r>
              <a:rPr lang="de-DE" sz="2800" dirty="0"/>
              <a:t>Wenn das SR/Rumpfende abwechselnd nach beiden Seiten auswandert, muss mehr SR hinzugemischt werden.</a:t>
            </a:r>
          </a:p>
        </p:txBody>
      </p:sp>
      <p:sp>
        <p:nvSpPr>
          <p:cNvPr id="8" name="Textfeld 7">
            <a:extLst>
              <a:ext uri="{FF2B5EF4-FFF2-40B4-BE49-F238E27FC236}">
                <a16:creationId xmlns:a16="http://schemas.microsoft.com/office/drawing/2014/main" id="{4ACBAF08-F87B-4E56-A2F4-5B947376EA3F}"/>
              </a:ext>
            </a:extLst>
          </p:cNvPr>
          <p:cNvSpPr txBox="1"/>
          <p:nvPr/>
        </p:nvSpPr>
        <p:spPr>
          <a:xfrm>
            <a:off x="911424" y="3541152"/>
            <a:ext cx="9577064" cy="3108543"/>
          </a:xfrm>
          <a:prstGeom prst="rect">
            <a:avLst/>
          </a:prstGeom>
          <a:noFill/>
        </p:spPr>
        <p:txBody>
          <a:bodyPr wrap="square">
            <a:spAutoFit/>
          </a:bodyPr>
          <a:lstStyle/>
          <a:p>
            <a:r>
              <a:rPr lang="de-DE" sz="2800" dirty="0"/>
              <a:t>Am Ende sollte sich dein Modell in Schräglage begeben, ohne um die Hochachse zu drehen. Wenn 80% SR nicht ausreichen, Drehungen um die Hochachse zu verhindern, ist der Zeitpunkt gekommen, die Ausschläge nach unten bei QR (und evtl. auch WK) zu reduzieren.</a:t>
            </a:r>
          </a:p>
          <a:p>
            <a:r>
              <a:rPr lang="de-DE" sz="2800" dirty="0"/>
              <a:t>Übrigens: Taumelt das Modell von einer Seite zur anderen, ist zu viel SR beigemischt. </a:t>
            </a:r>
          </a:p>
        </p:txBody>
      </p:sp>
      <p:sp>
        <p:nvSpPr>
          <p:cNvPr id="2" name="Pfeil: nach links und rechts 1">
            <a:extLst>
              <a:ext uri="{FF2B5EF4-FFF2-40B4-BE49-F238E27FC236}">
                <a16:creationId xmlns:a16="http://schemas.microsoft.com/office/drawing/2014/main" id="{F5CBE31C-99D8-48AB-A2FE-C704F44A328B}"/>
              </a:ext>
            </a:extLst>
          </p:cNvPr>
          <p:cNvSpPr/>
          <p:nvPr/>
        </p:nvSpPr>
        <p:spPr>
          <a:xfrm>
            <a:off x="6220966" y="3008333"/>
            <a:ext cx="576064" cy="144016"/>
          </a:xfrm>
          <a:prstGeom prst="lef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itel 1">
            <a:extLst>
              <a:ext uri="{FF2B5EF4-FFF2-40B4-BE49-F238E27FC236}">
                <a16:creationId xmlns:a16="http://schemas.microsoft.com/office/drawing/2014/main" id="{E900E15A-C544-431D-BBD4-2C66CDE4EA0B}"/>
              </a:ext>
            </a:extLst>
          </p:cNvPr>
          <p:cNvSpPr>
            <a:spLocks noGrp="1"/>
          </p:cNvSpPr>
          <p:nvPr>
            <p:ph type="title"/>
          </p:nvPr>
        </p:nvSpPr>
        <p:spPr>
          <a:xfrm>
            <a:off x="838200" y="192933"/>
            <a:ext cx="10515600" cy="1291851"/>
          </a:xfrm>
        </p:spPr>
        <p:txBody>
          <a:bodyPr>
            <a:normAutofit/>
          </a:bodyPr>
          <a:lstStyle/>
          <a:p>
            <a:r>
              <a:rPr lang="de-DE" sz="2800" dirty="0"/>
              <a:t>10.2 FAQs: Wie hole ich aus meinem Modell mit TEK-Vario die maximale</a:t>
            </a:r>
            <a:br>
              <a:rPr lang="de-DE" sz="2800" dirty="0"/>
            </a:br>
            <a:r>
              <a:rPr lang="de-DE" sz="2800" dirty="0"/>
              <a:t>                    Leistung heraus?</a:t>
            </a:r>
          </a:p>
        </p:txBody>
      </p:sp>
    </p:spTree>
    <p:extLst>
      <p:ext uri="{BB962C8B-B14F-4D97-AF65-F5344CB8AC3E}">
        <p14:creationId xmlns:p14="http://schemas.microsoft.com/office/powerpoint/2010/main" val="99243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A8B02F8E-BE39-4B8F-B94F-352C8A9EC07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32A205B-6CCB-4B93-AC82-D18991CFA287}"/>
              </a:ext>
            </a:extLst>
          </p:cNvPr>
          <p:cNvSpPr>
            <a:spLocks noGrp="1"/>
          </p:cNvSpPr>
          <p:nvPr>
            <p:ph type="sldNum" sz="quarter" idx="12"/>
          </p:nvPr>
        </p:nvSpPr>
        <p:spPr/>
        <p:txBody>
          <a:bodyPr/>
          <a:lstStyle/>
          <a:p>
            <a:fld id="{F44E9EF7-D31C-4365-9088-79B42878EAD7}" type="slidenum">
              <a:rPr lang="de-DE" smtClean="0"/>
              <a:t>11</a:t>
            </a:fld>
            <a:endParaRPr lang="de-DE" dirty="0"/>
          </a:p>
        </p:txBody>
      </p:sp>
      <p:sp>
        <p:nvSpPr>
          <p:cNvPr id="7" name="Textfeld 6">
            <a:extLst>
              <a:ext uri="{FF2B5EF4-FFF2-40B4-BE49-F238E27FC236}">
                <a16:creationId xmlns:a16="http://schemas.microsoft.com/office/drawing/2014/main" id="{29BB3463-8156-4FA4-8A2B-77B6B6B1FA48}"/>
              </a:ext>
            </a:extLst>
          </p:cNvPr>
          <p:cNvSpPr txBox="1"/>
          <p:nvPr/>
        </p:nvSpPr>
        <p:spPr>
          <a:xfrm>
            <a:off x="911423" y="764704"/>
            <a:ext cx="10470577" cy="5693866"/>
          </a:xfrm>
          <a:prstGeom prst="rect">
            <a:avLst/>
          </a:prstGeom>
          <a:noFill/>
        </p:spPr>
        <p:txBody>
          <a:bodyPr wrap="square">
            <a:spAutoFit/>
          </a:bodyPr>
          <a:lstStyle/>
          <a:p>
            <a:endParaRPr lang="de-DE" sz="2800" dirty="0"/>
          </a:p>
          <a:p>
            <a:r>
              <a:rPr lang="de-DE" sz="2800" dirty="0"/>
              <a:t>Schritt 6 Snap </a:t>
            </a:r>
            <a:r>
              <a:rPr lang="de-DE" sz="2800" dirty="0" err="1"/>
              <a:t>Flap</a:t>
            </a:r>
            <a:endParaRPr lang="de-DE" sz="2800" dirty="0"/>
          </a:p>
          <a:p>
            <a:r>
              <a:rPr lang="de-DE" sz="2800" dirty="0"/>
              <a:t>Nutze Snap </a:t>
            </a:r>
            <a:r>
              <a:rPr lang="de-DE" sz="2800" dirty="0" err="1"/>
              <a:t>Flap</a:t>
            </a:r>
            <a:r>
              <a:rPr lang="de-DE" sz="2800" dirty="0"/>
              <a:t>.</a:t>
            </a:r>
          </a:p>
          <a:p>
            <a:endParaRPr lang="de-DE" sz="2800" dirty="0"/>
          </a:p>
          <a:p>
            <a:r>
              <a:rPr lang="de-DE" sz="2800" dirty="0"/>
              <a:t>Schritt 7 Schwerpunktlage</a:t>
            </a:r>
          </a:p>
          <a:p>
            <a:r>
              <a:rPr lang="de-DE" sz="2800" dirty="0"/>
              <a:t>Lege den Schwerpunkt nicht zu weit nach hinten. Wir fliegen immer in ziemlich ruppiger Luft. Es ist deshalb besser, das Modell so einzustellen, dass es seinen Flugweg fortsetzt, statt sich von jeder Miniblase aus der Ruhe bringen zu lassen.</a:t>
            </a:r>
          </a:p>
          <a:p>
            <a:endParaRPr lang="de-DE" sz="2800" dirty="0"/>
          </a:p>
          <a:p>
            <a:r>
              <a:rPr lang="de-DE" sz="2800" dirty="0"/>
              <a:t>Schritt 8 TEK-Vario prüfen</a:t>
            </a:r>
          </a:p>
          <a:p>
            <a:r>
              <a:rPr lang="de-DE" sz="2800" dirty="0"/>
              <a:t>Sobald dein Modell gut fliegt, ist es an der Zeit zu überprüfen, wie gut dein TEK-System funktioniert. -&gt; Viel Spaß mit Teil IV.</a:t>
            </a:r>
            <a:r>
              <a:rPr lang="de-DE" sz="2800" dirty="0">
                <a:sym typeface="Wingdings" panose="05000000000000000000" pitchFamily="2" charset="2"/>
              </a:rPr>
              <a:t></a:t>
            </a:r>
            <a:endParaRPr lang="de-DE" sz="2800" dirty="0"/>
          </a:p>
        </p:txBody>
      </p:sp>
      <p:sp>
        <p:nvSpPr>
          <p:cNvPr id="8" name="Titel 1">
            <a:extLst>
              <a:ext uri="{FF2B5EF4-FFF2-40B4-BE49-F238E27FC236}">
                <a16:creationId xmlns:a16="http://schemas.microsoft.com/office/drawing/2014/main" id="{07D3F8E8-72D6-4473-BE3A-53F5BDA4BEBC}"/>
              </a:ext>
            </a:extLst>
          </p:cNvPr>
          <p:cNvSpPr>
            <a:spLocks noGrp="1"/>
          </p:cNvSpPr>
          <p:nvPr>
            <p:ph type="title"/>
          </p:nvPr>
        </p:nvSpPr>
        <p:spPr>
          <a:xfrm>
            <a:off x="838200" y="192933"/>
            <a:ext cx="10515600" cy="1291851"/>
          </a:xfrm>
        </p:spPr>
        <p:txBody>
          <a:bodyPr>
            <a:normAutofit/>
          </a:bodyPr>
          <a:lstStyle/>
          <a:p>
            <a:r>
              <a:rPr lang="de-DE" sz="2800" dirty="0"/>
              <a:t>10.2 FAQs: Wie hole ich aus meinem Modell mit TEK-Vario die maximale</a:t>
            </a:r>
            <a:br>
              <a:rPr lang="de-DE" sz="2800" dirty="0"/>
            </a:br>
            <a:r>
              <a:rPr lang="de-DE" sz="2800" dirty="0"/>
              <a:t>                    Leistung heraus?</a:t>
            </a:r>
          </a:p>
        </p:txBody>
      </p:sp>
    </p:spTree>
    <p:extLst>
      <p:ext uri="{BB962C8B-B14F-4D97-AF65-F5344CB8AC3E}">
        <p14:creationId xmlns:p14="http://schemas.microsoft.com/office/powerpoint/2010/main" val="2834673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ihandform: Form 3">
            <a:extLst>
              <a:ext uri="{FF2B5EF4-FFF2-40B4-BE49-F238E27FC236}">
                <a16:creationId xmlns:a16="http://schemas.microsoft.com/office/drawing/2014/main" id="{2D170AA1-498B-40E7-8B21-EC40A4300117}"/>
              </a:ext>
            </a:extLst>
          </p:cNvPr>
          <p:cNvSpPr/>
          <p:nvPr/>
        </p:nvSpPr>
        <p:spPr>
          <a:xfrm>
            <a:off x="4809678" y="1412776"/>
            <a:ext cx="1071563" cy="391583"/>
          </a:xfrm>
          <a:custGeom>
            <a:avLst/>
            <a:gdLst>
              <a:gd name="connsiteX0" fmla="*/ 0 w 1412805"/>
              <a:gd name="connsiteY0" fmla="*/ 541601 h 541601"/>
              <a:gd name="connsiteX1" fmla="*/ 542925 w 1412805"/>
              <a:gd name="connsiteY1" fmla="*/ 84401 h 541601"/>
              <a:gd name="connsiteX2" fmla="*/ 1343025 w 1412805"/>
              <a:gd name="connsiteY2" fmla="*/ 5820 h 541601"/>
              <a:gd name="connsiteX3" fmla="*/ 1371600 w 1412805"/>
              <a:gd name="connsiteY3" fmla="*/ 5820 h 541601"/>
              <a:gd name="connsiteX4" fmla="*/ 1400175 w 1412805"/>
              <a:gd name="connsiteY4" fmla="*/ 5820 h 541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2805" h="541601">
                <a:moveTo>
                  <a:pt x="0" y="541601"/>
                </a:moveTo>
                <a:cubicBezTo>
                  <a:pt x="159544" y="357649"/>
                  <a:pt x="319088" y="173698"/>
                  <a:pt x="542925" y="84401"/>
                </a:cubicBezTo>
                <a:cubicBezTo>
                  <a:pt x="766763" y="-4896"/>
                  <a:pt x="1343025" y="5820"/>
                  <a:pt x="1343025" y="5820"/>
                </a:cubicBezTo>
                <a:cubicBezTo>
                  <a:pt x="1481138" y="-7277"/>
                  <a:pt x="1371600" y="5820"/>
                  <a:pt x="1371600" y="5820"/>
                </a:cubicBezTo>
                <a:lnTo>
                  <a:pt x="1400175" y="5820"/>
                </a:lnTo>
              </a:path>
            </a:pathLst>
          </a:cu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r Verbinder 5">
            <a:extLst>
              <a:ext uri="{FF2B5EF4-FFF2-40B4-BE49-F238E27FC236}">
                <a16:creationId xmlns:a16="http://schemas.microsoft.com/office/drawing/2014/main" id="{54643F8E-F11E-4BC6-99F6-33BA38EE1D30}"/>
              </a:ext>
            </a:extLst>
          </p:cNvPr>
          <p:cNvCxnSpPr>
            <a:cxnSpLocks/>
            <a:stCxn id="4" idx="4"/>
          </p:cNvCxnSpPr>
          <p:nvPr/>
        </p:nvCxnSpPr>
        <p:spPr>
          <a:xfrm flipV="1">
            <a:off x="5871662" y="1412776"/>
            <a:ext cx="4674447" cy="4208"/>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 name="Freihandform: Form 7">
            <a:extLst>
              <a:ext uri="{FF2B5EF4-FFF2-40B4-BE49-F238E27FC236}">
                <a16:creationId xmlns:a16="http://schemas.microsoft.com/office/drawing/2014/main" id="{F2E24DBF-538F-4727-BAD6-B268AA69385F}"/>
              </a:ext>
            </a:extLst>
          </p:cNvPr>
          <p:cNvSpPr/>
          <p:nvPr/>
        </p:nvSpPr>
        <p:spPr>
          <a:xfrm flipV="1">
            <a:off x="4818062" y="2446155"/>
            <a:ext cx="1071563" cy="480980"/>
          </a:xfrm>
          <a:custGeom>
            <a:avLst/>
            <a:gdLst>
              <a:gd name="connsiteX0" fmla="*/ 0 w 1412805"/>
              <a:gd name="connsiteY0" fmla="*/ 541601 h 541601"/>
              <a:gd name="connsiteX1" fmla="*/ 542925 w 1412805"/>
              <a:gd name="connsiteY1" fmla="*/ 84401 h 541601"/>
              <a:gd name="connsiteX2" fmla="*/ 1343025 w 1412805"/>
              <a:gd name="connsiteY2" fmla="*/ 5820 h 541601"/>
              <a:gd name="connsiteX3" fmla="*/ 1371600 w 1412805"/>
              <a:gd name="connsiteY3" fmla="*/ 5820 h 541601"/>
              <a:gd name="connsiteX4" fmla="*/ 1400175 w 1412805"/>
              <a:gd name="connsiteY4" fmla="*/ 5820 h 541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2805" h="541601">
                <a:moveTo>
                  <a:pt x="0" y="541601"/>
                </a:moveTo>
                <a:cubicBezTo>
                  <a:pt x="159544" y="357649"/>
                  <a:pt x="319088" y="173698"/>
                  <a:pt x="542925" y="84401"/>
                </a:cubicBezTo>
                <a:cubicBezTo>
                  <a:pt x="766763" y="-4896"/>
                  <a:pt x="1343025" y="5820"/>
                  <a:pt x="1343025" y="5820"/>
                </a:cubicBezTo>
                <a:cubicBezTo>
                  <a:pt x="1481138" y="-7277"/>
                  <a:pt x="1371600" y="5820"/>
                  <a:pt x="1371600" y="5820"/>
                </a:cubicBezTo>
                <a:lnTo>
                  <a:pt x="1400175" y="5820"/>
                </a:lnTo>
              </a:path>
            </a:pathLst>
          </a:cu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2A1305D5-C7E3-46C8-9A5A-519C2740A37B}"/>
              </a:ext>
            </a:extLst>
          </p:cNvPr>
          <p:cNvCxnSpPr>
            <a:cxnSpLocks/>
            <a:stCxn id="8" idx="4"/>
          </p:cNvCxnSpPr>
          <p:nvPr/>
        </p:nvCxnSpPr>
        <p:spPr>
          <a:xfrm>
            <a:off x="5880046" y="2921966"/>
            <a:ext cx="4745562" cy="961"/>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Bogen 10">
            <a:extLst>
              <a:ext uri="{FF2B5EF4-FFF2-40B4-BE49-F238E27FC236}">
                <a16:creationId xmlns:a16="http://schemas.microsoft.com/office/drawing/2014/main" id="{CDABE98B-49F4-4A0E-BD86-EF235769FDC8}"/>
              </a:ext>
            </a:extLst>
          </p:cNvPr>
          <p:cNvSpPr/>
          <p:nvPr/>
        </p:nvSpPr>
        <p:spPr>
          <a:xfrm rot="2469457">
            <a:off x="4044779" y="1695139"/>
            <a:ext cx="914400" cy="914400"/>
          </a:xfrm>
          <a:prstGeom prst="arc">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2" name="Ellipse 11">
            <a:extLst>
              <a:ext uri="{FF2B5EF4-FFF2-40B4-BE49-F238E27FC236}">
                <a16:creationId xmlns:a16="http://schemas.microsoft.com/office/drawing/2014/main" id="{270E87F3-16FF-4F4D-A929-D9EAD565927F}"/>
              </a:ext>
            </a:extLst>
          </p:cNvPr>
          <p:cNvSpPr/>
          <p:nvPr/>
        </p:nvSpPr>
        <p:spPr>
          <a:xfrm>
            <a:off x="9833520" y="1654067"/>
            <a:ext cx="495897" cy="323834"/>
          </a:xfrm>
          <a:prstGeom prst="ellipse">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0C38120-132E-43C9-9C98-792F90A8DD0F}"/>
              </a:ext>
            </a:extLst>
          </p:cNvPr>
          <p:cNvSpPr txBox="1"/>
          <p:nvPr/>
        </p:nvSpPr>
        <p:spPr>
          <a:xfrm rot="20950376">
            <a:off x="6142580" y="1848641"/>
            <a:ext cx="2275816" cy="584775"/>
          </a:xfrm>
          <a:prstGeom prst="rect">
            <a:avLst/>
          </a:prstGeom>
          <a:noFill/>
        </p:spPr>
        <p:txBody>
          <a:bodyPr wrap="none" rtlCol="0">
            <a:spAutoFit/>
          </a:bodyPr>
          <a:lstStyle/>
          <a:p>
            <a:r>
              <a:rPr lang="de-DE" sz="3200" dirty="0">
                <a:solidFill>
                  <a:srgbClr val="0070C0"/>
                </a:solidFill>
              </a:rPr>
              <a:t>Prandtl Rohr</a:t>
            </a:r>
          </a:p>
        </p:txBody>
      </p:sp>
      <p:sp>
        <p:nvSpPr>
          <p:cNvPr id="15" name="Textfeld 14">
            <a:extLst>
              <a:ext uri="{FF2B5EF4-FFF2-40B4-BE49-F238E27FC236}">
                <a16:creationId xmlns:a16="http://schemas.microsoft.com/office/drawing/2014/main" id="{91BDABED-B90D-4978-9B8D-4CDA97EB63DE}"/>
              </a:ext>
            </a:extLst>
          </p:cNvPr>
          <p:cNvSpPr txBox="1"/>
          <p:nvPr/>
        </p:nvSpPr>
        <p:spPr>
          <a:xfrm>
            <a:off x="8897416" y="1866172"/>
            <a:ext cx="2743200" cy="954107"/>
          </a:xfrm>
          <a:prstGeom prst="rect">
            <a:avLst/>
          </a:prstGeom>
          <a:noFill/>
        </p:spPr>
        <p:txBody>
          <a:bodyPr wrap="square" rtlCol="0">
            <a:spAutoFit/>
          </a:bodyPr>
          <a:lstStyle/>
          <a:p>
            <a:pPr algn="ctr"/>
            <a:r>
              <a:rPr lang="de-DE" sz="2800" dirty="0">
                <a:solidFill>
                  <a:schemeClr val="accent2">
                    <a:lumMod val="75000"/>
                  </a:schemeClr>
                </a:solidFill>
              </a:rPr>
              <a:t>Statischer Druck</a:t>
            </a:r>
          </a:p>
          <a:p>
            <a:pPr algn="ctr"/>
            <a:r>
              <a:rPr lang="de-DE" sz="2800" dirty="0">
                <a:solidFill>
                  <a:schemeClr val="accent2">
                    <a:lumMod val="75000"/>
                  </a:schemeClr>
                </a:solidFill>
              </a:rPr>
              <a:t>(</a:t>
            </a:r>
            <a:r>
              <a:rPr lang="de-DE" sz="2800" dirty="0" err="1">
                <a:solidFill>
                  <a:schemeClr val="accent2">
                    <a:lumMod val="75000"/>
                  </a:schemeClr>
                </a:solidFill>
              </a:rPr>
              <a:t>Epot</a:t>
            </a:r>
            <a:r>
              <a:rPr lang="de-DE" sz="2800" dirty="0">
                <a:solidFill>
                  <a:schemeClr val="accent2">
                    <a:lumMod val="75000"/>
                  </a:schemeClr>
                </a:solidFill>
              </a:rPr>
              <a:t>)</a:t>
            </a:r>
          </a:p>
        </p:txBody>
      </p:sp>
      <p:pic>
        <p:nvPicPr>
          <p:cNvPr id="16" name="Grafik 15">
            <a:extLst>
              <a:ext uri="{FF2B5EF4-FFF2-40B4-BE49-F238E27FC236}">
                <a16:creationId xmlns:a16="http://schemas.microsoft.com/office/drawing/2014/main" id="{A8A8CD7B-C3CE-4A6C-A4BB-F0C66786B87E}"/>
              </a:ext>
            </a:extLst>
          </p:cNvPr>
          <p:cNvPicPr>
            <a:picLocks noChangeAspect="1"/>
          </p:cNvPicPr>
          <p:nvPr/>
        </p:nvPicPr>
        <p:blipFill>
          <a:blip r:embed="rId2"/>
          <a:stretch>
            <a:fillRect/>
          </a:stretch>
        </p:blipFill>
        <p:spPr>
          <a:xfrm>
            <a:off x="6394680" y="3349904"/>
            <a:ext cx="3300638" cy="3123531"/>
          </a:xfrm>
          <a:prstGeom prst="rect">
            <a:avLst/>
          </a:prstGeom>
        </p:spPr>
      </p:pic>
      <p:sp>
        <p:nvSpPr>
          <p:cNvPr id="17" name="Textfeld 16">
            <a:extLst>
              <a:ext uri="{FF2B5EF4-FFF2-40B4-BE49-F238E27FC236}">
                <a16:creationId xmlns:a16="http://schemas.microsoft.com/office/drawing/2014/main" id="{7B2947F9-06EF-43EF-95F3-1BCF4E36AA07}"/>
              </a:ext>
            </a:extLst>
          </p:cNvPr>
          <p:cNvSpPr txBox="1"/>
          <p:nvPr/>
        </p:nvSpPr>
        <p:spPr>
          <a:xfrm>
            <a:off x="6816080" y="5636985"/>
            <a:ext cx="2448272" cy="584775"/>
          </a:xfrm>
          <a:prstGeom prst="rect">
            <a:avLst/>
          </a:prstGeom>
          <a:noFill/>
        </p:spPr>
        <p:txBody>
          <a:bodyPr wrap="square" rtlCol="0">
            <a:spAutoFit/>
          </a:bodyPr>
          <a:lstStyle/>
          <a:p>
            <a:r>
              <a:rPr lang="de-DE" sz="3200" b="1" dirty="0"/>
              <a:t>	</a:t>
            </a:r>
            <a:r>
              <a:rPr lang="de-DE" sz="3200" dirty="0"/>
              <a:t>(</a:t>
            </a:r>
            <a:r>
              <a:rPr lang="de-DE" sz="3200" dirty="0">
                <a:solidFill>
                  <a:srgbClr val="FF0000"/>
                </a:solidFill>
              </a:rPr>
              <a:t>-</a:t>
            </a:r>
            <a:r>
              <a:rPr lang="de-DE" sz="3200" dirty="0">
                <a:solidFill>
                  <a:schemeClr val="accent2">
                    <a:lumMod val="75000"/>
                  </a:schemeClr>
                </a:solidFill>
              </a:rPr>
              <a:t>Ekin</a:t>
            </a:r>
            <a:r>
              <a:rPr lang="de-DE" sz="3200" dirty="0"/>
              <a:t>)   </a:t>
            </a:r>
          </a:p>
        </p:txBody>
      </p:sp>
      <p:sp>
        <p:nvSpPr>
          <p:cNvPr id="18" name="Textfeld 17">
            <a:extLst>
              <a:ext uri="{FF2B5EF4-FFF2-40B4-BE49-F238E27FC236}">
                <a16:creationId xmlns:a16="http://schemas.microsoft.com/office/drawing/2014/main" id="{61303EBA-1894-45F6-8F5E-6500F0AD50BB}"/>
              </a:ext>
            </a:extLst>
          </p:cNvPr>
          <p:cNvSpPr txBox="1"/>
          <p:nvPr/>
        </p:nvSpPr>
        <p:spPr>
          <a:xfrm rot="20950376">
            <a:off x="7633220" y="4135522"/>
            <a:ext cx="3770006" cy="584775"/>
          </a:xfrm>
          <a:prstGeom prst="rect">
            <a:avLst/>
          </a:prstGeom>
          <a:noFill/>
        </p:spPr>
        <p:txBody>
          <a:bodyPr wrap="none" rtlCol="0">
            <a:spAutoFit/>
          </a:bodyPr>
          <a:lstStyle/>
          <a:p>
            <a:r>
              <a:rPr lang="de-DE" sz="3200" dirty="0">
                <a:solidFill>
                  <a:srgbClr val="0070C0"/>
                </a:solidFill>
              </a:rPr>
              <a:t>Braunschweiger</a:t>
            </a:r>
            <a:r>
              <a:rPr lang="de-DE" sz="3200" dirty="0"/>
              <a:t> </a:t>
            </a:r>
            <a:r>
              <a:rPr lang="de-DE" sz="3200" dirty="0">
                <a:solidFill>
                  <a:srgbClr val="4472C4"/>
                </a:solidFill>
              </a:rPr>
              <a:t>Düse</a:t>
            </a:r>
          </a:p>
        </p:txBody>
      </p:sp>
      <p:sp>
        <p:nvSpPr>
          <p:cNvPr id="3" name="Fußzeilenplatzhalter 2">
            <a:extLst>
              <a:ext uri="{FF2B5EF4-FFF2-40B4-BE49-F238E27FC236}">
                <a16:creationId xmlns:a16="http://schemas.microsoft.com/office/drawing/2014/main" id="{D52F63F7-6D8E-40D7-B720-9538F195C43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3E7D5D3E-1F3E-43D4-B947-620945CB1199}"/>
              </a:ext>
            </a:extLst>
          </p:cNvPr>
          <p:cNvSpPr>
            <a:spLocks noGrp="1"/>
          </p:cNvSpPr>
          <p:nvPr>
            <p:ph type="sldNum" sz="quarter" idx="12"/>
          </p:nvPr>
        </p:nvSpPr>
        <p:spPr/>
        <p:txBody>
          <a:bodyPr/>
          <a:lstStyle/>
          <a:p>
            <a:fld id="{F44E9EF7-D31C-4365-9088-79B42878EAD7}" type="slidenum">
              <a:rPr lang="de-DE" smtClean="0"/>
              <a:t>2</a:t>
            </a:fld>
            <a:endParaRPr lang="de-DE"/>
          </a:p>
        </p:txBody>
      </p:sp>
      <p:sp>
        <p:nvSpPr>
          <p:cNvPr id="19" name="Titel 1">
            <a:extLst>
              <a:ext uri="{FF2B5EF4-FFF2-40B4-BE49-F238E27FC236}">
                <a16:creationId xmlns:a16="http://schemas.microsoft.com/office/drawing/2014/main" id="{22EF0B94-9163-47C2-AD00-EDF147B42631}"/>
              </a:ext>
            </a:extLst>
          </p:cNvPr>
          <p:cNvSpPr>
            <a:spLocks noGrp="1"/>
          </p:cNvSpPr>
          <p:nvPr>
            <p:ph type="title"/>
          </p:nvPr>
        </p:nvSpPr>
        <p:spPr>
          <a:xfrm>
            <a:off x="838200" y="192933"/>
            <a:ext cx="10515600" cy="721467"/>
          </a:xfrm>
        </p:spPr>
        <p:txBody>
          <a:bodyPr>
            <a:normAutofit/>
          </a:bodyPr>
          <a:lstStyle/>
          <a:p>
            <a:r>
              <a:rPr lang="de-DE" sz="2800" dirty="0"/>
              <a:t>10.1 FAQs: Warum haben wir so viele verschiedene Düsen?</a:t>
            </a:r>
          </a:p>
        </p:txBody>
      </p:sp>
      <p:sp>
        <p:nvSpPr>
          <p:cNvPr id="20" name="Textfeld 19">
            <a:extLst>
              <a:ext uri="{FF2B5EF4-FFF2-40B4-BE49-F238E27FC236}">
                <a16:creationId xmlns:a16="http://schemas.microsoft.com/office/drawing/2014/main" id="{4A6E7A5E-DD50-448D-BECD-B8DAC635F2F9}"/>
              </a:ext>
            </a:extLst>
          </p:cNvPr>
          <p:cNvSpPr txBox="1"/>
          <p:nvPr/>
        </p:nvSpPr>
        <p:spPr>
          <a:xfrm>
            <a:off x="551384" y="1844824"/>
            <a:ext cx="4104456" cy="523220"/>
          </a:xfrm>
          <a:prstGeom prst="rect">
            <a:avLst/>
          </a:prstGeom>
          <a:noFill/>
        </p:spPr>
        <p:txBody>
          <a:bodyPr wrap="square" rtlCol="0">
            <a:spAutoFit/>
          </a:bodyPr>
          <a:lstStyle/>
          <a:p>
            <a:r>
              <a:rPr lang="de-DE" sz="2800" dirty="0">
                <a:solidFill>
                  <a:schemeClr val="accent2">
                    <a:lumMod val="75000"/>
                  </a:schemeClr>
                </a:solidFill>
              </a:rPr>
              <a:t>Gesamtdruck (</a:t>
            </a:r>
            <a:r>
              <a:rPr lang="de-DE" sz="2800" dirty="0" err="1">
                <a:solidFill>
                  <a:schemeClr val="accent2">
                    <a:lumMod val="75000"/>
                  </a:schemeClr>
                </a:solidFill>
              </a:rPr>
              <a:t>Epot</a:t>
            </a:r>
            <a:r>
              <a:rPr lang="de-DE" sz="2800" dirty="0">
                <a:solidFill>
                  <a:schemeClr val="accent2">
                    <a:lumMod val="75000"/>
                  </a:schemeClr>
                </a:solidFill>
              </a:rPr>
              <a:t> + Ekin)</a:t>
            </a:r>
          </a:p>
        </p:txBody>
      </p:sp>
      <p:sp>
        <p:nvSpPr>
          <p:cNvPr id="21" name="Textfeld 20">
            <a:extLst>
              <a:ext uri="{FF2B5EF4-FFF2-40B4-BE49-F238E27FC236}">
                <a16:creationId xmlns:a16="http://schemas.microsoft.com/office/drawing/2014/main" id="{4DB926B7-85C4-4F42-A930-234C3C066971}"/>
              </a:ext>
            </a:extLst>
          </p:cNvPr>
          <p:cNvSpPr txBox="1"/>
          <p:nvPr/>
        </p:nvSpPr>
        <p:spPr>
          <a:xfrm>
            <a:off x="477135" y="3087627"/>
            <a:ext cx="5958619" cy="2677656"/>
          </a:xfrm>
          <a:prstGeom prst="rect">
            <a:avLst/>
          </a:prstGeom>
          <a:noFill/>
        </p:spPr>
        <p:txBody>
          <a:bodyPr wrap="none" rtlCol="0">
            <a:spAutoFit/>
          </a:bodyPr>
          <a:lstStyle/>
          <a:p>
            <a:r>
              <a:rPr lang="de-DE" sz="2800" dirty="0"/>
              <a:t>Das vordere Loch am Prandtl Rohr</a:t>
            </a:r>
          </a:p>
          <a:p>
            <a:r>
              <a:rPr lang="de-DE" sz="2800" dirty="0"/>
              <a:t>misst den Gesamtdruck.</a:t>
            </a:r>
          </a:p>
          <a:p>
            <a:r>
              <a:rPr lang="de-DE" sz="2800" dirty="0"/>
              <a:t>Seine seitlichen Löcher den statischen </a:t>
            </a:r>
          </a:p>
          <a:p>
            <a:r>
              <a:rPr lang="de-DE" sz="2800" dirty="0"/>
              <a:t>Druck. Die Braunschweiger Düse liefert</a:t>
            </a:r>
          </a:p>
          <a:p>
            <a:r>
              <a:rPr lang="de-DE" sz="2800" dirty="0"/>
              <a:t>-Ekin.  So bekommen wir alle Daten, die</a:t>
            </a:r>
          </a:p>
          <a:p>
            <a:r>
              <a:rPr lang="de-DE" sz="2800" dirty="0"/>
              <a:t>das TEK-Vario für seine Arbeit braucht.</a:t>
            </a:r>
          </a:p>
        </p:txBody>
      </p:sp>
    </p:spTree>
    <p:extLst>
      <p:ext uri="{BB962C8B-B14F-4D97-AF65-F5344CB8AC3E}">
        <p14:creationId xmlns:p14="http://schemas.microsoft.com/office/powerpoint/2010/main" val="52050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randombar(horizontal)">
                                      <p:cBhvr>
                                        <p:cTn id="6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P spid="12" grpId="0" animBg="1"/>
      <p:bldP spid="13" grpId="0"/>
      <p:bldP spid="15" grpId="0"/>
      <p:bldP spid="17" grpId="0"/>
      <p:bldP spid="18"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74411111-83F8-438C-AC97-4BA3258E142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980A916-E38C-4DEC-86D5-60AB11C870CF}"/>
              </a:ext>
            </a:extLst>
          </p:cNvPr>
          <p:cNvSpPr>
            <a:spLocks noGrp="1"/>
          </p:cNvSpPr>
          <p:nvPr>
            <p:ph type="sldNum" sz="quarter" idx="12"/>
          </p:nvPr>
        </p:nvSpPr>
        <p:spPr/>
        <p:txBody>
          <a:bodyPr/>
          <a:lstStyle/>
          <a:p>
            <a:fld id="{F44E9EF7-D31C-4365-9088-79B42878EAD7}" type="slidenum">
              <a:rPr lang="de-DE" smtClean="0"/>
              <a:t>3</a:t>
            </a:fld>
            <a:endParaRPr lang="de-DE"/>
          </a:p>
        </p:txBody>
      </p:sp>
      <p:sp>
        <p:nvSpPr>
          <p:cNvPr id="6" name="Titel 1">
            <a:extLst>
              <a:ext uri="{FF2B5EF4-FFF2-40B4-BE49-F238E27FC236}">
                <a16:creationId xmlns:a16="http://schemas.microsoft.com/office/drawing/2014/main" id="{302ADB5A-7414-410B-906E-A82155F4DBBC}"/>
              </a:ext>
            </a:extLst>
          </p:cNvPr>
          <p:cNvSpPr>
            <a:spLocks noGrp="1"/>
          </p:cNvSpPr>
          <p:nvPr>
            <p:ph type="title"/>
          </p:nvPr>
        </p:nvSpPr>
        <p:spPr>
          <a:xfrm>
            <a:off x="838200" y="192933"/>
            <a:ext cx="10515600" cy="1291851"/>
          </a:xfrm>
        </p:spPr>
        <p:txBody>
          <a:bodyPr>
            <a:normAutofit/>
          </a:bodyPr>
          <a:lstStyle/>
          <a:p>
            <a:r>
              <a:rPr lang="de-DE" sz="2800" dirty="0"/>
              <a:t>10.2 FAQs: Wie hole ich aus meinem Modell mit TEK-Vario die maximale</a:t>
            </a:r>
            <a:br>
              <a:rPr lang="de-DE" sz="2800" dirty="0"/>
            </a:br>
            <a:r>
              <a:rPr lang="de-DE" sz="2800" dirty="0"/>
              <a:t>                    Leistung heraus?</a:t>
            </a:r>
          </a:p>
        </p:txBody>
      </p:sp>
      <p:sp>
        <p:nvSpPr>
          <p:cNvPr id="7" name="Textfeld 6">
            <a:extLst>
              <a:ext uri="{FF2B5EF4-FFF2-40B4-BE49-F238E27FC236}">
                <a16:creationId xmlns:a16="http://schemas.microsoft.com/office/drawing/2014/main" id="{B401A252-4405-4519-893C-FF4AE4BF28A7}"/>
              </a:ext>
            </a:extLst>
          </p:cNvPr>
          <p:cNvSpPr txBox="1"/>
          <p:nvPr/>
        </p:nvSpPr>
        <p:spPr>
          <a:xfrm>
            <a:off x="838200" y="1340768"/>
            <a:ext cx="10370368" cy="954107"/>
          </a:xfrm>
          <a:prstGeom prst="rect">
            <a:avLst/>
          </a:prstGeom>
          <a:noFill/>
        </p:spPr>
        <p:txBody>
          <a:bodyPr wrap="square" rtlCol="0">
            <a:spAutoFit/>
          </a:bodyPr>
          <a:lstStyle/>
          <a:p>
            <a:r>
              <a:rPr lang="de-DE" sz="2800" dirty="0"/>
              <a:t>Auf der Basis seines physikalischen Wissens und seiner Erfahrung empfiehlt Philip, wie folgt vorzugehen:</a:t>
            </a:r>
          </a:p>
        </p:txBody>
      </p:sp>
      <p:sp>
        <p:nvSpPr>
          <p:cNvPr id="8" name="Textfeld 7">
            <a:extLst>
              <a:ext uri="{FF2B5EF4-FFF2-40B4-BE49-F238E27FC236}">
                <a16:creationId xmlns:a16="http://schemas.microsoft.com/office/drawing/2014/main" id="{7563D6D4-77D2-4D41-B665-7F7BBC8BAA8F}"/>
              </a:ext>
            </a:extLst>
          </p:cNvPr>
          <p:cNvSpPr txBox="1"/>
          <p:nvPr/>
        </p:nvSpPr>
        <p:spPr>
          <a:xfrm>
            <a:off x="838200" y="2406367"/>
            <a:ext cx="10688247" cy="2246769"/>
          </a:xfrm>
          <a:prstGeom prst="rect">
            <a:avLst/>
          </a:prstGeom>
          <a:noFill/>
        </p:spPr>
        <p:txBody>
          <a:bodyPr wrap="none" rtlCol="0">
            <a:spAutoFit/>
          </a:bodyPr>
          <a:lstStyle/>
          <a:p>
            <a:r>
              <a:rPr lang="de-DE" sz="2800" dirty="0"/>
              <a:t>Schritt 1 Flugphasen</a:t>
            </a:r>
          </a:p>
          <a:p>
            <a:r>
              <a:rPr lang="de-DE" sz="2800" dirty="0"/>
              <a:t>Benutze Flugphasen, wenn du deinen Segler einfliegst.</a:t>
            </a:r>
          </a:p>
          <a:p>
            <a:r>
              <a:rPr lang="de-DE" sz="2800" dirty="0"/>
              <a:t>Start/Steigen, Gleiten, Thermik 1 + 2 und Landung ist für den Anfang gut</a:t>
            </a:r>
          </a:p>
          <a:p>
            <a:r>
              <a:rPr lang="de-DE" sz="2800" dirty="0"/>
              <a:t>geeignet. Für den Übergang immer eine Zeitverzögerung von 1-2 s </a:t>
            </a:r>
          </a:p>
          <a:p>
            <a:r>
              <a:rPr lang="de-DE" sz="2800" dirty="0"/>
              <a:t>Einstellen.</a:t>
            </a:r>
          </a:p>
        </p:txBody>
      </p:sp>
      <p:sp>
        <p:nvSpPr>
          <p:cNvPr id="9" name="Textfeld 8">
            <a:extLst>
              <a:ext uri="{FF2B5EF4-FFF2-40B4-BE49-F238E27FC236}">
                <a16:creationId xmlns:a16="http://schemas.microsoft.com/office/drawing/2014/main" id="{0497CB44-D6BD-43A2-9A47-53215F056009}"/>
              </a:ext>
            </a:extLst>
          </p:cNvPr>
          <p:cNvSpPr txBox="1"/>
          <p:nvPr/>
        </p:nvSpPr>
        <p:spPr>
          <a:xfrm>
            <a:off x="838200" y="4293096"/>
            <a:ext cx="10714793" cy="1815882"/>
          </a:xfrm>
          <a:prstGeom prst="rect">
            <a:avLst/>
          </a:prstGeom>
          <a:noFill/>
        </p:spPr>
        <p:txBody>
          <a:bodyPr wrap="none" rtlCol="0">
            <a:spAutoFit/>
          </a:bodyPr>
          <a:lstStyle/>
          <a:p>
            <a:endParaRPr lang="de-DE" sz="2800" dirty="0"/>
          </a:p>
          <a:p>
            <a:r>
              <a:rPr lang="de-DE" sz="2800" dirty="0"/>
              <a:t>Schritt 2 Trimmung</a:t>
            </a:r>
          </a:p>
          <a:p>
            <a:r>
              <a:rPr lang="de-DE" sz="2800" dirty="0"/>
              <a:t>Alle Ruder innerhalb einer Flugphase wie gewünscht trimmen. Die neue </a:t>
            </a:r>
          </a:p>
          <a:p>
            <a:r>
              <a:rPr lang="de-DE" sz="2800" dirty="0"/>
              <a:t>Position gilt dann als Nullstellung für alle weiteren Einstellungen.</a:t>
            </a:r>
          </a:p>
        </p:txBody>
      </p:sp>
    </p:spTree>
    <p:extLst>
      <p:ext uri="{BB962C8B-B14F-4D97-AF65-F5344CB8AC3E}">
        <p14:creationId xmlns:p14="http://schemas.microsoft.com/office/powerpoint/2010/main" val="395120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BD8B6F8-90F6-443A-AC97-2F02B96F20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8128" y="1480491"/>
            <a:ext cx="6192688" cy="8756126"/>
          </a:xfrm>
          <a:prstGeom prst="rect">
            <a:avLst/>
          </a:prstGeom>
        </p:spPr>
      </p:pic>
      <p:sp>
        <p:nvSpPr>
          <p:cNvPr id="4" name="Fußzeilenplatzhalter 3">
            <a:extLst>
              <a:ext uri="{FF2B5EF4-FFF2-40B4-BE49-F238E27FC236}">
                <a16:creationId xmlns:a16="http://schemas.microsoft.com/office/drawing/2014/main" id="{7A022FE2-521D-4ACF-9925-0D2EEEF02E4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0A2154D-47A0-4A13-8621-B24BAFFA3E56}"/>
              </a:ext>
            </a:extLst>
          </p:cNvPr>
          <p:cNvSpPr>
            <a:spLocks noGrp="1"/>
          </p:cNvSpPr>
          <p:nvPr>
            <p:ph type="sldNum" sz="quarter" idx="12"/>
          </p:nvPr>
        </p:nvSpPr>
        <p:spPr/>
        <p:txBody>
          <a:bodyPr/>
          <a:lstStyle/>
          <a:p>
            <a:fld id="{F44E9EF7-D31C-4365-9088-79B42878EAD7}" type="slidenum">
              <a:rPr lang="de-DE" smtClean="0"/>
              <a:t>4</a:t>
            </a:fld>
            <a:endParaRPr lang="de-DE"/>
          </a:p>
        </p:txBody>
      </p:sp>
      <p:sp>
        <p:nvSpPr>
          <p:cNvPr id="7" name="Textfeld 6">
            <a:extLst>
              <a:ext uri="{FF2B5EF4-FFF2-40B4-BE49-F238E27FC236}">
                <a16:creationId xmlns:a16="http://schemas.microsoft.com/office/drawing/2014/main" id="{A62DE976-AF0B-49C3-AA59-B6A3BB000039}"/>
              </a:ext>
            </a:extLst>
          </p:cNvPr>
          <p:cNvSpPr txBox="1"/>
          <p:nvPr/>
        </p:nvSpPr>
        <p:spPr>
          <a:xfrm>
            <a:off x="911424" y="1052736"/>
            <a:ext cx="8136904" cy="2246769"/>
          </a:xfrm>
          <a:prstGeom prst="rect">
            <a:avLst/>
          </a:prstGeom>
          <a:noFill/>
        </p:spPr>
        <p:txBody>
          <a:bodyPr wrap="square">
            <a:spAutoFit/>
          </a:bodyPr>
          <a:lstStyle/>
          <a:p>
            <a:endParaRPr lang="de-DE" sz="2800" dirty="0"/>
          </a:p>
          <a:p>
            <a:r>
              <a:rPr lang="de-DE" sz="2800" dirty="0"/>
              <a:t>Schritt 3 Maximale Ruderausschläge</a:t>
            </a:r>
          </a:p>
          <a:p>
            <a:r>
              <a:rPr lang="de-DE" sz="2800" dirty="0"/>
              <a:t>Um den induzierten Widerstand minimal zu halten, die Ruderausschläge nicht größer als notwendig einstellen.</a:t>
            </a:r>
          </a:p>
          <a:p>
            <a:r>
              <a:rPr lang="de-DE" sz="2800" dirty="0"/>
              <a:t>Z. B. sollten +/- 15 Grad für die Querruder genügen.</a:t>
            </a:r>
          </a:p>
        </p:txBody>
      </p:sp>
      <p:sp>
        <p:nvSpPr>
          <p:cNvPr id="9" name="Textfeld 8">
            <a:extLst>
              <a:ext uri="{FF2B5EF4-FFF2-40B4-BE49-F238E27FC236}">
                <a16:creationId xmlns:a16="http://schemas.microsoft.com/office/drawing/2014/main" id="{89D55787-CCD9-45C6-833E-EA40A1BC3627}"/>
              </a:ext>
            </a:extLst>
          </p:cNvPr>
          <p:cNvSpPr txBox="1"/>
          <p:nvPr/>
        </p:nvSpPr>
        <p:spPr>
          <a:xfrm>
            <a:off x="866401" y="3861048"/>
            <a:ext cx="9577064" cy="2246769"/>
          </a:xfrm>
          <a:prstGeom prst="rect">
            <a:avLst/>
          </a:prstGeom>
          <a:noFill/>
        </p:spPr>
        <p:txBody>
          <a:bodyPr wrap="square">
            <a:spAutoFit/>
          </a:bodyPr>
          <a:lstStyle/>
          <a:p>
            <a:endParaRPr lang="de-DE" sz="2800" dirty="0"/>
          </a:p>
          <a:p>
            <a:r>
              <a:rPr lang="de-DE" sz="2800" dirty="0"/>
              <a:t>Schritt 4 Mischer QR -&gt; WK</a:t>
            </a:r>
          </a:p>
          <a:p>
            <a:r>
              <a:rPr lang="de-DE" sz="2800" dirty="0"/>
              <a:t>Zum Querruder </a:t>
            </a:r>
            <a:r>
              <a:rPr lang="de-DE" sz="2800" dirty="0" err="1"/>
              <a:t>Wölbklappen</a:t>
            </a:r>
            <a:r>
              <a:rPr lang="de-DE" sz="2800" dirty="0"/>
              <a:t> hinzumischen. Um den induzierten Widerstand (theoretisch) möglichst klein zu halten, wie folgt vorgehen:</a:t>
            </a:r>
          </a:p>
        </p:txBody>
      </p:sp>
      <p:sp>
        <p:nvSpPr>
          <p:cNvPr id="10" name="Textfeld 9">
            <a:extLst>
              <a:ext uri="{FF2B5EF4-FFF2-40B4-BE49-F238E27FC236}">
                <a16:creationId xmlns:a16="http://schemas.microsoft.com/office/drawing/2014/main" id="{1241458F-66D3-4F5F-9241-14FA8691A2A3}"/>
              </a:ext>
            </a:extLst>
          </p:cNvPr>
          <p:cNvSpPr txBox="1"/>
          <p:nvPr/>
        </p:nvSpPr>
        <p:spPr>
          <a:xfrm>
            <a:off x="9264352" y="2193716"/>
            <a:ext cx="914400" cy="954107"/>
          </a:xfrm>
          <a:prstGeom prst="rect">
            <a:avLst/>
          </a:prstGeom>
          <a:noFill/>
        </p:spPr>
        <p:txBody>
          <a:bodyPr wrap="square" rtlCol="0">
            <a:spAutoFit/>
          </a:bodyPr>
          <a:lstStyle/>
          <a:p>
            <a:r>
              <a:rPr lang="de-DE" sz="2800" dirty="0"/>
              <a:t>+/- 15 °</a:t>
            </a:r>
          </a:p>
        </p:txBody>
      </p:sp>
      <p:sp>
        <p:nvSpPr>
          <p:cNvPr id="11" name="Ellipse 10">
            <a:extLst>
              <a:ext uri="{FF2B5EF4-FFF2-40B4-BE49-F238E27FC236}">
                <a16:creationId xmlns:a16="http://schemas.microsoft.com/office/drawing/2014/main" id="{4B5C32C6-DC69-40C2-B067-3ABB449FCF76}"/>
              </a:ext>
            </a:extLst>
          </p:cNvPr>
          <p:cNvSpPr/>
          <p:nvPr/>
        </p:nvSpPr>
        <p:spPr>
          <a:xfrm>
            <a:off x="9048329" y="1772816"/>
            <a:ext cx="2333672" cy="165618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itel 1">
            <a:extLst>
              <a:ext uri="{FF2B5EF4-FFF2-40B4-BE49-F238E27FC236}">
                <a16:creationId xmlns:a16="http://schemas.microsoft.com/office/drawing/2014/main" id="{C8E818B3-F914-4359-99B1-CD71FF2AFD08}"/>
              </a:ext>
            </a:extLst>
          </p:cNvPr>
          <p:cNvSpPr>
            <a:spLocks noGrp="1"/>
          </p:cNvSpPr>
          <p:nvPr>
            <p:ph type="title"/>
          </p:nvPr>
        </p:nvSpPr>
        <p:spPr>
          <a:xfrm>
            <a:off x="838200" y="192933"/>
            <a:ext cx="10515600" cy="1291851"/>
          </a:xfrm>
        </p:spPr>
        <p:txBody>
          <a:bodyPr>
            <a:normAutofit/>
          </a:bodyPr>
          <a:lstStyle/>
          <a:p>
            <a:r>
              <a:rPr lang="de-DE" sz="2800" dirty="0"/>
              <a:t>10.2 FAQs: Wie hole ich aus meinem Modell mit TEK-Vario die maximale</a:t>
            </a:r>
            <a:br>
              <a:rPr lang="de-DE" sz="2800" dirty="0"/>
            </a:br>
            <a:r>
              <a:rPr lang="de-DE" sz="2800" dirty="0"/>
              <a:t>                    Leistung heraus?</a:t>
            </a:r>
          </a:p>
        </p:txBody>
      </p:sp>
    </p:spTree>
    <p:extLst>
      <p:ext uri="{BB962C8B-B14F-4D97-AF65-F5344CB8AC3E}">
        <p14:creationId xmlns:p14="http://schemas.microsoft.com/office/powerpoint/2010/main" val="379208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feld 21">
            <a:extLst>
              <a:ext uri="{FF2B5EF4-FFF2-40B4-BE49-F238E27FC236}">
                <a16:creationId xmlns:a16="http://schemas.microsoft.com/office/drawing/2014/main" id="{4411C1C4-A118-4972-81E1-EF30B1B15526}"/>
              </a:ext>
            </a:extLst>
          </p:cNvPr>
          <p:cNvSpPr txBox="1"/>
          <p:nvPr/>
        </p:nvSpPr>
        <p:spPr>
          <a:xfrm>
            <a:off x="335360" y="5359068"/>
            <a:ext cx="11593287" cy="523220"/>
          </a:xfrm>
          <a:prstGeom prst="rect">
            <a:avLst/>
          </a:prstGeom>
          <a:noFill/>
        </p:spPr>
        <p:txBody>
          <a:bodyPr wrap="square" rtlCol="0">
            <a:spAutoFit/>
          </a:bodyPr>
          <a:lstStyle/>
          <a:p>
            <a:r>
              <a:rPr lang="de-DE" sz="2800" dirty="0"/>
              <a:t>Wurzel                                                                                                                    Spitze</a:t>
            </a:r>
          </a:p>
        </p:txBody>
      </p:sp>
      <p:sp>
        <p:nvSpPr>
          <p:cNvPr id="4" name="Fußzeilenplatzhalter 3">
            <a:extLst>
              <a:ext uri="{FF2B5EF4-FFF2-40B4-BE49-F238E27FC236}">
                <a16:creationId xmlns:a16="http://schemas.microsoft.com/office/drawing/2014/main" id="{631DC969-5635-4823-95BD-07E0C0931E8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4F38B97-BA6E-42F5-AEEA-5A05239991EA}"/>
              </a:ext>
            </a:extLst>
          </p:cNvPr>
          <p:cNvSpPr>
            <a:spLocks noGrp="1"/>
          </p:cNvSpPr>
          <p:nvPr>
            <p:ph type="sldNum" sz="quarter" idx="12"/>
          </p:nvPr>
        </p:nvSpPr>
        <p:spPr/>
        <p:txBody>
          <a:bodyPr/>
          <a:lstStyle/>
          <a:p>
            <a:fld id="{F44E9EF7-D31C-4365-9088-79B42878EAD7}" type="slidenum">
              <a:rPr lang="de-DE" smtClean="0"/>
              <a:t>5</a:t>
            </a:fld>
            <a:endParaRPr lang="de-DE"/>
          </a:p>
        </p:txBody>
      </p:sp>
      <p:cxnSp>
        <p:nvCxnSpPr>
          <p:cNvPr id="8" name="Gerader Verbinder 7">
            <a:extLst>
              <a:ext uri="{FF2B5EF4-FFF2-40B4-BE49-F238E27FC236}">
                <a16:creationId xmlns:a16="http://schemas.microsoft.com/office/drawing/2014/main" id="{E9369725-4565-45AD-979E-C7293B13D018}"/>
              </a:ext>
            </a:extLst>
          </p:cNvPr>
          <p:cNvCxnSpPr>
            <a:cxnSpLocks/>
          </p:cNvCxnSpPr>
          <p:nvPr/>
        </p:nvCxnSpPr>
        <p:spPr>
          <a:xfrm>
            <a:off x="1555206" y="3071759"/>
            <a:ext cx="86139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feld 8">
            <a:extLst>
              <a:ext uri="{FF2B5EF4-FFF2-40B4-BE49-F238E27FC236}">
                <a16:creationId xmlns:a16="http://schemas.microsoft.com/office/drawing/2014/main" id="{C0B4144E-82C5-470D-B2A2-DBBFEDE39AA5}"/>
              </a:ext>
            </a:extLst>
          </p:cNvPr>
          <p:cNvSpPr txBox="1"/>
          <p:nvPr/>
        </p:nvSpPr>
        <p:spPr>
          <a:xfrm>
            <a:off x="767408" y="1340768"/>
            <a:ext cx="5256584" cy="1384995"/>
          </a:xfrm>
          <a:prstGeom prst="rect">
            <a:avLst/>
          </a:prstGeom>
          <a:noFill/>
        </p:spPr>
        <p:txBody>
          <a:bodyPr wrap="square" rtlCol="0">
            <a:spAutoFit/>
          </a:bodyPr>
          <a:lstStyle/>
          <a:p>
            <a:r>
              <a:rPr lang="de-DE" sz="2800" dirty="0"/>
              <a:t>Schritt 4 Mischer QR -&gt; WK (Forts.)</a:t>
            </a:r>
            <a:endParaRPr lang="de-DE" sz="2800" i="1" dirty="0"/>
          </a:p>
          <a:p>
            <a:r>
              <a:rPr lang="de-DE" sz="2800" dirty="0"/>
              <a:t>Ziehe eine Linie, die eine Fläche repräsentiert.</a:t>
            </a:r>
          </a:p>
        </p:txBody>
      </p:sp>
      <p:sp>
        <p:nvSpPr>
          <p:cNvPr id="10" name="Textfeld 9">
            <a:extLst>
              <a:ext uri="{FF2B5EF4-FFF2-40B4-BE49-F238E27FC236}">
                <a16:creationId xmlns:a16="http://schemas.microsoft.com/office/drawing/2014/main" id="{8BDFF553-D95F-427C-A848-DFEB210C0201}"/>
              </a:ext>
            </a:extLst>
          </p:cNvPr>
          <p:cNvSpPr txBox="1"/>
          <p:nvPr/>
        </p:nvSpPr>
        <p:spPr>
          <a:xfrm>
            <a:off x="335360" y="3043013"/>
            <a:ext cx="11593288" cy="523220"/>
          </a:xfrm>
          <a:prstGeom prst="rect">
            <a:avLst/>
          </a:prstGeom>
          <a:noFill/>
        </p:spPr>
        <p:txBody>
          <a:bodyPr wrap="square" rtlCol="0">
            <a:spAutoFit/>
          </a:bodyPr>
          <a:lstStyle/>
          <a:p>
            <a:r>
              <a:rPr lang="de-DE" sz="2800" dirty="0"/>
              <a:t>Wurzel                                                                                                                    Spitze</a:t>
            </a:r>
          </a:p>
        </p:txBody>
      </p:sp>
      <p:sp>
        <p:nvSpPr>
          <p:cNvPr id="12" name="Rechteck 11">
            <a:extLst>
              <a:ext uri="{FF2B5EF4-FFF2-40B4-BE49-F238E27FC236}">
                <a16:creationId xmlns:a16="http://schemas.microsoft.com/office/drawing/2014/main" id="{3A185654-D9CF-4D31-9876-466B2EB1724A}"/>
              </a:ext>
            </a:extLst>
          </p:cNvPr>
          <p:cNvSpPr/>
          <p:nvPr/>
        </p:nvSpPr>
        <p:spPr>
          <a:xfrm>
            <a:off x="1816253" y="3071759"/>
            <a:ext cx="36004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t>Wölbklappe</a:t>
            </a:r>
            <a:endParaRPr lang="de-DE" dirty="0"/>
          </a:p>
        </p:txBody>
      </p:sp>
      <p:sp>
        <p:nvSpPr>
          <p:cNvPr id="13" name="Rechteck 12">
            <a:extLst>
              <a:ext uri="{FF2B5EF4-FFF2-40B4-BE49-F238E27FC236}">
                <a16:creationId xmlns:a16="http://schemas.microsoft.com/office/drawing/2014/main" id="{CDE4A2A0-387C-45D6-951C-B7CFF3807176}"/>
              </a:ext>
            </a:extLst>
          </p:cNvPr>
          <p:cNvSpPr/>
          <p:nvPr/>
        </p:nvSpPr>
        <p:spPr>
          <a:xfrm>
            <a:off x="5488661" y="3071759"/>
            <a:ext cx="4536504" cy="365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Querruder</a:t>
            </a:r>
          </a:p>
        </p:txBody>
      </p:sp>
      <p:cxnSp>
        <p:nvCxnSpPr>
          <p:cNvPr id="15" name="Gerader Verbinder 14">
            <a:extLst>
              <a:ext uri="{FF2B5EF4-FFF2-40B4-BE49-F238E27FC236}">
                <a16:creationId xmlns:a16="http://schemas.microsoft.com/office/drawing/2014/main" id="{C2E16B40-2878-48D5-ACC4-AD0829CF0DA0}"/>
              </a:ext>
            </a:extLst>
          </p:cNvPr>
          <p:cNvCxnSpPr/>
          <p:nvPr/>
        </p:nvCxnSpPr>
        <p:spPr>
          <a:xfrm>
            <a:off x="1555206" y="3071759"/>
            <a:ext cx="0" cy="57606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Textfeld 15">
            <a:extLst>
              <a:ext uri="{FF2B5EF4-FFF2-40B4-BE49-F238E27FC236}">
                <a16:creationId xmlns:a16="http://schemas.microsoft.com/office/drawing/2014/main" id="{1DA5F752-9378-4977-9BCF-474B6DD9A169}"/>
              </a:ext>
            </a:extLst>
          </p:cNvPr>
          <p:cNvSpPr txBox="1"/>
          <p:nvPr/>
        </p:nvSpPr>
        <p:spPr>
          <a:xfrm>
            <a:off x="983432" y="4725083"/>
            <a:ext cx="8712968" cy="523220"/>
          </a:xfrm>
          <a:prstGeom prst="rect">
            <a:avLst/>
          </a:prstGeom>
          <a:noFill/>
        </p:spPr>
        <p:txBody>
          <a:bodyPr wrap="square" rtlCol="0">
            <a:spAutoFit/>
          </a:bodyPr>
          <a:lstStyle/>
          <a:p>
            <a:r>
              <a:rPr lang="de-DE" sz="2800" dirty="0"/>
              <a:t>Markiere die Mitte von WK und QR in Längsrichtung.</a:t>
            </a:r>
          </a:p>
        </p:txBody>
      </p:sp>
      <p:cxnSp>
        <p:nvCxnSpPr>
          <p:cNvPr id="17" name="Gerader Verbinder 16">
            <a:extLst>
              <a:ext uri="{FF2B5EF4-FFF2-40B4-BE49-F238E27FC236}">
                <a16:creationId xmlns:a16="http://schemas.microsoft.com/office/drawing/2014/main" id="{6CE72B0A-9696-4F30-BA6E-8C4B9AE445F1}"/>
              </a:ext>
            </a:extLst>
          </p:cNvPr>
          <p:cNvCxnSpPr>
            <a:cxnSpLocks/>
          </p:cNvCxnSpPr>
          <p:nvPr/>
        </p:nvCxnSpPr>
        <p:spPr>
          <a:xfrm>
            <a:off x="1573839" y="5373155"/>
            <a:ext cx="86139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Rechteck 17">
            <a:extLst>
              <a:ext uri="{FF2B5EF4-FFF2-40B4-BE49-F238E27FC236}">
                <a16:creationId xmlns:a16="http://schemas.microsoft.com/office/drawing/2014/main" id="{8E1F8D1D-A919-4BFE-88DB-67BB64BA06F6}"/>
              </a:ext>
            </a:extLst>
          </p:cNvPr>
          <p:cNvSpPr/>
          <p:nvPr/>
        </p:nvSpPr>
        <p:spPr>
          <a:xfrm>
            <a:off x="1846312" y="5373216"/>
            <a:ext cx="36004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9" name="Rechteck 18">
            <a:extLst>
              <a:ext uri="{FF2B5EF4-FFF2-40B4-BE49-F238E27FC236}">
                <a16:creationId xmlns:a16="http://schemas.microsoft.com/office/drawing/2014/main" id="{4265CEA7-4A68-45AE-9580-993D9F0EC04B}"/>
              </a:ext>
            </a:extLst>
          </p:cNvPr>
          <p:cNvSpPr/>
          <p:nvPr/>
        </p:nvSpPr>
        <p:spPr>
          <a:xfrm>
            <a:off x="5507294" y="5373155"/>
            <a:ext cx="4536504" cy="365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t>
            </a:r>
          </a:p>
        </p:txBody>
      </p:sp>
      <p:cxnSp>
        <p:nvCxnSpPr>
          <p:cNvPr id="20" name="Gerader Verbinder 19">
            <a:extLst>
              <a:ext uri="{FF2B5EF4-FFF2-40B4-BE49-F238E27FC236}">
                <a16:creationId xmlns:a16="http://schemas.microsoft.com/office/drawing/2014/main" id="{AD25E55C-AE55-4307-B170-F98378BCDD8E}"/>
              </a:ext>
            </a:extLst>
          </p:cNvPr>
          <p:cNvCxnSpPr/>
          <p:nvPr/>
        </p:nvCxnSpPr>
        <p:spPr>
          <a:xfrm>
            <a:off x="1585265" y="5373216"/>
            <a:ext cx="0" cy="57606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extfeld 1">
            <a:extLst>
              <a:ext uri="{FF2B5EF4-FFF2-40B4-BE49-F238E27FC236}">
                <a16:creationId xmlns:a16="http://schemas.microsoft.com/office/drawing/2014/main" id="{544F1A0C-67D6-4ED7-BE07-143626CDF4F8}"/>
              </a:ext>
            </a:extLst>
          </p:cNvPr>
          <p:cNvSpPr txBox="1"/>
          <p:nvPr/>
        </p:nvSpPr>
        <p:spPr>
          <a:xfrm>
            <a:off x="6096000" y="1771656"/>
            <a:ext cx="4248472" cy="954107"/>
          </a:xfrm>
          <a:prstGeom prst="rect">
            <a:avLst/>
          </a:prstGeom>
          <a:noFill/>
        </p:spPr>
        <p:txBody>
          <a:bodyPr wrap="square" rtlCol="0">
            <a:spAutoFit/>
          </a:bodyPr>
          <a:lstStyle/>
          <a:p>
            <a:r>
              <a:rPr lang="de-DE" sz="2800" dirty="0" err="1"/>
              <a:t>Skiziere</a:t>
            </a:r>
            <a:r>
              <a:rPr lang="de-DE" sz="2800" dirty="0"/>
              <a:t> </a:t>
            </a:r>
            <a:r>
              <a:rPr lang="de-DE" sz="2800" dirty="0" err="1"/>
              <a:t>Wölbklappe</a:t>
            </a:r>
            <a:r>
              <a:rPr lang="de-DE" sz="2800" dirty="0"/>
              <a:t> und Querruder.</a:t>
            </a:r>
          </a:p>
        </p:txBody>
      </p:sp>
      <p:sp>
        <p:nvSpPr>
          <p:cNvPr id="21" name="Titel 1">
            <a:extLst>
              <a:ext uri="{FF2B5EF4-FFF2-40B4-BE49-F238E27FC236}">
                <a16:creationId xmlns:a16="http://schemas.microsoft.com/office/drawing/2014/main" id="{BBAE9A3D-D6BB-4F13-8888-9F7700BFFA30}"/>
              </a:ext>
            </a:extLst>
          </p:cNvPr>
          <p:cNvSpPr>
            <a:spLocks noGrp="1"/>
          </p:cNvSpPr>
          <p:nvPr>
            <p:ph type="title"/>
          </p:nvPr>
        </p:nvSpPr>
        <p:spPr>
          <a:xfrm>
            <a:off x="838200" y="192933"/>
            <a:ext cx="10515600" cy="1291851"/>
          </a:xfrm>
        </p:spPr>
        <p:txBody>
          <a:bodyPr>
            <a:normAutofit/>
          </a:bodyPr>
          <a:lstStyle/>
          <a:p>
            <a:r>
              <a:rPr lang="de-DE" sz="2800" dirty="0"/>
              <a:t>10.2 FAQs: Wie hole ich aus meinem Modell mit TEK-Vario die maximale</a:t>
            </a:r>
            <a:br>
              <a:rPr lang="de-DE" sz="2800" dirty="0"/>
            </a:br>
            <a:r>
              <a:rPr lang="de-DE" sz="2800" dirty="0"/>
              <a:t>                    Leistung heraus?</a:t>
            </a:r>
          </a:p>
        </p:txBody>
      </p:sp>
    </p:spTree>
    <p:extLst>
      <p:ext uri="{BB962C8B-B14F-4D97-AF65-F5344CB8AC3E}">
        <p14:creationId xmlns:p14="http://schemas.microsoft.com/office/powerpoint/2010/main" val="41140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2" grpId="0" animBg="1"/>
      <p:bldP spid="13" grpId="0" animBg="1"/>
      <p:bldP spid="16" grpId="0"/>
      <p:bldP spid="18" grpId="0" animBg="1"/>
      <p:bldP spid="19"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631DC969-5635-4823-95BD-07E0C0931E8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4F38B97-BA6E-42F5-AEEA-5A05239991EA}"/>
              </a:ext>
            </a:extLst>
          </p:cNvPr>
          <p:cNvSpPr>
            <a:spLocks noGrp="1"/>
          </p:cNvSpPr>
          <p:nvPr>
            <p:ph type="sldNum" sz="quarter" idx="12"/>
          </p:nvPr>
        </p:nvSpPr>
        <p:spPr/>
        <p:txBody>
          <a:bodyPr/>
          <a:lstStyle/>
          <a:p>
            <a:fld id="{F44E9EF7-D31C-4365-9088-79B42878EAD7}" type="slidenum">
              <a:rPr lang="de-DE" smtClean="0"/>
              <a:t>6</a:t>
            </a:fld>
            <a:endParaRPr lang="de-DE"/>
          </a:p>
        </p:txBody>
      </p:sp>
      <p:sp>
        <p:nvSpPr>
          <p:cNvPr id="21" name="Textfeld 20">
            <a:extLst>
              <a:ext uri="{FF2B5EF4-FFF2-40B4-BE49-F238E27FC236}">
                <a16:creationId xmlns:a16="http://schemas.microsoft.com/office/drawing/2014/main" id="{43328678-5A9B-4931-8140-62D41977E1E2}"/>
              </a:ext>
            </a:extLst>
          </p:cNvPr>
          <p:cNvSpPr txBox="1"/>
          <p:nvPr/>
        </p:nvSpPr>
        <p:spPr>
          <a:xfrm>
            <a:off x="623393" y="1919153"/>
            <a:ext cx="10945216" cy="523220"/>
          </a:xfrm>
          <a:prstGeom prst="rect">
            <a:avLst/>
          </a:prstGeom>
          <a:noFill/>
        </p:spPr>
        <p:txBody>
          <a:bodyPr wrap="square" rtlCol="0">
            <a:spAutoFit/>
          </a:bodyPr>
          <a:lstStyle/>
          <a:p>
            <a:r>
              <a:rPr lang="de-DE" sz="2800" dirty="0"/>
              <a:t>Messe von 1 (Wurzel) zu 2 (WK) und 1 (Wurzel) zu 3 (QR).</a:t>
            </a:r>
          </a:p>
        </p:txBody>
      </p:sp>
      <p:sp>
        <p:nvSpPr>
          <p:cNvPr id="24" name="Textfeld 23">
            <a:extLst>
              <a:ext uri="{FF2B5EF4-FFF2-40B4-BE49-F238E27FC236}">
                <a16:creationId xmlns:a16="http://schemas.microsoft.com/office/drawing/2014/main" id="{76E87FD2-D749-4D0B-A3D9-79AAC49CD26E}"/>
              </a:ext>
            </a:extLst>
          </p:cNvPr>
          <p:cNvSpPr txBox="1"/>
          <p:nvPr/>
        </p:nvSpPr>
        <p:spPr>
          <a:xfrm>
            <a:off x="335360" y="2401724"/>
            <a:ext cx="11665295" cy="523220"/>
          </a:xfrm>
          <a:prstGeom prst="rect">
            <a:avLst/>
          </a:prstGeom>
          <a:noFill/>
        </p:spPr>
        <p:txBody>
          <a:bodyPr wrap="square" rtlCol="0">
            <a:spAutoFit/>
          </a:bodyPr>
          <a:lstStyle/>
          <a:p>
            <a:r>
              <a:rPr lang="de-DE" sz="2800" dirty="0"/>
              <a:t>Wurzel                                                                                                                    Spitze</a:t>
            </a:r>
          </a:p>
        </p:txBody>
      </p:sp>
      <p:cxnSp>
        <p:nvCxnSpPr>
          <p:cNvPr id="25" name="Gerader Verbinder 24">
            <a:extLst>
              <a:ext uri="{FF2B5EF4-FFF2-40B4-BE49-F238E27FC236}">
                <a16:creationId xmlns:a16="http://schemas.microsoft.com/office/drawing/2014/main" id="{4C3B395C-B453-422E-AB66-219A6D7169BB}"/>
              </a:ext>
            </a:extLst>
          </p:cNvPr>
          <p:cNvCxnSpPr>
            <a:cxnSpLocks/>
          </p:cNvCxnSpPr>
          <p:nvPr/>
        </p:nvCxnSpPr>
        <p:spPr>
          <a:xfrm>
            <a:off x="1586481" y="2461537"/>
            <a:ext cx="86139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6" name="Rechteck 25">
            <a:extLst>
              <a:ext uri="{FF2B5EF4-FFF2-40B4-BE49-F238E27FC236}">
                <a16:creationId xmlns:a16="http://schemas.microsoft.com/office/drawing/2014/main" id="{0A25D003-364D-4BB6-929B-ACE323E8B31C}"/>
              </a:ext>
            </a:extLst>
          </p:cNvPr>
          <p:cNvSpPr/>
          <p:nvPr/>
        </p:nvSpPr>
        <p:spPr>
          <a:xfrm>
            <a:off x="1847528" y="2461537"/>
            <a:ext cx="36004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27" name="Rechteck 26">
            <a:extLst>
              <a:ext uri="{FF2B5EF4-FFF2-40B4-BE49-F238E27FC236}">
                <a16:creationId xmlns:a16="http://schemas.microsoft.com/office/drawing/2014/main" id="{B6113E61-385E-42D6-9CFE-5248CA8F1EB3}"/>
              </a:ext>
            </a:extLst>
          </p:cNvPr>
          <p:cNvSpPr/>
          <p:nvPr/>
        </p:nvSpPr>
        <p:spPr>
          <a:xfrm>
            <a:off x="5519936" y="2461537"/>
            <a:ext cx="4536504" cy="365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t>
            </a:r>
          </a:p>
        </p:txBody>
      </p:sp>
      <p:cxnSp>
        <p:nvCxnSpPr>
          <p:cNvPr id="28" name="Gerader Verbinder 27">
            <a:extLst>
              <a:ext uri="{FF2B5EF4-FFF2-40B4-BE49-F238E27FC236}">
                <a16:creationId xmlns:a16="http://schemas.microsoft.com/office/drawing/2014/main" id="{5F345F53-661F-4357-8B3F-12EC1D034B30}"/>
              </a:ext>
            </a:extLst>
          </p:cNvPr>
          <p:cNvCxnSpPr/>
          <p:nvPr/>
        </p:nvCxnSpPr>
        <p:spPr>
          <a:xfrm>
            <a:off x="1586481" y="2461537"/>
            <a:ext cx="0" cy="57606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0" name="Textfeld 29">
            <a:extLst>
              <a:ext uri="{FF2B5EF4-FFF2-40B4-BE49-F238E27FC236}">
                <a16:creationId xmlns:a16="http://schemas.microsoft.com/office/drawing/2014/main" id="{C76AF573-BB62-401C-9D4F-4C95F5997AE3}"/>
              </a:ext>
            </a:extLst>
          </p:cNvPr>
          <p:cNvSpPr txBox="1"/>
          <p:nvPr/>
        </p:nvSpPr>
        <p:spPr>
          <a:xfrm>
            <a:off x="1430161" y="2999273"/>
            <a:ext cx="8712968" cy="523220"/>
          </a:xfrm>
          <a:prstGeom prst="rect">
            <a:avLst/>
          </a:prstGeom>
          <a:noFill/>
        </p:spPr>
        <p:txBody>
          <a:bodyPr wrap="square" rtlCol="0">
            <a:spAutoFit/>
          </a:bodyPr>
          <a:lstStyle/>
          <a:p>
            <a:r>
              <a:rPr lang="de-DE" sz="2800" dirty="0">
                <a:solidFill>
                  <a:srgbClr val="4472C4"/>
                </a:solidFill>
              </a:rPr>
              <a:t>1</a:t>
            </a:r>
            <a:r>
              <a:rPr lang="de-DE" sz="2800" dirty="0"/>
              <a:t>      60 cm      </a:t>
            </a:r>
            <a:r>
              <a:rPr lang="de-DE" sz="2800" dirty="0">
                <a:solidFill>
                  <a:srgbClr val="4472C4"/>
                </a:solidFill>
              </a:rPr>
              <a:t>2</a:t>
            </a:r>
            <a:r>
              <a:rPr lang="de-DE" sz="2800" dirty="0"/>
              <a:t>                              180 cm       </a:t>
            </a:r>
            <a:r>
              <a:rPr lang="de-DE" sz="2800" dirty="0">
                <a:solidFill>
                  <a:srgbClr val="4472C4"/>
                </a:solidFill>
              </a:rPr>
              <a:t>3</a:t>
            </a:r>
          </a:p>
        </p:txBody>
      </p:sp>
      <p:sp>
        <p:nvSpPr>
          <p:cNvPr id="29" name="Textfeld 28">
            <a:extLst>
              <a:ext uri="{FF2B5EF4-FFF2-40B4-BE49-F238E27FC236}">
                <a16:creationId xmlns:a16="http://schemas.microsoft.com/office/drawing/2014/main" id="{9293A8FC-53D7-42CF-A990-35A61D85F81F}"/>
              </a:ext>
            </a:extLst>
          </p:cNvPr>
          <p:cNvSpPr txBox="1"/>
          <p:nvPr/>
        </p:nvSpPr>
        <p:spPr>
          <a:xfrm>
            <a:off x="623392" y="3844205"/>
            <a:ext cx="11161240" cy="1384995"/>
          </a:xfrm>
          <a:prstGeom prst="rect">
            <a:avLst/>
          </a:prstGeom>
          <a:noFill/>
        </p:spPr>
        <p:txBody>
          <a:bodyPr wrap="square" rtlCol="0">
            <a:spAutoFit/>
          </a:bodyPr>
          <a:lstStyle/>
          <a:p>
            <a:r>
              <a:rPr lang="de-DE" sz="2800" dirty="0"/>
              <a:t>Das Verhältnis zwischen den ermittelten Maßen gibt das ideale Verhältnis für die Größe der Ausschläge vor:  60 : 180 = 1 : 3 -&gt; ~ 33%</a:t>
            </a:r>
          </a:p>
          <a:p>
            <a:r>
              <a:rPr lang="de-DE" sz="2800" dirty="0"/>
              <a:t>Der Maximalausschlag der WK beträgt 33% des Maximalausschlags der QR.</a:t>
            </a:r>
          </a:p>
        </p:txBody>
      </p:sp>
      <p:sp>
        <p:nvSpPr>
          <p:cNvPr id="33" name="Textfeld 32">
            <a:extLst>
              <a:ext uri="{FF2B5EF4-FFF2-40B4-BE49-F238E27FC236}">
                <a16:creationId xmlns:a16="http://schemas.microsoft.com/office/drawing/2014/main" id="{1F3689BC-4772-4DAB-A491-FF90AD637A47}"/>
              </a:ext>
            </a:extLst>
          </p:cNvPr>
          <p:cNvSpPr txBox="1"/>
          <p:nvPr/>
        </p:nvSpPr>
        <p:spPr>
          <a:xfrm>
            <a:off x="623392" y="5356076"/>
            <a:ext cx="10801200" cy="954107"/>
          </a:xfrm>
          <a:prstGeom prst="rect">
            <a:avLst/>
          </a:prstGeom>
          <a:noFill/>
        </p:spPr>
        <p:txBody>
          <a:bodyPr wrap="square" rtlCol="0">
            <a:spAutoFit/>
          </a:bodyPr>
          <a:lstStyle/>
          <a:p>
            <a:r>
              <a:rPr lang="de-DE" sz="2800" dirty="0"/>
              <a:t>Das ist nur ein Ausgangswert. Testflüge zeigen, wie gut es funktioniert. Ausschläge bei Bedarf anpassen. </a:t>
            </a:r>
          </a:p>
        </p:txBody>
      </p:sp>
      <p:sp>
        <p:nvSpPr>
          <p:cNvPr id="34" name="Textfeld 33">
            <a:extLst>
              <a:ext uri="{FF2B5EF4-FFF2-40B4-BE49-F238E27FC236}">
                <a16:creationId xmlns:a16="http://schemas.microsoft.com/office/drawing/2014/main" id="{8AC670B4-13A3-4BA6-A49C-262603361D3E}"/>
              </a:ext>
            </a:extLst>
          </p:cNvPr>
          <p:cNvSpPr txBox="1"/>
          <p:nvPr/>
        </p:nvSpPr>
        <p:spPr>
          <a:xfrm>
            <a:off x="623392" y="1340768"/>
            <a:ext cx="8856984" cy="523220"/>
          </a:xfrm>
          <a:prstGeom prst="rect">
            <a:avLst/>
          </a:prstGeom>
          <a:noFill/>
        </p:spPr>
        <p:txBody>
          <a:bodyPr wrap="square" rtlCol="0">
            <a:spAutoFit/>
          </a:bodyPr>
          <a:lstStyle/>
          <a:p>
            <a:r>
              <a:rPr lang="de-DE" sz="2800" dirty="0"/>
              <a:t>Schritt 4 Mischer QR -&gt; WK (Forts.)</a:t>
            </a:r>
            <a:endParaRPr lang="de-DE" sz="2800" i="1" dirty="0"/>
          </a:p>
        </p:txBody>
      </p:sp>
      <p:sp>
        <p:nvSpPr>
          <p:cNvPr id="22" name="Titel 1">
            <a:extLst>
              <a:ext uri="{FF2B5EF4-FFF2-40B4-BE49-F238E27FC236}">
                <a16:creationId xmlns:a16="http://schemas.microsoft.com/office/drawing/2014/main" id="{5DDD0231-AC6D-4447-9E6F-3A5E1F3DF44C}"/>
              </a:ext>
            </a:extLst>
          </p:cNvPr>
          <p:cNvSpPr>
            <a:spLocks noGrp="1"/>
          </p:cNvSpPr>
          <p:nvPr>
            <p:ph type="title"/>
          </p:nvPr>
        </p:nvSpPr>
        <p:spPr>
          <a:xfrm>
            <a:off x="838200" y="192933"/>
            <a:ext cx="10515600" cy="1291851"/>
          </a:xfrm>
        </p:spPr>
        <p:txBody>
          <a:bodyPr>
            <a:normAutofit/>
          </a:bodyPr>
          <a:lstStyle/>
          <a:p>
            <a:r>
              <a:rPr lang="de-DE" sz="2800" dirty="0"/>
              <a:t>10.2 FAQs: Wie hole ich aus meinem Modell mit TEK-Vario die maximale</a:t>
            </a:r>
            <a:br>
              <a:rPr lang="de-DE" sz="2800" dirty="0"/>
            </a:br>
            <a:r>
              <a:rPr lang="de-DE" sz="2800" dirty="0"/>
              <a:t>                    Leistung heraus?</a:t>
            </a:r>
          </a:p>
        </p:txBody>
      </p:sp>
    </p:spTree>
    <p:extLst>
      <p:ext uri="{BB962C8B-B14F-4D97-AF65-F5344CB8AC3E}">
        <p14:creationId xmlns:p14="http://schemas.microsoft.com/office/powerpoint/2010/main" val="240191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4" grpId="0"/>
      <p:bldP spid="26" grpId="0" animBg="1"/>
      <p:bldP spid="27" grpId="0" animBg="1"/>
      <p:bldP spid="30" grpId="0"/>
      <p:bldP spid="29"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Gerader Verbinder 17">
            <a:extLst>
              <a:ext uri="{FF2B5EF4-FFF2-40B4-BE49-F238E27FC236}">
                <a16:creationId xmlns:a16="http://schemas.microsoft.com/office/drawing/2014/main" id="{19B919D8-E590-468A-B5C1-07AC01C458BD}"/>
              </a:ext>
            </a:extLst>
          </p:cNvPr>
          <p:cNvCxnSpPr>
            <a:cxnSpLocks/>
          </p:cNvCxnSpPr>
          <p:nvPr/>
        </p:nvCxnSpPr>
        <p:spPr>
          <a:xfrm rot="900000" flipV="1">
            <a:off x="3442981" y="3880549"/>
            <a:ext cx="432048" cy="14401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Grafik 8">
            <a:extLst>
              <a:ext uri="{FF2B5EF4-FFF2-40B4-BE49-F238E27FC236}">
                <a16:creationId xmlns:a16="http://schemas.microsoft.com/office/drawing/2014/main" id="{1F516CC8-7756-4259-970C-0E957A2B2B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918015">
            <a:off x="2574178" y="1872789"/>
            <a:ext cx="4303982" cy="6085597"/>
          </a:xfrm>
          <a:prstGeom prst="rect">
            <a:avLst/>
          </a:prstGeom>
        </p:spPr>
      </p:pic>
      <p:cxnSp>
        <p:nvCxnSpPr>
          <p:cNvPr id="11" name="Gerader Verbinder 10">
            <a:extLst>
              <a:ext uri="{FF2B5EF4-FFF2-40B4-BE49-F238E27FC236}">
                <a16:creationId xmlns:a16="http://schemas.microsoft.com/office/drawing/2014/main" id="{170407E7-636C-4659-B803-E4AFCA978061}"/>
              </a:ext>
            </a:extLst>
          </p:cNvPr>
          <p:cNvCxnSpPr>
            <a:cxnSpLocks/>
          </p:cNvCxnSpPr>
          <p:nvPr/>
        </p:nvCxnSpPr>
        <p:spPr>
          <a:xfrm>
            <a:off x="5375920" y="2852936"/>
            <a:ext cx="0" cy="86409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Fußzeilenplatzhalter 3">
            <a:extLst>
              <a:ext uri="{FF2B5EF4-FFF2-40B4-BE49-F238E27FC236}">
                <a16:creationId xmlns:a16="http://schemas.microsoft.com/office/drawing/2014/main" id="{631DC969-5635-4823-95BD-07E0C0931E8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4F38B97-BA6E-42F5-AEEA-5A05239991EA}"/>
              </a:ext>
            </a:extLst>
          </p:cNvPr>
          <p:cNvSpPr>
            <a:spLocks noGrp="1"/>
          </p:cNvSpPr>
          <p:nvPr>
            <p:ph type="sldNum" sz="quarter" idx="12"/>
          </p:nvPr>
        </p:nvSpPr>
        <p:spPr/>
        <p:txBody>
          <a:bodyPr/>
          <a:lstStyle/>
          <a:p>
            <a:fld id="{F44E9EF7-D31C-4365-9088-79B42878EAD7}" type="slidenum">
              <a:rPr lang="de-DE" smtClean="0"/>
              <a:t>7</a:t>
            </a:fld>
            <a:endParaRPr lang="de-DE"/>
          </a:p>
        </p:txBody>
      </p:sp>
      <p:sp>
        <p:nvSpPr>
          <p:cNvPr id="7" name="Textfeld 6">
            <a:extLst>
              <a:ext uri="{FF2B5EF4-FFF2-40B4-BE49-F238E27FC236}">
                <a16:creationId xmlns:a16="http://schemas.microsoft.com/office/drawing/2014/main" id="{285F73C6-1EA1-4801-B5E4-8752FD108794}"/>
              </a:ext>
            </a:extLst>
          </p:cNvPr>
          <p:cNvSpPr txBox="1"/>
          <p:nvPr/>
        </p:nvSpPr>
        <p:spPr>
          <a:xfrm>
            <a:off x="911424" y="1628800"/>
            <a:ext cx="9937104" cy="523220"/>
          </a:xfrm>
          <a:prstGeom prst="rect">
            <a:avLst/>
          </a:prstGeom>
          <a:noFill/>
        </p:spPr>
        <p:txBody>
          <a:bodyPr wrap="square">
            <a:spAutoFit/>
          </a:bodyPr>
          <a:lstStyle/>
          <a:p>
            <a:r>
              <a:rPr lang="de-DE" sz="2800" dirty="0"/>
              <a:t>Schritt 5 Negatives Wendemoment</a:t>
            </a:r>
          </a:p>
        </p:txBody>
      </p:sp>
      <p:sp>
        <p:nvSpPr>
          <p:cNvPr id="8" name="Textfeld 7">
            <a:extLst>
              <a:ext uri="{FF2B5EF4-FFF2-40B4-BE49-F238E27FC236}">
                <a16:creationId xmlns:a16="http://schemas.microsoft.com/office/drawing/2014/main" id="{4ABDEC74-6329-49BC-B685-E08976B34AF5}"/>
              </a:ext>
            </a:extLst>
          </p:cNvPr>
          <p:cNvSpPr txBox="1"/>
          <p:nvPr/>
        </p:nvSpPr>
        <p:spPr>
          <a:xfrm>
            <a:off x="866400" y="4864005"/>
            <a:ext cx="10198151" cy="1384995"/>
          </a:xfrm>
          <a:prstGeom prst="rect">
            <a:avLst/>
          </a:prstGeom>
          <a:noFill/>
        </p:spPr>
        <p:txBody>
          <a:bodyPr wrap="square">
            <a:spAutoFit/>
          </a:bodyPr>
          <a:lstStyle/>
          <a:p>
            <a:r>
              <a:rPr lang="de-DE" sz="2800" dirty="0"/>
              <a:t>Die meisten Piloten reduzieren aus Tradition lediglich die QR- (und WK-) Ausschläge nach unten, um dem negativen Wendemoment zu begegnen. Die Physik lehrt uns, dass es einen besseren Weg gibt:</a:t>
            </a:r>
          </a:p>
        </p:txBody>
      </p:sp>
      <p:sp>
        <p:nvSpPr>
          <p:cNvPr id="2" name="Pfeil: nach rechts gekrümmt 1">
            <a:extLst>
              <a:ext uri="{FF2B5EF4-FFF2-40B4-BE49-F238E27FC236}">
                <a16:creationId xmlns:a16="http://schemas.microsoft.com/office/drawing/2014/main" id="{02330217-A8CA-4350-8A9B-53495BF4E9C9}"/>
              </a:ext>
            </a:extLst>
          </p:cNvPr>
          <p:cNvSpPr/>
          <p:nvPr/>
        </p:nvSpPr>
        <p:spPr>
          <a:xfrm>
            <a:off x="4583832" y="3356992"/>
            <a:ext cx="576064" cy="43204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3" name="Pfeil: nach links gekrümmt 2">
            <a:extLst>
              <a:ext uri="{FF2B5EF4-FFF2-40B4-BE49-F238E27FC236}">
                <a16:creationId xmlns:a16="http://schemas.microsoft.com/office/drawing/2014/main" id="{B440FC07-509F-425B-AB49-F9303F2A82A8}"/>
              </a:ext>
            </a:extLst>
          </p:cNvPr>
          <p:cNvSpPr/>
          <p:nvPr/>
        </p:nvSpPr>
        <p:spPr>
          <a:xfrm>
            <a:off x="5591944" y="3356992"/>
            <a:ext cx="576064" cy="43204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cxnSp>
        <p:nvCxnSpPr>
          <p:cNvPr id="14" name="Gerader Verbinder 13">
            <a:extLst>
              <a:ext uri="{FF2B5EF4-FFF2-40B4-BE49-F238E27FC236}">
                <a16:creationId xmlns:a16="http://schemas.microsoft.com/office/drawing/2014/main" id="{03761582-1D2C-4D15-BFBE-1A93637E8B68}"/>
              </a:ext>
            </a:extLst>
          </p:cNvPr>
          <p:cNvCxnSpPr>
            <a:cxnSpLocks/>
          </p:cNvCxnSpPr>
          <p:nvPr/>
        </p:nvCxnSpPr>
        <p:spPr>
          <a:xfrm>
            <a:off x="5375920" y="4077072"/>
            <a:ext cx="0" cy="86409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feld 14">
            <a:extLst>
              <a:ext uri="{FF2B5EF4-FFF2-40B4-BE49-F238E27FC236}">
                <a16:creationId xmlns:a16="http://schemas.microsoft.com/office/drawing/2014/main" id="{11265F51-95B9-4451-9811-FAEDB5724FCE}"/>
              </a:ext>
            </a:extLst>
          </p:cNvPr>
          <p:cNvSpPr txBox="1"/>
          <p:nvPr/>
        </p:nvSpPr>
        <p:spPr>
          <a:xfrm>
            <a:off x="911424" y="2083947"/>
            <a:ext cx="9937104" cy="954107"/>
          </a:xfrm>
          <a:prstGeom prst="rect">
            <a:avLst/>
          </a:prstGeom>
          <a:noFill/>
        </p:spPr>
        <p:txBody>
          <a:bodyPr wrap="square">
            <a:spAutoFit/>
          </a:bodyPr>
          <a:lstStyle/>
          <a:p>
            <a:r>
              <a:rPr lang="de-DE" sz="2800" dirty="0"/>
              <a:t>Du musst das negative Wendemoment kennen und wissen, wodurch es verursacht wird.</a:t>
            </a:r>
          </a:p>
        </p:txBody>
      </p:sp>
      <p:cxnSp>
        <p:nvCxnSpPr>
          <p:cNvPr id="17" name="Gerader Verbinder 16">
            <a:extLst>
              <a:ext uri="{FF2B5EF4-FFF2-40B4-BE49-F238E27FC236}">
                <a16:creationId xmlns:a16="http://schemas.microsoft.com/office/drawing/2014/main" id="{D69C232E-D232-4171-A93C-7C7452262247}"/>
              </a:ext>
            </a:extLst>
          </p:cNvPr>
          <p:cNvCxnSpPr>
            <a:cxnSpLocks/>
          </p:cNvCxnSpPr>
          <p:nvPr/>
        </p:nvCxnSpPr>
        <p:spPr>
          <a:xfrm rot="120000" flipV="1">
            <a:off x="6670385" y="3284014"/>
            <a:ext cx="432048" cy="14401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B76B583F-FC10-4B19-8677-6E6FC73CD127}"/>
              </a:ext>
            </a:extLst>
          </p:cNvPr>
          <p:cNvCxnSpPr>
            <a:cxnSpLocks/>
          </p:cNvCxnSpPr>
          <p:nvPr/>
        </p:nvCxnSpPr>
        <p:spPr>
          <a:xfrm rot="900000" flipV="1">
            <a:off x="3455400" y="3863339"/>
            <a:ext cx="432048" cy="144016"/>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itel 1">
            <a:extLst>
              <a:ext uri="{FF2B5EF4-FFF2-40B4-BE49-F238E27FC236}">
                <a16:creationId xmlns:a16="http://schemas.microsoft.com/office/drawing/2014/main" id="{20A41D60-87EE-412C-8B91-D18FA53DD806}"/>
              </a:ext>
            </a:extLst>
          </p:cNvPr>
          <p:cNvSpPr>
            <a:spLocks noGrp="1"/>
          </p:cNvSpPr>
          <p:nvPr>
            <p:ph type="title"/>
          </p:nvPr>
        </p:nvSpPr>
        <p:spPr>
          <a:xfrm>
            <a:off x="838200" y="192933"/>
            <a:ext cx="10515600" cy="1291851"/>
          </a:xfrm>
        </p:spPr>
        <p:txBody>
          <a:bodyPr>
            <a:normAutofit/>
          </a:bodyPr>
          <a:lstStyle/>
          <a:p>
            <a:r>
              <a:rPr lang="de-DE" sz="2800" dirty="0"/>
              <a:t>10.2 FAQs: Wie hole ich aus meinem Modell mit TEK-Vario die maximale</a:t>
            </a:r>
            <a:br>
              <a:rPr lang="de-DE" sz="2800" dirty="0"/>
            </a:br>
            <a:r>
              <a:rPr lang="de-DE" sz="2800" dirty="0"/>
              <a:t>                    Leistung heraus?</a:t>
            </a:r>
          </a:p>
        </p:txBody>
      </p:sp>
    </p:spTree>
    <p:extLst>
      <p:ext uri="{BB962C8B-B14F-4D97-AF65-F5344CB8AC3E}">
        <p14:creationId xmlns:p14="http://schemas.microsoft.com/office/powerpoint/2010/main" val="365518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2A45E18D-6E05-467F-B559-63423BE3FAD3}"/>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C560155A-7365-4D4B-AFDA-A21DC9D3137F}"/>
              </a:ext>
            </a:extLst>
          </p:cNvPr>
          <p:cNvSpPr>
            <a:spLocks noGrp="1"/>
          </p:cNvSpPr>
          <p:nvPr>
            <p:ph type="sldNum" sz="quarter" idx="12"/>
          </p:nvPr>
        </p:nvSpPr>
        <p:spPr/>
        <p:txBody>
          <a:bodyPr/>
          <a:lstStyle/>
          <a:p>
            <a:fld id="{F44E9EF7-D31C-4365-9088-79B42878EAD7}" type="slidenum">
              <a:rPr lang="de-DE" smtClean="0"/>
              <a:t>8</a:t>
            </a:fld>
            <a:endParaRPr lang="de-DE"/>
          </a:p>
        </p:txBody>
      </p:sp>
      <p:sp>
        <p:nvSpPr>
          <p:cNvPr id="7" name="Textfeld 6">
            <a:extLst>
              <a:ext uri="{FF2B5EF4-FFF2-40B4-BE49-F238E27FC236}">
                <a16:creationId xmlns:a16="http://schemas.microsoft.com/office/drawing/2014/main" id="{3C5ADD57-1E5C-4841-8E9F-12DBB36C4FD5}"/>
              </a:ext>
            </a:extLst>
          </p:cNvPr>
          <p:cNvSpPr txBox="1"/>
          <p:nvPr/>
        </p:nvSpPr>
        <p:spPr>
          <a:xfrm>
            <a:off x="911424" y="1052736"/>
            <a:ext cx="9577064" cy="5262979"/>
          </a:xfrm>
          <a:prstGeom prst="rect">
            <a:avLst/>
          </a:prstGeom>
          <a:noFill/>
        </p:spPr>
        <p:txBody>
          <a:bodyPr wrap="square">
            <a:spAutoFit/>
          </a:bodyPr>
          <a:lstStyle/>
          <a:p>
            <a:endParaRPr lang="de-DE" sz="2800" dirty="0"/>
          </a:p>
          <a:p>
            <a:r>
              <a:rPr lang="de-DE" sz="2800" dirty="0"/>
              <a:t>Schritt 5 Negatives Wendemoment (Forts.)</a:t>
            </a:r>
            <a:endParaRPr lang="de-DE" sz="2800" i="1" dirty="0"/>
          </a:p>
          <a:p>
            <a:r>
              <a:rPr lang="de-DE" sz="2800" dirty="0"/>
              <a:t>Mische dem QR SR hinzu. Natürlich muss das SR nach rechts ausschlagen, wenn du QR rechts gibst. Es ist absolut in Ordnung, dem QR 80% SR (oder sogar etwas mehr) hinzuzumischen. </a:t>
            </a:r>
          </a:p>
          <a:p>
            <a:r>
              <a:rPr lang="de-DE" sz="2800" u="sng" dirty="0"/>
              <a:t>Bitte beachte, dass das negative Wendemoment umso größer wird, je langsamer du fliegst. </a:t>
            </a:r>
          </a:p>
          <a:p>
            <a:r>
              <a:rPr lang="de-DE" sz="2800" dirty="0"/>
              <a:t>Deshalb musst die den Mischer der Grundgeschwindigkeit jeder Flugphase anpassen. Lasse dir bei den Testflügen die Geschwindigkeit von einem Helfer ansagen, während du fliegst und den Segler genau beobachtest. Versuche, deine Grund-geschwindigkeit möglichst genau einzuhalten.</a:t>
            </a:r>
          </a:p>
        </p:txBody>
      </p:sp>
      <p:sp>
        <p:nvSpPr>
          <p:cNvPr id="8" name="Titel 1">
            <a:extLst>
              <a:ext uri="{FF2B5EF4-FFF2-40B4-BE49-F238E27FC236}">
                <a16:creationId xmlns:a16="http://schemas.microsoft.com/office/drawing/2014/main" id="{617EFDF9-B0CB-4B6D-934C-58A13533F058}"/>
              </a:ext>
            </a:extLst>
          </p:cNvPr>
          <p:cNvSpPr>
            <a:spLocks noGrp="1"/>
          </p:cNvSpPr>
          <p:nvPr>
            <p:ph type="title"/>
          </p:nvPr>
        </p:nvSpPr>
        <p:spPr>
          <a:xfrm>
            <a:off x="838200" y="192933"/>
            <a:ext cx="10515600" cy="1291851"/>
          </a:xfrm>
        </p:spPr>
        <p:txBody>
          <a:bodyPr>
            <a:normAutofit/>
          </a:bodyPr>
          <a:lstStyle/>
          <a:p>
            <a:r>
              <a:rPr lang="de-DE" sz="2800" dirty="0"/>
              <a:t>10.2 FAQs: Wie hole ich aus meinem Modell mit TEK-Vario die maximale</a:t>
            </a:r>
            <a:br>
              <a:rPr lang="de-DE" sz="2800" dirty="0"/>
            </a:br>
            <a:r>
              <a:rPr lang="de-DE" sz="2800" dirty="0"/>
              <a:t>                    Leistung heraus?</a:t>
            </a:r>
          </a:p>
        </p:txBody>
      </p:sp>
    </p:spTree>
    <p:extLst>
      <p:ext uri="{BB962C8B-B14F-4D97-AF65-F5344CB8AC3E}">
        <p14:creationId xmlns:p14="http://schemas.microsoft.com/office/powerpoint/2010/main" val="3462338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0CC39795-1FAB-4310-90A4-51C7C4454C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1784" y="1412776"/>
            <a:ext cx="4850256" cy="6858000"/>
          </a:xfrm>
          <a:prstGeom prst="rect">
            <a:avLst/>
          </a:prstGeom>
        </p:spPr>
      </p:pic>
      <p:pic>
        <p:nvPicPr>
          <p:cNvPr id="11" name="Grafik 10">
            <a:extLst>
              <a:ext uri="{FF2B5EF4-FFF2-40B4-BE49-F238E27FC236}">
                <a16:creationId xmlns:a16="http://schemas.microsoft.com/office/drawing/2014/main" id="{839E1DCB-4F94-49B7-A545-6834DBC8D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424" y="1124744"/>
            <a:ext cx="5600431" cy="7918707"/>
          </a:xfrm>
          <a:prstGeom prst="rect">
            <a:avLst/>
          </a:prstGeom>
        </p:spPr>
      </p:pic>
      <p:pic>
        <p:nvPicPr>
          <p:cNvPr id="19" name="Grafik 18">
            <a:extLst>
              <a:ext uri="{FF2B5EF4-FFF2-40B4-BE49-F238E27FC236}">
                <a16:creationId xmlns:a16="http://schemas.microsoft.com/office/drawing/2014/main" id="{A3CBCD68-E63F-45D4-99B9-833A589E96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8394" y="3759943"/>
            <a:ext cx="4850256" cy="6858000"/>
          </a:xfrm>
          <a:prstGeom prst="rect">
            <a:avLst/>
          </a:prstGeom>
        </p:spPr>
      </p:pic>
      <p:sp>
        <p:nvSpPr>
          <p:cNvPr id="4" name="Fußzeilenplatzhalter 3">
            <a:extLst>
              <a:ext uri="{FF2B5EF4-FFF2-40B4-BE49-F238E27FC236}">
                <a16:creationId xmlns:a16="http://schemas.microsoft.com/office/drawing/2014/main" id="{A8B02F8E-BE39-4B8F-B94F-352C8A9EC07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32A205B-6CCB-4B93-AC82-D18991CFA287}"/>
              </a:ext>
            </a:extLst>
          </p:cNvPr>
          <p:cNvSpPr>
            <a:spLocks noGrp="1"/>
          </p:cNvSpPr>
          <p:nvPr>
            <p:ph type="sldNum" sz="quarter" idx="12"/>
          </p:nvPr>
        </p:nvSpPr>
        <p:spPr/>
        <p:txBody>
          <a:bodyPr/>
          <a:lstStyle/>
          <a:p>
            <a:fld id="{F44E9EF7-D31C-4365-9088-79B42878EAD7}" type="slidenum">
              <a:rPr lang="de-DE" smtClean="0"/>
              <a:t>9</a:t>
            </a:fld>
            <a:endParaRPr lang="de-DE"/>
          </a:p>
        </p:txBody>
      </p:sp>
      <p:sp>
        <p:nvSpPr>
          <p:cNvPr id="7" name="Textfeld 6">
            <a:extLst>
              <a:ext uri="{FF2B5EF4-FFF2-40B4-BE49-F238E27FC236}">
                <a16:creationId xmlns:a16="http://schemas.microsoft.com/office/drawing/2014/main" id="{29BB3463-8156-4FA4-8A2B-77B6B6B1FA48}"/>
              </a:ext>
            </a:extLst>
          </p:cNvPr>
          <p:cNvSpPr txBox="1"/>
          <p:nvPr/>
        </p:nvSpPr>
        <p:spPr>
          <a:xfrm>
            <a:off x="911424" y="1052736"/>
            <a:ext cx="9577064" cy="1384995"/>
          </a:xfrm>
          <a:prstGeom prst="rect">
            <a:avLst/>
          </a:prstGeom>
          <a:noFill/>
        </p:spPr>
        <p:txBody>
          <a:bodyPr wrap="square">
            <a:spAutoFit/>
          </a:bodyPr>
          <a:lstStyle/>
          <a:p>
            <a:endParaRPr lang="de-DE" sz="2800" dirty="0"/>
          </a:p>
          <a:p>
            <a:r>
              <a:rPr lang="de-DE" sz="2800" dirty="0"/>
              <a:t>Schritt 5 Negatives Wendemoment (Forts.)</a:t>
            </a:r>
            <a:endParaRPr lang="de-DE" sz="2800" i="1" dirty="0"/>
          </a:p>
          <a:p>
            <a:r>
              <a:rPr lang="de-DE" sz="2800" dirty="0"/>
              <a:t>Fliege geradeaus weg von dir.</a:t>
            </a:r>
          </a:p>
        </p:txBody>
      </p:sp>
      <p:sp>
        <p:nvSpPr>
          <p:cNvPr id="8" name="Textfeld 7">
            <a:extLst>
              <a:ext uri="{FF2B5EF4-FFF2-40B4-BE49-F238E27FC236}">
                <a16:creationId xmlns:a16="http://schemas.microsoft.com/office/drawing/2014/main" id="{8E04D0A7-4AC8-43C9-8926-C99A3C147196}"/>
              </a:ext>
            </a:extLst>
          </p:cNvPr>
          <p:cNvSpPr txBox="1"/>
          <p:nvPr/>
        </p:nvSpPr>
        <p:spPr>
          <a:xfrm>
            <a:off x="911424" y="3232557"/>
            <a:ext cx="9577064" cy="1384995"/>
          </a:xfrm>
          <a:prstGeom prst="rect">
            <a:avLst/>
          </a:prstGeom>
          <a:noFill/>
        </p:spPr>
        <p:txBody>
          <a:bodyPr wrap="square">
            <a:spAutoFit/>
          </a:bodyPr>
          <a:lstStyle/>
          <a:p>
            <a:r>
              <a:rPr lang="de-DE" sz="2800" dirty="0"/>
              <a:t>Gib wiederholt und bestimmt QR, um ziemlich zügig Schräglagen bis ca. 30° einzuleiten. Wechsle wiederholt und fließend von einer Seite auf die andere.</a:t>
            </a:r>
          </a:p>
        </p:txBody>
      </p:sp>
      <p:sp>
        <p:nvSpPr>
          <p:cNvPr id="9" name="Textfeld 8">
            <a:extLst>
              <a:ext uri="{FF2B5EF4-FFF2-40B4-BE49-F238E27FC236}">
                <a16:creationId xmlns:a16="http://schemas.microsoft.com/office/drawing/2014/main" id="{7B58F92B-8CBB-468C-9BB7-C60C69683071}"/>
              </a:ext>
            </a:extLst>
          </p:cNvPr>
          <p:cNvSpPr txBox="1"/>
          <p:nvPr/>
        </p:nvSpPr>
        <p:spPr>
          <a:xfrm>
            <a:off x="873969" y="9845268"/>
            <a:ext cx="9577064" cy="3970318"/>
          </a:xfrm>
          <a:prstGeom prst="rect">
            <a:avLst/>
          </a:prstGeom>
          <a:noFill/>
        </p:spPr>
        <p:txBody>
          <a:bodyPr wrap="square">
            <a:spAutoFit/>
          </a:bodyPr>
          <a:lstStyle/>
          <a:p>
            <a:endParaRPr lang="de-DE" sz="2800" dirty="0"/>
          </a:p>
          <a:p>
            <a:r>
              <a:rPr lang="de-DE" sz="2800" dirty="0" err="1"/>
              <a:t>Repeatedly</a:t>
            </a:r>
            <a:r>
              <a:rPr lang="de-DE" sz="2800" dirty="0"/>
              <a:t> and </a:t>
            </a:r>
            <a:r>
              <a:rPr lang="de-DE" sz="2800" dirty="0" err="1"/>
              <a:t>fluently</a:t>
            </a:r>
            <a:r>
              <a:rPr lang="de-DE" sz="2800" dirty="0"/>
              <a:t> </a:t>
            </a:r>
            <a:r>
              <a:rPr lang="de-DE" sz="2800" dirty="0" err="1"/>
              <a:t>put</a:t>
            </a:r>
            <a:r>
              <a:rPr lang="de-DE" sz="2800" dirty="0"/>
              <a:t> in </a:t>
            </a:r>
            <a:r>
              <a:rPr lang="de-DE" sz="2800" dirty="0" err="1"/>
              <a:t>quite</a:t>
            </a:r>
            <a:r>
              <a:rPr lang="de-DE" sz="2800" dirty="0"/>
              <a:t> </a:t>
            </a:r>
            <a:r>
              <a:rPr lang="de-DE" sz="2800" dirty="0" err="1"/>
              <a:t>some</a:t>
            </a:r>
            <a:r>
              <a:rPr lang="de-DE" sz="2800" dirty="0"/>
              <a:t> </a:t>
            </a:r>
            <a:r>
              <a:rPr lang="de-DE" sz="2800" dirty="0" err="1"/>
              <a:t>aileron</a:t>
            </a:r>
            <a:r>
              <a:rPr lang="de-DE" sz="2800" dirty="0"/>
              <a:t> </a:t>
            </a:r>
            <a:r>
              <a:rPr lang="de-DE" sz="2800" dirty="0" err="1"/>
              <a:t>to</a:t>
            </a:r>
            <a:r>
              <a:rPr lang="de-DE" sz="2800" dirty="0"/>
              <a:t> </a:t>
            </a:r>
            <a:r>
              <a:rPr lang="de-DE" sz="2800" u="sng" dirty="0" err="1"/>
              <a:t>initiate</a:t>
            </a:r>
            <a:r>
              <a:rPr lang="de-DE" sz="2800" dirty="0"/>
              <a:t> </a:t>
            </a:r>
            <a:r>
              <a:rPr lang="de-DE" sz="2800" dirty="0" err="1"/>
              <a:t>fairly</a:t>
            </a:r>
            <a:r>
              <a:rPr lang="de-DE" sz="2800" dirty="0"/>
              <a:t> fast </a:t>
            </a:r>
            <a:r>
              <a:rPr lang="de-DE" sz="2800" dirty="0" err="1"/>
              <a:t>banks</a:t>
            </a:r>
            <a:r>
              <a:rPr lang="de-DE" sz="2800" dirty="0"/>
              <a:t> (</a:t>
            </a:r>
            <a:r>
              <a:rPr lang="de-DE" sz="2800" dirty="0" err="1"/>
              <a:t>up</a:t>
            </a:r>
            <a:r>
              <a:rPr lang="de-DE" sz="2800" dirty="0"/>
              <a:t> </a:t>
            </a:r>
            <a:r>
              <a:rPr lang="de-DE" sz="2800" dirty="0" err="1"/>
              <a:t>to</a:t>
            </a:r>
            <a:r>
              <a:rPr lang="de-DE" sz="2800" dirty="0"/>
              <a:t> </a:t>
            </a:r>
            <a:r>
              <a:rPr lang="de-DE" sz="2800" dirty="0" err="1"/>
              <a:t>about</a:t>
            </a:r>
            <a:r>
              <a:rPr lang="de-DE" sz="2800" dirty="0"/>
              <a:t> 30°) </a:t>
            </a:r>
            <a:r>
              <a:rPr lang="de-DE" sz="2800" dirty="0" err="1"/>
              <a:t>to</a:t>
            </a:r>
            <a:r>
              <a:rPr lang="de-DE" sz="2800" dirty="0"/>
              <a:t> </a:t>
            </a:r>
            <a:r>
              <a:rPr lang="de-DE" sz="2800" dirty="0" err="1"/>
              <a:t>either</a:t>
            </a:r>
            <a:r>
              <a:rPr lang="de-DE" sz="2800" dirty="0"/>
              <a:t> </a:t>
            </a:r>
            <a:r>
              <a:rPr lang="de-DE" sz="2800" dirty="0" err="1"/>
              <a:t>side</a:t>
            </a:r>
            <a:r>
              <a:rPr lang="de-DE" sz="2800" dirty="0"/>
              <a:t> in </a:t>
            </a:r>
            <a:r>
              <a:rPr lang="de-DE" sz="2800" dirty="0" err="1"/>
              <a:t>turns</a:t>
            </a:r>
            <a:r>
              <a:rPr lang="de-DE" sz="2800" dirty="0"/>
              <a:t>. </a:t>
            </a:r>
            <a:r>
              <a:rPr lang="de-DE" sz="2800" dirty="0" err="1"/>
              <a:t>If</a:t>
            </a:r>
            <a:r>
              <a:rPr lang="de-DE" sz="2800" dirty="0"/>
              <a:t> </a:t>
            </a:r>
            <a:r>
              <a:rPr lang="de-DE" sz="2800" dirty="0" err="1"/>
              <a:t>the</a:t>
            </a:r>
            <a:r>
              <a:rPr lang="de-DE" sz="2800" dirty="0"/>
              <a:t> </a:t>
            </a:r>
            <a:r>
              <a:rPr lang="de-DE" sz="2800" dirty="0" err="1"/>
              <a:t>tail</a:t>
            </a:r>
            <a:r>
              <a:rPr lang="de-DE" sz="2800" dirty="0"/>
              <a:t> </a:t>
            </a:r>
            <a:r>
              <a:rPr lang="de-DE" sz="2800" dirty="0" err="1"/>
              <a:t>of</a:t>
            </a:r>
            <a:r>
              <a:rPr lang="de-DE" sz="2800" dirty="0"/>
              <a:t> </a:t>
            </a:r>
            <a:r>
              <a:rPr lang="de-DE" sz="2800" dirty="0" err="1"/>
              <a:t>the</a:t>
            </a:r>
            <a:r>
              <a:rPr lang="de-DE" sz="2800" dirty="0"/>
              <a:t> </a:t>
            </a:r>
            <a:r>
              <a:rPr lang="de-DE" sz="2800" dirty="0" err="1"/>
              <a:t>model</a:t>
            </a:r>
            <a:r>
              <a:rPr lang="de-DE" sz="2800" dirty="0"/>
              <a:t> </a:t>
            </a:r>
            <a:r>
              <a:rPr lang="de-DE" sz="2800" dirty="0" err="1"/>
              <a:t>keeps</a:t>
            </a:r>
            <a:r>
              <a:rPr lang="de-DE" sz="2800" dirty="0"/>
              <a:t> </a:t>
            </a:r>
            <a:r>
              <a:rPr lang="de-DE" sz="2800" dirty="0" err="1"/>
              <a:t>swinging</a:t>
            </a:r>
            <a:r>
              <a:rPr lang="de-DE" sz="2800" dirty="0"/>
              <a:t> </a:t>
            </a:r>
            <a:r>
              <a:rPr lang="de-DE" sz="2800" dirty="0" err="1"/>
              <a:t>to</a:t>
            </a:r>
            <a:r>
              <a:rPr lang="de-DE" sz="2800" dirty="0"/>
              <a:t> </a:t>
            </a:r>
            <a:r>
              <a:rPr lang="de-DE" sz="2800" dirty="0" err="1"/>
              <a:t>either</a:t>
            </a:r>
            <a:r>
              <a:rPr lang="de-DE" sz="2800" dirty="0"/>
              <a:t> </a:t>
            </a:r>
            <a:r>
              <a:rPr lang="de-DE" sz="2800" dirty="0" err="1"/>
              <a:t>side</a:t>
            </a:r>
            <a:r>
              <a:rPr lang="de-DE" sz="2800" dirty="0"/>
              <a:t>, </a:t>
            </a:r>
            <a:r>
              <a:rPr lang="de-DE" sz="2800" dirty="0" err="1"/>
              <a:t>you</a:t>
            </a:r>
            <a:r>
              <a:rPr lang="de-DE" sz="2800" dirty="0"/>
              <a:t> </a:t>
            </a:r>
            <a:r>
              <a:rPr lang="de-DE" sz="2800" dirty="0" err="1"/>
              <a:t>have</a:t>
            </a:r>
            <a:r>
              <a:rPr lang="de-DE" sz="2800" dirty="0"/>
              <a:t> </a:t>
            </a:r>
            <a:r>
              <a:rPr lang="de-DE" sz="2800" dirty="0" err="1"/>
              <a:t>to</a:t>
            </a:r>
            <a:r>
              <a:rPr lang="de-DE" sz="2800" dirty="0"/>
              <a:t> </a:t>
            </a:r>
            <a:r>
              <a:rPr lang="de-DE" sz="2800" dirty="0" err="1"/>
              <a:t>put</a:t>
            </a:r>
            <a:r>
              <a:rPr lang="de-DE" sz="2800" dirty="0"/>
              <a:t> in </a:t>
            </a:r>
            <a:r>
              <a:rPr lang="de-DE" sz="2800" dirty="0" err="1"/>
              <a:t>more</a:t>
            </a:r>
            <a:r>
              <a:rPr lang="de-DE" sz="2800" dirty="0"/>
              <a:t> </a:t>
            </a:r>
            <a:r>
              <a:rPr lang="de-DE" sz="2800" dirty="0" err="1"/>
              <a:t>rudder</a:t>
            </a:r>
            <a:r>
              <a:rPr lang="de-DE" sz="2800" dirty="0"/>
              <a:t>. </a:t>
            </a:r>
            <a:r>
              <a:rPr lang="de-DE" sz="2800" dirty="0" err="1"/>
              <a:t>Finally</a:t>
            </a:r>
            <a:r>
              <a:rPr lang="de-DE" sz="2800" dirty="0"/>
              <a:t>, </a:t>
            </a:r>
            <a:r>
              <a:rPr lang="de-DE" sz="2800" dirty="0" err="1"/>
              <a:t>your</a:t>
            </a:r>
            <a:r>
              <a:rPr lang="de-DE" sz="2800" dirty="0"/>
              <a:t> </a:t>
            </a:r>
            <a:r>
              <a:rPr lang="de-DE" sz="2800" dirty="0" err="1"/>
              <a:t>model</a:t>
            </a:r>
            <a:r>
              <a:rPr lang="de-DE" sz="2800" dirty="0"/>
              <a:t> </a:t>
            </a:r>
            <a:r>
              <a:rPr lang="de-DE" sz="2800" dirty="0" err="1"/>
              <a:t>should</a:t>
            </a:r>
            <a:r>
              <a:rPr lang="de-DE" sz="2800" dirty="0"/>
              <a:t> </a:t>
            </a:r>
            <a:r>
              <a:rPr lang="de-DE" sz="2800" dirty="0" err="1"/>
              <a:t>bank</a:t>
            </a:r>
            <a:r>
              <a:rPr lang="de-DE" sz="2800" dirty="0"/>
              <a:t> </a:t>
            </a:r>
            <a:r>
              <a:rPr lang="de-DE" sz="2800" dirty="0" err="1"/>
              <a:t>without</a:t>
            </a:r>
            <a:r>
              <a:rPr lang="de-DE" sz="2800" dirty="0"/>
              <a:t> </a:t>
            </a:r>
            <a:r>
              <a:rPr lang="de-DE" sz="2800" dirty="0" err="1"/>
              <a:t>rotating</a:t>
            </a:r>
            <a:r>
              <a:rPr lang="de-DE" sz="2800" dirty="0"/>
              <a:t> </a:t>
            </a:r>
            <a:r>
              <a:rPr lang="de-DE" sz="2800" dirty="0" err="1"/>
              <a:t>around</a:t>
            </a:r>
            <a:r>
              <a:rPr lang="de-DE" sz="2800" dirty="0"/>
              <a:t> </a:t>
            </a:r>
            <a:r>
              <a:rPr lang="de-DE" sz="2800" dirty="0" err="1"/>
              <a:t>the</a:t>
            </a:r>
            <a:r>
              <a:rPr lang="de-DE" sz="2800" dirty="0"/>
              <a:t> </a:t>
            </a:r>
            <a:r>
              <a:rPr lang="de-DE" sz="2800" dirty="0" err="1"/>
              <a:t>vertical</a:t>
            </a:r>
            <a:r>
              <a:rPr lang="de-DE" sz="2800" dirty="0"/>
              <a:t> </a:t>
            </a:r>
            <a:r>
              <a:rPr lang="de-DE" sz="2800" dirty="0" err="1"/>
              <a:t>axis</a:t>
            </a:r>
            <a:r>
              <a:rPr lang="de-DE" sz="2800" dirty="0"/>
              <a:t>. </a:t>
            </a:r>
            <a:r>
              <a:rPr lang="de-DE" sz="2800" dirty="0" err="1"/>
              <a:t>If</a:t>
            </a:r>
            <a:r>
              <a:rPr lang="de-DE" sz="2800" dirty="0"/>
              <a:t> </a:t>
            </a:r>
            <a:r>
              <a:rPr lang="de-DE" sz="2800" dirty="0" err="1"/>
              <a:t>about</a:t>
            </a:r>
            <a:r>
              <a:rPr lang="de-DE" sz="2800" dirty="0"/>
              <a:t> 80% </a:t>
            </a:r>
            <a:r>
              <a:rPr lang="de-DE" sz="2800" dirty="0" err="1"/>
              <a:t>rudder</a:t>
            </a:r>
            <a:r>
              <a:rPr lang="de-DE" sz="2800" dirty="0"/>
              <a:t> </a:t>
            </a:r>
            <a:r>
              <a:rPr lang="de-DE" sz="2800" dirty="0" err="1"/>
              <a:t>doesn´t</a:t>
            </a:r>
            <a:r>
              <a:rPr lang="de-DE" sz="2800" dirty="0"/>
              <a:t> </a:t>
            </a:r>
            <a:r>
              <a:rPr lang="de-DE" sz="2800" dirty="0" err="1"/>
              <a:t>prevent</a:t>
            </a:r>
            <a:r>
              <a:rPr lang="de-DE" sz="2800" dirty="0"/>
              <a:t> </a:t>
            </a:r>
            <a:r>
              <a:rPr lang="de-DE" sz="2800" dirty="0" err="1"/>
              <a:t>your</a:t>
            </a:r>
            <a:r>
              <a:rPr lang="de-DE" sz="2800" dirty="0"/>
              <a:t> </a:t>
            </a:r>
            <a:r>
              <a:rPr lang="de-DE" sz="2800" dirty="0" err="1"/>
              <a:t>model</a:t>
            </a:r>
            <a:r>
              <a:rPr lang="de-DE" sz="2800" dirty="0"/>
              <a:t> </a:t>
            </a:r>
            <a:r>
              <a:rPr lang="de-DE" sz="2800" dirty="0" err="1"/>
              <a:t>from</a:t>
            </a:r>
            <a:r>
              <a:rPr lang="de-DE" sz="2800" dirty="0"/>
              <a:t> </a:t>
            </a:r>
            <a:r>
              <a:rPr lang="de-DE" sz="2800" dirty="0" err="1"/>
              <a:t>swiveling</a:t>
            </a:r>
            <a:r>
              <a:rPr lang="de-DE" sz="2800" dirty="0"/>
              <a:t> </a:t>
            </a:r>
            <a:r>
              <a:rPr lang="de-DE" sz="2800" dirty="0" err="1"/>
              <a:t>around</a:t>
            </a:r>
            <a:r>
              <a:rPr lang="de-DE" sz="2800" dirty="0"/>
              <a:t> </a:t>
            </a:r>
            <a:r>
              <a:rPr lang="de-DE" sz="2800" dirty="0" err="1"/>
              <a:t>the</a:t>
            </a:r>
            <a:r>
              <a:rPr lang="de-DE" sz="2800" dirty="0"/>
              <a:t> </a:t>
            </a:r>
            <a:r>
              <a:rPr lang="de-DE" sz="2800" dirty="0" err="1"/>
              <a:t>vertical</a:t>
            </a:r>
            <a:r>
              <a:rPr lang="de-DE" sz="2800" dirty="0"/>
              <a:t> </a:t>
            </a:r>
            <a:r>
              <a:rPr lang="de-DE" sz="2800" dirty="0" err="1"/>
              <a:t>axis</a:t>
            </a:r>
            <a:r>
              <a:rPr lang="de-DE" sz="2800" dirty="0"/>
              <a:t>, time </a:t>
            </a:r>
            <a:r>
              <a:rPr lang="de-DE" sz="2800" dirty="0" err="1"/>
              <a:t>has</a:t>
            </a:r>
            <a:r>
              <a:rPr lang="de-DE" sz="2800" dirty="0"/>
              <a:t> </a:t>
            </a:r>
            <a:r>
              <a:rPr lang="de-DE" sz="2800" dirty="0" err="1"/>
              <a:t>come</a:t>
            </a:r>
            <a:r>
              <a:rPr lang="de-DE" sz="2800" dirty="0"/>
              <a:t> </a:t>
            </a:r>
            <a:r>
              <a:rPr lang="de-DE" sz="2800" dirty="0" err="1"/>
              <a:t>to</a:t>
            </a:r>
            <a:r>
              <a:rPr lang="de-DE" sz="2800" dirty="0"/>
              <a:t> </a:t>
            </a:r>
            <a:r>
              <a:rPr lang="de-DE" sz="2800" dirty="0" err="1"/>
              <a:t>reduce</a:t>
            </a:r>
            <a:r>
              <a:rPr lang="de-DE" sz="2800" dirty="0"/>
              <a:t> </a:t>
            </a:r>
            <a:r>
              <a:rPr lang="de-DE" sz="2800" dirty="0" err="1"/>
              <a:t>downward</a:t>
            </a:r>
            <a:r>
              <a:rPr lang="de-DE" sz="2800" dirty="0"/>
              <a:t> </a:t>
            </a:r>
            <a:r>
              <a:rPr lang="de-DE" sz="2800" dirty="0" err="1"/>
              <a:t>travel</a:t>
            </a:r>
            <a:r>
              <a:rPr lang="de-DE" sz="2800" dirty="0"/>
              <a:t> </a:t>
            </a:r>
            <a:r>
              <a:rPr lang="de-DE" sz="2800" dirty="0" err="1"/>
              <a:t>of</a:t>
            </a:r>
            <a:r>
              <a:rPr lang="de-DE" sz="2800" dirty="0"/>
              <a:t> </a:t>
            </a:r>
            <a:r>
              <a:rPr lang="de-DE" sz="2800" dirty="0" err="1"/>
              <a:t>your</a:t>
            </a:r>
            <a:r>
              <a:rPr lang="de-DE" sz="2800" dirty="0"/>
              <a:t> </a:t>
            </a:r>
            <a:r>
              <a:rPr lang="de-DE" sz="2800" dirty="0" err="1"/>
              <a:t>ailerons</a:t>
            </a:r>
            <a:r>
              <a:rPr lang="de-DE" sz="2800" dirty="0"/>
              <a:t> (and </a:t>
            </a:r>
            <a:r>
              <a:rPr lang="de-DE" sz="2800" dirty="0" err="1"/>
              <a:t>maybe</a:t>
            </a:r>
            <a:r>
              <a:rPr lang="de-DE" sz="2800" dirty="0"/>
              <a:t> </a:t>
            </a:r>
            <a:r>
              <a:rPr lang="de-DE" sz="2800" dirty="0" err="1"/>
              <a:t>your</a:t>
            </a:r>
            <a:r>
              <a:rPr lang="de-DE" sz="2800" dirty="0"/>
              <a:t> </a:t>
            </a:r>
            <a:r>
              <a:rPr lang="de-DE" sz="2800" dirty="0" err="1"/>
              <a:t>flaps</a:t>
            </a:r>
            <a:r>
              <a:rPr lang="de-DE" sz="2800" dirty="0"/>
              <a:t>, </a:t>
            </a:r>
            <a:r>
              <a:rPr lang="de-DE" sz="2800" dirty="0" err="1"/>
              <a:t>too</a:t>
            </a:r>
            <a:r>
              <a:rPr lang="de-DE" sz="2800" dirty="0"/>
              <a:t>).</a:t>
            </a:r>
          </a:p>
        </p:txBody>
      </p:sp>
      <p:pic>
        <p:nvPicPr>
          <p:cNvPr id="26" name="Grafik 25" descr="Zurück mit einfarbiger Füllung">
            <a:extLst>
              <a:ext uri="{FF2B5EF4-FFF2-40B4-BE49-F238E27FC236}">
                <a16:creationId xmlns:a16="http://schemas.microsoft.com/office/drawing/2014/main" id="{7F2E4F8A-681D-45C0-A4FD-7CDC2B0845F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4968236" y="4893524"/>
            <a:ext cx="914400" cy="477032"/>
          </a:xfrm>
          <a:prstGeom prst="rect">
            <a:avLst/>
          </a:prstGeom>
        </p:spPr>
      </p:pic>
      <p:pic>
        <p:nvPicPr>
          <p:cNvPr id="31" name="Grafik 30" descr="Zurück mit einfarbiger Füllung">
            <a:extLst>
              <a:ext uri="{FF2B5EF4-FFF2-40B4-BE49-F238E27FC236}">
                <a16:creationId xmlns:a16="http://schemas.microsoft.com/office/drawing/2014/main" id="{4ADF9661-4403-4AA7-A801-BCB57E8CEE5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7757107" flipH="1">
            <a:off x="4726648" y="4769683"/>
            <a:ext cx="914400" cy="481950"/>
          </a:xfrm>
          <a:prstGeom prst="rect">
            <a:avLst/>
          </a:prstGeom>
        </p:spPr>
      </p:pic>
      <p:pic>
        <p:nvPicPr>
          <p:cNvPr id="32" name="Grafik 31" descr="Zurück mit einfarbiger Füllung">
            <a:extLst>
              <a:ext uri="{FF2B5EF4-FFF2-40B4-BE49-F238E27FC236}">
                <a16:creationId xmlns:a16="http://schemas.microsoft.com/office/drawing/2014/main" id="{22F61379-34E8-477D-BDAE-2EEEF085257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flipH="1">
            <a:off x="8189483" y="4844662"/>
            <a:ext cx="9144" cy="9144"/>
          </a:xfrm>
          <a:prstGeom prst="rect">
            <a:avLst/>
          </a:prstGeom>
        </p:spPr>
      </p:pic>
      <p:sp>
        <p:nvSpPr>
          <p:cNvPr id="33" name="Textfeld 32">
            <a:extLst>
              <a:ext uri="{FF2B5EF4-FFF2-40B4-BE49-F238E27FC236}">
                <a16:creationId xmlns:a16="http://schemas.microsoft.com/office/drawing/2014/main" id="{3AE1C174-BE18-4B33-B63F-8BBF8DA54F64}"/>
              </a:ext>
            </a:extLst>
          </p:cNvPr>
          <p:cNvSpPr txBox="1"/>
          <p:nvPr/>
        </p:nvSpPr>
        <p:spPr>
          <a:xfrm>
            <a:off x="7536160" y="4560877"/>
            <a:ext cx="671979" cy="523220"/>
          </a:xfrm>
          <a:prstGeom prst="rect">
            <a:avLst/>
          </a:prstGeom>
          <a:noFill/>
        </p:spPr>
        <p:txBody>
          <a:bodyPr wrap="none" rtlCol="0">
            <a:spAutoFit/>
          </a:bodyPr>
          <a:lstStyle/>
          <a:p>
            <a:r>
              <a:rPr lang="de-DE" sz="2800" dirty="0"/>
              <a:t>30°</a:t>
            </a:r>
          </a:p>
        </p:txBody>
      </p:sp>
      <p:sp>
        <p:nvSpPr>
          <p:cNvPr id="34" name="Textfeld 33">
            <a:extLst>
              <a:ext uri="{FF2B5EF4-FFF2-40B4-BE49-F238E27FC236}">
                <a16:creationId xmlns:a16="http://schemas.microsoft.com/office/drawing/2014/main" id="{C0B1722A-47AC-436D-8AAB-C3C3556F25F2}"/>
              </a:ext>
            </a:extLst>
          </p:cNvPr>
          <p:cNvSpPr txBox="1"/>
          <p:nvPr/>
        </p:nvSpPr>
        <p:spPr>
          <a:xfrm>
            <a:off x="7536160" y="5138028"/>
            <a:ext cx="671979" cy="523220"/>
          </a:xfrm>
          <a:prstGeom prst="rect">
            <a:avLst/>
          </a:prstGeom>
          <a:noFill/>
        </p:spPr>
        <p:txBody>
          <a:bodyPr wrap="none" rtlCol="0">
            <a:spAutoFit/>
          </a:bodyPr>
          <a:lstStyle/>
          <a:p>
            <a:r>
              <a:rPr lang="de-DE" sz="2800" dirty="0"/>
              <a:t>30°</a:t>
            </a:r>
          </a:p>
        </p:txBody>
      </p:sp>
      <p:sp>
        <p:nvSpPr>
          <p:cNvPr id="16" name="Titel 1">
            <a:extLst>
              <a:ext uri="{FF2B5EF4-FFF2-40B4-BE49-F238E27FC236}">
                <a16:creationId xmlns:a16="http://schemas.microsoft.com/office/drawing/2014/main" id="{A01ADB8B-63D0-4664-A561-A919656330EC}"/>
              </a:ext>
            </a:extLst>
          </p:cNvPr>
          <p:cNvSpPr>
            <a:spLocks noGrp="1"/>
          </p:cNvSpPr>
          <p:nvPr>
            <p:ph type="title"/>
          </p:nvPr>
        </p:nvSpPr>
        <p:spPr>
          <a:xfrm>
            <a:off x="838200" y="192933"/>
            <a:ext cx="10515600" cy="1291851"/>
          </a:xfrm>
        </p:spPr>
        <p:txBody>
          <a:bodyPr>
            <a:normAutofit/>
          </a:bodyPr>
          <a:lstStyle/>
          <a:p>
            <a:r>
              <a:rPr lang="de-DE" sz="2800" dirty="0"/>
              <a:t>10.2 FAQs: Wie hole ich aus meinem Modell mit TEK-Vario die maximale</a:t>
            </a:r>
            <a:br>
              <a:rPr lang="de-DE" sz="2800" dirty="0"/>
            </a:br>
            <a:r>
              <a:rPr lang="de-DE" sz="2800" dirty="0"/>
              <a:t>                    Leistung heraus?</a:t>
            </a:r>
          </a:p>
        </p:txBody>
      </p:sp>
    </p:spTree>
    <p:extLst>
      <p:ext uri="{BB962C8B-B14F-4D97-AF65-F5344CB8AC3E}">
        <p14:creationId xmlns:p14="http://schemas.microsoft.com/office/powerpoint/2010/main" val="184084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3" grpId="0"/>
      <p:bldP spid="34" grpId="0"/>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1009</Words>
  <Application>Microsoft Office PowerPoint</Application>
  <PresentationFormat>Breitbild</PresentationFormat>
  <Paragraphs>100</Paragraphs>
  <Slides>11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11</vt:i4>
      </vt:variant>
    </vt:vector>
  </HeadingPairs>
  <TitlesOfParts>
    <vt:vector size="15" baseType="lpstr">
      <vt:lpstr>Arial</vt:lpstr>
      <vt:lpstr>Calibri</vt:lpstr>
      <vt:lpstr>Calibri Light</vt:lpstr>
      <vt:lpstr>Office</vt:lpstr>
      <vt:lpstr>Das TEK-Vario besser verstehen Teil III</vt:lpstr>
      <vt:lpstr>10.1 FAQs: Warum haben wir so viele verschiedene Düsen?</vt:lpstr>
      <vt:lpstr>10.2 FAQs: Wie hole ich aus meinem Modell mit TEK-Vario die maximale                     Leistung heraus?</vt:lpstr>
      <vt:lpstr>10.2 FAQs: Wie hole ich aus meinem Modell mit TEK-Vario die maximale                     Leistung heraus?</vt:lpstr>
      <vt:lpstr>10.2 FAQs: Wie hole ich aus meinem Modell mit TEK-Vario die maximale                     Leistung heraus?</vt:lpstr>
      <vt:lpstr>10.2 FAQs: Wie hole ich aus meinem Modell mit TEK-Vario die maximale                     Leistung heraus?</vt:lpstr>
      <vt:lpstr>10.2 FAQs: Wie hole ich aus meinem Modell mit TEK-Vario die maximale                     Leistung heraus?</vt:lpstr>
      <vt:lpstr>10.2 FAQs: Wie hole ich aus meinem Modell mit TEK-Vario die maximale                     Leistung heraus?</vt:lpstr>
      <vt:lpstr>10.2 FAQs: Wie hole ich aus meinem Modell mit TEK-Vario die maximale                     Leistung heraus?</vt:lpstr>
      <vt:lpstr>10.2 FAQs: Wie hole ich aus meinem Modell mit TEK-Vario die maximale                     Leistung heraus?</vt:lpstr>
      <vt:lpstr>10.2 FAQs: Wie hole ich aus meinem Modell mit TEK-Vario die maximale                     Leistung heraus?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Michael Rogg</dc:creator>
  <cp:lastModifiedBy>Michael Rogg</cp:lastModifiedBy>
  <cp:revision>890</cp:revision>
  <dcterms:created xsi:type="dcterms:W3CDTF">2025-02-25T15:36:45Z</dcterms:created>
  <dcterms:modified xsi:type="dcterms:W3CDTF">2025-04-26T08:49:23Z</dcterms:modified>
</cp:coreProperties>
</file>