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319" r:id="rId3"/>
    <p:sldId id="397" r:id="rId4"/>
    <p:sldId id="398" r:id="rId5"/>
    <p:sldId id="396" r:id="rId6"/>
    <p:sldId id="320" r:id="rId7"/>
    <p:sldId id="400" r:id="rId8"/>
    <p:sldId id="321" r:id="rId9"/>
    <p:sldId id="402" r:id="rId10"/>
    <p:sldId id="403" r:id="rId11"/>
    <p:sldId id="404" r:id="rId12"/>
    <p:sldId id="411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9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F8D4B"/>
    <a:srgbClr val="F6BB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105" d="100"/>
          <a:sy n="105" d="100"/>
        </p:scale>
        <p:origin x="92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57670-E0FB-48C8-9244-3F9B63ECAB0C}" type="datetimeFigureOut">
              <a:rPr lang="de-DE" smtClean="0"/>
              <a:t>26.04.2025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D2B79-B983-45B2-BB57-BA55B07AE7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7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156AF-5017-4605-9309-776F4BA72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955683-D734-47A4-92BE-5167DA5D8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CEFF6B-FB0D-4969-AF33-65B6214F0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6EF7-33F1-4065-8501-92EF09AE5D4E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02B0C8-B6AE-46AE-8B44-5E1FD1D8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181F07-5136-470E-AFB5-22CEBAF2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4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52A8CB-DE8E-4101-86EC-09DEE1CB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FE8981-0131-4367-8A24-0A646A197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D59319-C895-4DB3-A636-91AF4E495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501A3-236D-45AB-8D18-3429C91A2A8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16C5A-B266-40B0-A422-C9FC6B39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E7784D-5D87-4039-AE55-CDBE4F27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65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6C9C1A-6C04-4597-AEE4-9ABB37F0D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9B44240-5BC5-4124-9D5B-A5A0984C2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615C04-7F33-464A-B37E-46B66B8E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AF8-0CEE-4AB8-8E6D-2C755E338441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D8CB91-1CEF-409E-9EEE-8294233C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1E323-5E32-403C-88D1-70545E19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9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B467E6-6962-42D8-BF76-8B32EA7C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415631-BB61-4277-AE36-DF2FCEE04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CC13D-564F-410D-B15E-A90E2124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78F2-4538-4CE9-877D-6AC181A639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A06D5-7F2C-44C1-A2D5-38AA0502D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E12BA7-4CDB-4616-B98F-DC8F9551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54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D7FC2-4EFB-4423-9DE5-EAC89B6A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566DCD-C291-46B5-A75A-222DCDCB0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4E21DE-A615-4F4D-A038-F53079EF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F735-F95E-4B3A-A031-F586BF0A3042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D0704B-6B61-4B99-AB7F-EE5F6632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91C33-3192-43E4-A1EC-324799BE9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27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98276-072E-44B1-A405-99ECCA0E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D64419-190B-4D43-A803-00070C6BE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4C1ED0-F765-4AC0-BF56-73D6188A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667A1F6-DC8E-40A2-BD90-7F1CE4BFD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0C7C-BA72-43D0-A018-49F09E84808D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A2DB96-A5A8-4AD3-ADFD-63CBD541C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6D403D-E004-4F2F-B408-CDF4B56F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93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E8649-F5DB-430C-AB02-F832D38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AD6303-AB3F-4D55-BAED-35E76DAB8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B40D23-F866-492A-91EC-E40AECE9F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C7A5CC-6653-4DED-A961-1B6659A7A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C3E0EE-BAA4-449B-9455-4D2D06456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AE72118-28A9-4A6C-B9BD-E177970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B043-0926-4500-A16A-EBD27641C5A6}" type="datetime1">
              <a:rPr lang="de-DE" smtClean="0"/>
              <a:t>26.04.2025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C122D90-D329-4A2A-A929-620C80E6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41ED07-215B-4E26-8E87-7B94D95B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7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D8FB9-6ABD-4AE0-9C62-09880CB5C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9A8EA5-E168-449E-8D9E-0BFD5DF0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5B1E1-4370-4558-AC33-5D9FB66CBF49}" type="datetime1">
              <a:rPr lang="de-DE" smtClean="0"/>
              <a:t>26.04.2025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67E76F-4D42-4106-BFCA-EAA3ABB9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04F11E-5E59-400F-A54D-D70D4D932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87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427F56E-1A1C-4BAF-94F8-73EC9427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01EB-43F2-4ABA-A643-0D88B6A8A193}" type="datetime1">
              <a:rPr lang="de-DE" smtClean="0"/>
              <a:t>26.04.2025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ACB51F-C1CF-4051-9A5B-4C1FE4D8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B5B459-E192-4CE9-BD73-F9E92C90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27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8D0E5-CFD0-419F-96C6-8FC8033C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7B9100-0DE5-4C8F-AC07-D60FF07C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B87B52-AB3B-4322-99A3-1FCB6B6BD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0F1620-0D36-404F-82D9-991C99FA1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1B1EE-389F-4583-BD1E-FA4FB97FE6C7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F562D-CF4C-4B68-B185-EFC56911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BA331C-BD40-46A9-8828-56069FE0D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2631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9B95B-EDB9-4905-8946-77568B52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1989BC-A69A-4AED-90C5-0B59FAB0B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AFA356-20E9-403F-A2FD-DAA685C8A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970894-6555-43E5-BD0C-4E92228D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F998-5283-4D4A-8C78-58DCD29AE47E}" type="datetime1">
              <a:rPr lang="de-DE" smtClean="0"/>
              <a:t>26.04.2025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0DD836-1E43-4EE0-8B24-8FBDAE07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24946F-0486-431A-88C5-96AD35DED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73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922AF7-E11E-4BAE-965C-BFD5F72E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95CC74-9C8F-4E81-8E6D-E7A03F044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83E8A-5A7F-4076-AAD6-15872496A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B0807-1CE0-4D5C-99F6-79C3A2E27176}" type="datetime1">
              <a:rPr lang="de-DE" smtClean="0"/>
              <a:t>26.04.2025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05B3CB-870B-4D91-80F2-0248CA991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5C0DAB-5B8E-4A34-96D1-191F183A2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E9EF7-D31C-4365-9088-79B42878EA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3A400-A8C7-400A-B160-2632B0295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1122363"/>
            <a:ext cx="11377263" cy="2387600"/>
          </a:xfrm>
        </p:spPr>
        <p:txBody>
          <a:bodyPr>
            <a:normAutofit/>
          </a:bodyPr>
          <a:lstStyle/>
          <a:p>
            <a:r>
              <a:rPr lang="de-DE" sz="6600" b="1" dirty="0"/>
              <a:t>Das TEK-Vario besser verstehen</a:t>
            </a:r>
            <a:br>
              <a:rPr lang="de-DE" sz="6600" b="1" dirty="0"/>
            </a:br>
            <a:r>
              <a:rPr lang="de-DE" sz="6600" b="1" dirty="0"/>
              <a:t>Teil II</a:t>
            </a:r>
          </a:p>
        </p:txBody>
      </p:sp>
    </p:spTree>
    <p:extLst>
      <p:ext uri="{BB962C8B-B14F-4D97-AF65-F5344CB8AC3E}">
        <p14:creationId xmlns:p14="http://schemas.microsoft.com/office/powerpoint/2010/main" val="386655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10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21" name="Pfeil: gebogen 20">
            <a:extLst>
              <a:ext uri="{FF2B5EF4-FFF2-40B4-BE49-F238E27FC236}">
                <a16:creationId xmlns:a16="http://schemas.microsoft.com/office/drawing/2014/main" id="{0E952702-9336-44C0-B664-CB3EEE77A694}"/>
              </a:ext>
            </a:extLst>
          </p:cNvPr>
          <p:cNvSpPr/>
          <p:nvPr/>
        </p:nvSpPr>
        <p:spPr>
          <a:xfrm>
            <a:off x="4428728" y="3712448"/>
            <a:ext cx="813816" cy="868680"/>
          </a:xfrm>
          <a:prstGeom prst="ben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B05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D16EDB-784C-490A-986A-E6B6A0D077A8}"/>
              </a:ext>
            </a:extLst>
          </p:cNvPr>
          <p:cNvSpPr txBox="1"/>
          <p:nvPr/>
        </p:nvSpPr>
        <p:spPr>
          <a:xfrm>
            <a:off x="8904312" y="2250379"/>
            <a:ext cx="31490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Die Regel lautet:</a:t>
            </a:r>
          </a:p>
          <a:p>
            <a:r>
              <a:rPr lang="de-DE" sz="2800" dirty="0"/>
              <a:t>Je höher p1,</a:t>
            </a:r>
          </a:p>
          <a:p>
            <a:r>
              <a:rPr lang="de-DE" sz="2800" dirty="0"/>
              <a:t>desto geringer p2.</a:t>
            </a:r>
          </a:p>
          <a:p>
            <a:r>
              <a:rPr lang="de-DE" sz="2800" dirty="0"/>
              <a:t>Und umgekehrt!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4E2B892-B3B6-4622-A8E1-5F0D1D3DC3D3}"/>
              </a:ext>
            </a:extLst>
          </p:cNvPr>
          <p:cNvSpPr txBox="1"/>
          <p:nvPr/>
        </p:nvSpPr>
        <p:spPr>
          <a:xfrm>
            <a:off x="1306382" y="2788989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1A49781-8CEA-477C-97AA-75FCDEE31CC4}"/>
              </a:ext>
            </a:extLst>
          </p:cNvPr>
          <p:cNvSpPr txBox="1"/>
          <p:nvPr/>
        </p:nvSpPr>
        <p:spPr>
          <a:xfrm>
            <a:off x="4082804" y="4890451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p2</a:t>
            </a:r>
          </a:p>
        </p:txBody>
      </p:sp>
    </p:spTree>
    <p:extLst>
      <p:ext uri="{BB962C8B-B14F-4D97-AF65-F5344CB8AC3E}">
        <p14:creationId xmlns:p14="http://schemas.microsoft.com/office/powerpoint/2010/main" val="56238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11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D3C63FC-D2A9-4FA7-9C42-94F2C18F6727}"/>
              </a:ext>
            </a:extLst>
          </p:cNvPr>
          <p:cNvCxnSpPr>
            <a:cxnSpLocks/>
          </p:cNvCxnSpPr>
          <p:nvPr/>
        </p:nvCxnSpPr>
        <p:spPr>
          <a:xfrm flipH="1">
            <a:off x="4367808" y="5589240"/>
            <a:ext cx="69992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4AD16EDB-784C-490A-986A-E6B6A0D077A8}"/>
              </a:ext>
            </a:extLst>
          </p:cNvPr>
          <p:cNvSpPr txBox="1"/>
          <p:nvPr/>
        </p:nvSpPr>
        <p:spPr>
          <a:xfrm>
            <a:off x="479376" y="914400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Da sich der Wert von p1 in Abhängigkeit von</a:t>
            </a:r>
          </a:p>
          <a:p>
            <a:r>
              <a:rPr lang="de-DE" sz="2800" dirty="0" err="1"/>
              <a:t>Epot</a:t>
            </a:r>
            <a:r>
              <a:rPr lang="de-DE" sz="2800" dirty="0"/>
              <a:t> und Ekin</a:t>
            </a:r>
          </a:p>
          <a:p>
            <a:r>
              <a:rPr lang="de-DE" sz="2800" dirty="0"/>
              <a:t>ändert…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4E2B892-B3B6-4622-A8E1-5F0D1D3DC3D3}"/>
              </a:ext>
            </a:extLst>
          </p:cNvPr>
          <p:cNvSpPr txBox="1"/>
          <p:nvPr/>
        </p:nvSpPr>
        <p:spPr>
          <a:xfrm>
            <a:off x="1306382" y="2788989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1A49781-8CEA-477C-97AA-75FCDEE31CC4}"/>
              </a:ext>
            </a:extLst>
          </p:cNvPr>
          <p:cNvSpPr txBox="1"/>
          <p:nvPr/>
        </p:nvSpPr>
        <p:spPr>
          <a:xfrm>
            <a:off x="4082804" y="4890451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>
                <a:solidFill>
                  <a:srgbClr val="4472C4"/>
                </a:solidFill>
              </a:rPr>
              <a:t>p2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07BDAE-2BC1-44C4-AC2C-62E467209BF4}"/>
              </a:ext>
            </a:extLst>
          </p:cNvPr>
          <p:cNvSpPr txBox="1"/>
          <p:nvPr/>
        </p:nvSpPr>
        <p:spPr>
          <a:xfrm>
            <a:off x="4943872" y="4894045"/>
            <a:ext cx="30922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bekommen wir einen passenden Wert </a:t>
            </a:r>
            <a:r>
              <a:rPr lang="de-DE" sz="2800" b="1" dirty="0">
                <a:solidFill>
                  <a:srgbClr val="FF0000"/>
                </a:solidFill>
              </a:rPr>
              <a:t>-</a:t>
            </a:r>
            <a:r>
              <a:rPr lang="de-DE" sz="2800" b="1" dirty="0"/>
              <a:t>Ekin</a:t>
            </a:r>
            <a:r>
              <a:rPr lang="de-DE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934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12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D16EDB-784C-490A-986A-E6B6A0D077A8}"/>
              </a:ext>
            </a:extLst>
          </p:cNvPr>
          <p:cNvSpPr txBox="1"/>
          <p:nvPr/>
        </p:nvSpPr>
        <p:spPr>
          <a:xfrm>
            <a:off x="1128664" y="940923"/>
            <a:ext cx="102251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So viel zur Theorie!</a:t>
            </a:r>
          </a:p>
          <a:p>
            <a:endParaRPr lang="de-DE" sz="2800" dirty="0"/>
          </a:p>
          <a:p>
            <a:r>
              <a:rPr lang="de-DE" sz="2800" dirty="0"/>
              <a:t>In der Praxis ist es so, dass wir die Braunschweiger Düse in einer ganzen Bandbreite von unterschiedlichen fliegenden Systemen verwenden. Es ist offensichtlich, dass wir, wenn wir immer das gleiche TEK-Vario in unterschiedlichen Systemen einsetzen, auch entsprechend unterschiedliche Ergebnisse bekommen werden.</a:t>
            </a:r>
          </a:p>
          <a:p>
            <a:r>
              <a:rPr lang="de-DE" sz="2800" dirty="0"/>
              <a:t>Du stimmst dem zu und fragst dich gleichzeitig: Ja, aber, wie um alles in der Welt finde ich dann heraus, ob…?</a:t>
            </a:r>
          </a:p>
          <a:p>
            <a:endParaRPr lang="de-DE" sz="2800" dirty="0"/>
          </a:p>
          <a:p>
            <a:r>
              <a:rPr lang="de-DE" sz="2800" dirty="0"/>
              <a:t>Die Antwort lautet: Herzlich willkommen zu den Teilen III und IV! </a:t>
            </a:r>
            <a:r>
              <a:rPr lang="de-DE" sz="2800" dirty="0">
                <a:sym typeface="Wingdings" panose="05000000000000000000" pitchFamily="2" charset="2"/>
              </a:rPr>
              <a:t></a:t>
            </a:r>
            <a:endParaRPr lang="de-DE" sz="2800" dirty="0"/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70227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93A58BA2-BE0D-4D6B-AFC9-3C225E73AA48}"/>
              </a:ext>
            </a:extLst>
          </p:cNvPr>
          <p:cNvSpPr txBox="1"/>
          <p:nvPr/>
        </p:nvSpPr>
        <p:spPr>
          <a:xfrm>
            <a:off x="554382" y="2954725"/>
            <a:ext cx="201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Anströmung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2</a:t>
            </a:fld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6486E5DD-A798-47FA-8D8F-A0359A7A2E65}"/>
              </a:ext>
            </a:extLst>
          </p:cNvPr>
          <p:cNvSpPr txBox="1">
            <a:spLocks/>
          </p:cNvSpPr>
          <p:nvPr/>
        </p:nvSpPr>
        <p:spPr>
          <a:xfrm>
            <a:off x="1127448" y="2543518"/>
            <a:ext cx="10369152" cy="261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Ehe wir uns die funktionierende Lösung ansehen, werfen wir einen Blick auf eine Düse, die die Anforderungen NICHT erfüllt:</a:t>
            </a:r>
          </a:p>
          <a:p>
            <a:endParaRPr lang="de-DE" sz="2800" dirty="0">
              <a:latin typeface="+mn-lt"/>
            </a:endParaRPr>
          </a:p>
          <a:p>
            <a:r>
              <a:rPr lang="de-DE" sz="2800" dirty="0">
                <a:latin typeface="+mn-lt"/>
              </a:rPr>
              <a:t>Wir bauen einfach ein Stück Rohr an die Seitenruder-Dämpfungsfläche unseres Segelflugzeugs…</a:t>
            </a:r>
          </a:p>
          <a:p>
            <a:endParaRPr lang="de-DE" sz="2800" dirty="0">
              <a:latin typeface="+mn-lt"/>
            </a:endParaRP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31A010E-65C2-4F51-8205-7A9C6E1B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6E775A9-A1AE-4508-A581-B0B4EC17AF00}"/>
              </a:ext>
            </a:extLst>
          </p:cNvPr>
          <p:cNvSpPr txBox="1"/>
          <p:nvPr/>
        </p:nvSpPr>
        <p:spPr>
          <a:xfrm>
            <a:off x="1127448" y="1190010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Zur Erinnerung:</a:t>
            </a:r>
          </a:p>
          <a:p>
            <a:r>
              <a:rPr lang="de-DE" sz="2800" dirty="0"/>
              <a:t>Totalenergiekompensation = 1 + </a:t>
            </a:r>
            <a:r>
              <a:rPr lang="de-DE" sz="2800" dirty="0">
                <a:solidFill>
                  <a:srgbClr val="FF0000"/>
                </a:solidFill>
              </a:rPr>
              <a:t>-</a:t>
            </a:r>
            <a:r>
              <a:rPr lang="de-DE" sz="2800" dirty="0"/>
              <a:t>1 = 0</a:t>
            </a:r>
          </a:p>
        </p:txBody>
      </p:sp>
    </p:spTree>
    <p:extLst>
      <p:ext uri="{BB962C8B-B14F-4D97-AF65-F5344CB8AC3E}">
        <p14:creationId xmlns:p14="http://schemas.microsoft.com/office/powerpoint/2010/main" val="110706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C23E052-6324-432B-8D04-E83986396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863">
            <a:off x="2062208" y="167437"/>
            <a:ext cx="5584993" cy="789687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3A58BA2-BE0D-4D6B-AFC9-3C225E73AA48}"/>
              </a:ext>
            </a:extLst>
          </p:cNvPr>
          <p:cNvSpPr txBox="1"/>
          <p:nvPr/>
        </p:nvSpPr>
        <p:spPr>
          <a:xfrm>
            <a:off x="554382" y="2954725"/>
            <a:ext cx="2019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Anströmung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3</a:t>
            </a:fld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6486E5DD-A798-47FA-8D8F-A0359A7A2E65}"/>
              </a:ext>
            </a:extLst>
          </p:cNvPr>
          <p:cNvSpPr txBox="1">
            <a:spLocks/>
          </p:cNvSpPr>
          <p:nvPr/>
        </p:nvSpPr>
        <p:spPr>
          <a:xfrm>
            <a:off x="911424" y="4143882"/>
            <a:ext cx="10585176" cy="1513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Dieses </a:t>
            </a:r>
            <a:r>
              <a:rPr lang="de-DE" sz="2800" dirty="0" err="1">
                <a:latin typeface="+mn-lt"/>
              </a:rPr>
              <a:t>Staurohr</a:t>
            </a:r>
            <a:r>
              <a:rPr lang="de-DE" sz="2800" dirty="0">
                <a:latin typeface="+mn-lt"/>
              </a:rPr>
              <a:t> misst den Gesamtdruck des fliegenden Seglers.</a:t>
            </a:r>
          </a:p>
          <a:p>
            <a:r>
              <a:rPr lang="de-DE" sz="2800" dirty="0">
                <a:latin typeface="+mn-lt"/>
              </a:rPr>
              <a:t>Was auch immer das Ergebnis in Zahlen sein mag: Dieser Druckmesser </a:t>
            </a:r>
          </a:p>
          <a:p>
            <a:r>
              <a:rPr lang="de-DE" sz="2800" dirty="0">
                <a:latin typeface="+mn-lt"/>
              </a:rPr>
              <a:t>wird einen POSITIVEN Wert liefern.</a:t>
            </a:r>
          </a:p>
          <a:p>
            <a:r>
              <a:rPr lang="de-DE" sz="2800" dirty="0">
                <a:latin typeface="+mn-lt"/>
              </a:rPr>
              <a:t>Deshalb ist ein solche Art von Sensor für unsere Aufgabe nicht geeignet.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31A010E-65C2-4F51-8205-7A9C6E1B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E189514B-F699-465F-A2E3-942DA5DB62BA}"/>
              </a:ext>
            </a:extLst>
          </p:cNvPr>
          <p:cNvCxnSpPr>
            <a:cxnSpLocks/>
          </p:cNvCxnSpPr>
          <p:nvPr/>
        </p:nvCxnSpPr>
        <p:spPr>
          <a:xfrm>
            <a:off x="4799856" y="2132856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AA44EDB-E805-4039-B0A4-610A58930A12}"/>
              </a:ext>
            </a:extLst>
          </p:cNvPr>
          <p:cNvCxnSpPr>
            <a:cxnSpLocks/>
          </p:cNvCxnSpPr>
          <p:nvPr/>
        </p:nvCxnSpPr>
        <p:spPr>
          <a:xfrm>
            <a:off x="4799856" y="2204864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13ACD8A3-3A62-49ED-81D7-045824638E57}"/>
              </a:ext>
            </a:extLst>
          </p:cNvPr>
          <p:cNvSpPr/>
          <p:nvPr/>
        </p:nvSpPr>
        <p:spPr>
          <a:xfrm rot="639930">
            <a:off x="5353061" y="2348881"/>
            <a:ext cx="45719" cy="72008"/>
          </a:xfrm>
          <a:prstGeom prst="ellipse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35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C23E052-6324-432B-8D04-E83986396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7863">
            <a:off x="2060671" y="195442"/>
            <a:ext cx="5584993" cy="7896878"/>
          </a:xfrm>
          <a:prstGeom prst="rect">
            <a:avLst/>
          </a:prstGeom>
        </p:spPr>
      </p:pic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4</a:t>
            </a:fld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6486E5DD-A798-47FA-8D8F-A0359A7A2E65}"/>
              </a:ext>
            </a:extLst>
          </p:cNvPr>
          <p:cNvSpPr txBox="1">
            <a:spLocks/>
          </p:cNvSpPr>
          <p:nvPr/>
        </p:nvSpPr>
        <p:spPr>
          <a:xfrm>
            <a:off x="838200" y="4143882"/>
            <a:ext cx="11090448" cy="1513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Wie uns die Arithmetik lehrt, brauchen wir einen Sensor, der zwar</a:t>
            </a:r>
          </a:p>
          <a:p>
            <a:r>
              <a:rPr lang="de-DE" sz="2800" dirty="0">
                <a:latin typeface="+mn-lt"/>
              </a:rPr>
              <a:t>POSITIVEN DRUCK AUFNIMMT, JEDOCH EINEN NEGATIVEN WERT LIEFERT.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31A010E-65C2-4F51-8205-7A9C6E1B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E189514B-F699-465F-A2E3-942DA5DB62BA}"/>
              </a:ext>
            </a:extLst>
          </p:cNvPr>
          <p:cNvCxnSpPr>
            <a:cxnSpLocks/>
          </p:cNvCxnSpPr>
          <p:nvPr/>
        </p:nvCxnSpPr>
        <p:spPr>
          <a:xfrm>
            <a:off x="4799856" y="2132856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AA44EDB-E805-4039-B0A4-610A58930A12}"/>
              </a:ext>
            </a:extLst>
          </p:cNvPr>
          <p:cNvCxnSpPr>
            <a:cxnSpLocks/>
          </p:cNvCxnSpPr>
          <p:nvPr/>
        </p:nvCxnSpPr>
        <p:spPr>
          <a:xfrm>
            <a:off x="4799856" y="2204864"/>
            <a:ext cx="576064" cy="216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>
            <a:extLst>
              <a:ext uri="{FF2B5EF4-FFF2-40B4-BE49-F238E27FC236}">
                <a16:creationId xmlns:a16="http://schemas.microsoft.com/office/drawing/2014/main" id="{13ACD8A3-3A62-49ED-81D7-045824638E57}"/>
              </a:ext>
            </a:extLst>
          </p:cNvPr>
          <p:cNvSpPr/>
          <p:nvPr/>
        </p:nvSpPr>
        <p:spPr>
          <a:xfrm rot="639930">
            <a:off x="5353061" y="2348881"/>
            <a:ext cx="45719" cy="72008"/>
          </a:xfrm>
          <a:prstGeom prst="ellipse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F2B69C3-4343-4E4D-9C9D-AB33C70BA28D}"/>
              </a:ext>
            </a:extLst>
          </p:cNvPr>
          <p:cNvCxnSpPr/>
          <p:nvPr/>
        </p:nvCxnSpPr>
        <p:spPr>
          <a:xfrm>
            <a:off x="4799856" y="1628800"/>
            <a:ext cx="546936" cy="12241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55A2717E-F8E7-4622-A3E4-49015D855C6D}"/>
              </a:ext>
            </a:extLst>
          </p:cNvPr>
          <p:cNvCxnSpPr>
            <a:cxnSpLocks/>
          </p:cNvCxnSpPr>
          <p:nvPr/>
        </p:nvCxnSpPr>
        <p:spPr>
          <a:xfrm flipV="1">
            <a:off x="4645468" y="1853747"/>
            <a:ext cx="855712" cy="9444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7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FC66D6C8-3271-4BE1-831D-059FA95AE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081" y="1565275"/>
            <a:ext cx="4141956" cy="4166716"/>
          </a:xfrm>
          <a:prstGeom prst="rect">
            <a:avLst/>
          </a:prstGeom>
        </p:spPr>
      </p:pic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606242-EA78-4351-94F6-FFC4C6CA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F8FB0BE3-F125-492D-B2D4-60274A4C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5</a:t>
            </a:fld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FF581CA0-D05F-4009-A737-FD059282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49E89E6-602F-4A1D-915C-BC7ACC9981A1}"/>
              </a:ext>
            </a:extLst>
          </p:cNvPr>
          <p:cNvSpPr txBox="1">
            <a:spLocks/>
          </p:cNvSpPr>
          <p:nvPr/>
        </p:nvSpPr>
        <p:spPr>
          <a:xfrm>
            <a:off x="1101552" y="519188"/>
            <a:ext cx="11090448" cy="1181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latin typeface="+mn-lt"/>
              </a:rPr>
              <a:t>Bühne frei für die Braunschweiger Düse: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FB6F97B-EA93-4F46-B018-FB11C3EEF6EE}"/>
              </a:ext>
            </a:extLst>
          </p:cNvPr>
          <p:cNvSpPr txBox="1"/>
          <p:nvPr/>
        </p:nvSpPr>
        <p:spPr>
          <a:xfrm>
            <a:off x="6656235" y="5692481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Querschnitt: Totalenergiekompensation von Variometern, </a:t>
            </a:r>
          </a:p>
          <a:p>
            <a:r>
              <a:rPr lang="de-DE" sz="1600" i="1" dirty="0"/>
              <a:t>p. 28, Volker </a:t>
            </a:r>
            <a:r>
              <a:rPr lang="de-DE" sz="1600" i="1" dirty="0" err="1"/>
              <a:t>Cseke</a:t>
            </a:r>
            <a:r>
              <a:rPr lang="de-DE" sz="1600" i="1" dirty="0"/>
              <a:t>, Hannover 1986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998DD14-B871-4515-AD9A-893DDCCF0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912" y="1620995"/>
            <a:ext cx="5876317" cy="4142555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54432F31-6859-411A-BCF3-148AF99DF528}"/>
              </a:ext>
            </a:extLst>
          </p:cNvPr>
          <p:cNvSpPr/>
          <p:nvPr/>
        </p:nvSpPr>
        <p:spPr>
          <a:xfrm>
            <a:off x="5231904" y="2745368"/>
            <a:ext cx="299177" cy="3168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8C51F98-8894-4154-B77A-2D0013E531E8}"/>
              </a:ext>
            </a:extLst>
          </p:cNvPr>
          <p:cNvSpPr/>
          <p:nvPr/>
        </p:nvSpPr>
        <p:spPr>
          <a:xfrm>
            <a:off x="5218345" y="1288791"/>
            <a:ext cx="299177" cy="1203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9BE0E7C-C2D2-4B20-B65E-DDC6BFA54CD7}"/>
              </a:ext>
            </a:extLst>
          </p:cNvPr>
          <p:cNvSpPr txBox="1"/>
          <p:nvPr/>
        </p:nvSpPr>
        <p:spPr>
          <a:xfrm>
            <a:off x="479376" y="5692481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 dirty="0"/>
              <a:t>Foto: Michael Rogg</a:t>
            </a:r>
          </a:p>
        </p:txBody>
      </p:sp>
    </p:spTree>
    <p:extLst>
      <p:ext uri="{BB962C8B-B14F-4D97-AF65-F5344CB8AC3E}">
        <p14:creationId xmlns:p14="http://schemas.microsoft.com/office/powerpoint/2010/main" val="189408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887" y="1361364"/>
            <a:ext cx="4854478" cy="4593994"/>
          </a:xfrm>
          <a:prstGeom prst="rect">
            <a:avLst/>
          </a:prstGeom>
        </p:spPr>
      </p:pic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C2B6BBB7-1FD6-4A68-BE45-B5DA7ED76666}"/>
              </a:ext>
            </a:extLst>
          </p:cNvPr>
          <p:cNvSpPr/>
          <p:nvPr/>
        </p:nvSpPr>
        <p:spPr>
          <a:xfrm flipH="1">
            <a:off x="304055" y="980728"/>
            <a:ext cx="3151981" cy="965200"/>
          </a:xfrm>
          <a:prstGeom prst="rightArrow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91E7243-4ADB-4301-8ECD-19946A510579}"/>
              </a:ext>
            </a:extLst>
          </p:cNvPr>
          <p:cNvSpPr txBox="1"/>
          <p:nvPr/>
        </p:nvSpPr>
        <p:spPr>
          <a:xfrm>
            <a:off x="1070025" y="1232495"/>
            <a:ext cx="243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Flugrichtung</a:t>
            </a: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6A5265CC-6BEB-449F-9E88-74D0E98B6384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D205FCC-111E-4223-91F3-210D9C488530}"/>
              </a:ext>
            </a:extLst>
          </p:cNvPr>
          <p:cNvSpPr txBox="1"/>
          <p:nvPr/>
        </p:nvSpPr>
        <p:spPr>
          <a:xfrm>
            <a:off x="407368" y="287110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einströmende Luft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F1D4EEB-9E21-4227-82B4-53AF8C9F9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D70C58-264B-4C5F-BD50-33E07B68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6</a:t>
            </a:fld>
            <a:endParaRPr lang="de-DE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1F957A-32F2-4C91-AF11-1FDEA020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413BB7-4868-45D7-B011-F651FC1E99E9}"/>
              </a:ext>
            </a:extLst>
          </p:cNvPr>
          <p:cNvSpPr txBox="1"/>
          <p:nvPr/>
        </p:nvSpPr>
        <p:spPr>
          <a:xfrm>
            <a:off x="5341336" y="4910103"/>
            <a:ext cx="3923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Verbindungsrohr</a:t>
            </a:r>
          </a:p>
          <a:p>
            <a:r>
              <a:rPr lang="de-DE" sz="2400" dirty="0"/>
              <a:t>Düse -&gt; 2. Drucksensor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3146CE0-57CC-4A56-98FB-BEF5A882CFA8}"/>
              </a:ext>
            </a:extLst>
          </p:cNvPr>
          <p:cNvSpPr txBox="1"/>
          <p:nvPr/>
        </p:nvSpPr>
        <p:spPr>
          <a:xfrm rot="20868596">
            <a:off x="8208487" y="2553255"/>
            <a:ext cx="33379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Was passiert, wenn einströmende Luft durch die Düse fließt?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D9A1378C-49C4-49D6-9B2F-F581C229332F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4727850" y="4910104"/>
            <a:ext cx="613486" cy="41549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1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887" y="1361364"/>
            <a:ext cx="4854478" cy="4593994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8E04F32-88B4-4D5F-AD85-171ADD547FCA}"/>
              </a:ext>
            </a:extLst>
          </p:cNvPr>
          <p:cNvSpPr/>
          <p:nvPr/>
        </p:nvSpPr>
        <p:spPr>
          <a:xfrm>
            <a:off x="4799856" y="2564904"/>
            <a:ext cx="2808312" cy="12241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6A5265CC-6BEB-449F-9E88-74D0E98B6384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F1D4EEB-9E21-4227-82B4-53AF8C9F9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ED70C58-264B-4C5F-BD50-33E07B68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7</a:t>
            </a:fld>
            <a:endParaRPr lang="de-DE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1F957A-32F2-4C91-AF11-1FDEA020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C56746D-EA3E-4E46-BEFA-00DF75E2DC1C}"/>
              </a:ext>
            </a:extLst>
          </p:cNvPr>
          <p:cNvSpPr txBox="1"/>
          <p:nvPr/>
        </p:nvSpPr>
        <p:spPr>
          <a:xfrm>
            <a:off x="350524" y="968468"/>
            <a:ext cx="3836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Wegen dieser Engstelle…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58A0A18B-08BA-42D0-895E-837671E1ABBF}"/>
              </a:ext>
            </a:extLst>
          </p:cNvPr>
          <p:cNvCxnSpPr>
            <a:cxnSpLocks/>
          </p:cNvCxnSpPr>
          <p:nvPr/>
        </p:nvCxnSpPr>
        <p:spPr>
          <a:xfrm>
            <a:off x="3863752" y="1491688"/>
            <a:ext cx="174848" cy="4251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D72F526D-14B3-4F27-AACB-B421679CF457}"/>
              </a:ext>
            </a:extLst>
          </p:cNvPr>
          <p:cNvSpPr/>
          <p:nvPr/>
        </p:nvSpPr>
        <p:spPr>
          <a:xfrm>
            <a:off x="3503712" y="2069567"/>
            <a:ext cx="1440160" cy="229553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F9F3596-D9CD-4D15-AE64-EE743BF25589}"/>
              </a:ext>
            </a:extLst>
          </p:cNvPr>
          <p:cNvSpPr txBox="1"/>
          <p:nvPr/>
        </p:nvSpPr>
        <p:spPr>
          <a:xfrm>
            <a:off x="355877" y="2069567"/>
            <a:ext cx="287110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beschleunigt</a:t>
            </a:r>
          </a:p>
          <a:p>
            <a:endParaRPr lang="de-DE" sz="2800" dirty="0"/>
          </a:p>
          <a:p>
            <a:r>
              <a:rPr lang="de-DE" sz="2800" dirty="0">
                <a:solidFill>
                  <a:schemeClr val="bg1"/>
                </a:solidFill>
              </a:rPr>
              <a:t>einströmende Luft</a:t>
            </a:r>
          </a:p>
          <a:p>
            <a:endParaRPr lang="de-DE" sz="2800" dirty="0"/>
          </a:p>
          <a:p>
            <a:r>
              <a:rPr lang="de-DE" sz="2800" dirty="0"/>
              <a:t>wenn sie in die </a:t>
            </a:r>
          </a:p>
          <a:p>
            <a:r>
              <a:rPr lang="de-DE" sz="2800" dirty="0"/>
              <a:t>Düse fließt…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6144DEB-CACE-4B29-9F84-D7AE028C1551}"/>
              </a:ext>
            </a:extLst>
          </p:cNvPr>
          <p:cNvSpPr txBox="1"/>
          <p:nvPr/>
        </p:nvSpPr>
        <p:spPr>
          <a:xfrm>
            <a:off x="5253677" y="2708920"/>
            <a:ext cx="20794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und dehnt </a:t>
            </a:r>
          </a:p>
          <a:p>
            <a:r>
              <a:rPr lang="de-DE" sz="2800" dirty="0"/>
              <a:t>sich hier aus.</a:t>
            </a:r>
          </a:p>
        </p:txBody>
      </p:sp>
    </p:spTree>
    <p:extLst>
      <p:ext uri="{BB962C8B-B14F-4D97-AF65-F5344CB8AC3E}">
        <p14:creationId xmlns:p14="http://schemas.microsoft.com/office/powerpoint/2010/main" val="356255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7" grpId="0" animBg="1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9" name="Pfeil: nach unten gekrümmt 8">
            <a:extLst>
              <a:ext uri="{FF2B5EF4-FFF2-40B4-BE49-F238E27FC236}">
                <a16:creationId xmlns:a16="http://schemas.microsoft.com/office/drawing/2014/main" id="{A8300C89-DB07-47A9-A832-459D69A8935B}"/>
              </a:ext>
            </a:extLst>
          </p:cNvPr>
          <p:cNvSpPr/>
          <p:nvPr/>
        </p:nvSpPr>
        <p:spPr>
          <a:xfrm rot="4985475">
            <a:off x="4631128" y="3735355"/>
            <a:ext cx="406089" cy="2370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Pfeil: nach unten gekrümmt 9">
            <a:extLst>
              <a:ext uri="{FF2B5EF4-FFF2-40B4-BE49-F238E27FC236}">
                <a16:creationId xmlns:a16="http://schemas.microsoft.com/office/drawing/2014/main" id="{F9804F92-A815-4F5D-9063-1D6C3D541C46}"/>
              </a:ext>
            </a:extLst>
          </p:cNvPr>
          <p:cNvSpPr/>
          <p:nvPr/>
        </p:nvSpPr>
        <p:spPr>
          <a:xfrm rot="4841206">
            <a:off x="8985907" y="1445195"/>
            <a:ext cx="1993496" cy="94464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Pfeil: nach unten gekrümmt 11">
            <a:extLst>
              <a:ext uri="{FF2B5EF4-FFF2-40B4-BE49-F238E27FC236}">
                <a16:creationId xmlns:a16="http://schemas.microsoft.com/office/drawing/2014/main" id="{EED3BBC9-2C29-41FA-9432-F6012A3AF184}"/>
              </a:ext>
            </a:extLst>
          </p:cNvPr>
          <p:cNvSpPr/>
          <p:nvPr/>
        </p:nvSpPr>
        <p:spPr>
          <a:xfrm rot="6296557" flipH="1">
            <a:off x="9106173" y="4157314"/>
            <a:ext cx="1815779" cy="94464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8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70002DE-62F6-4B64-8EFD-ED647FD24CD3}"/>
              </a:ext>
            </a:extLst>
          </p:cNvPr>
          <p:cNvSpPr txBox="1"/>
          <p:nvPr/>
        </p:nvSpPr>
        <p:spPr>
          <a:xfrm>
            <a:off x="1199456" y="1108419"/>
            <a:ext cx="3289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Es bilden sich Wirbel:</a:t>
            </a:r>
          </a:p>
        </p:txBody>
      </p:sp>
      <p:sp>
        <p:nvSpPr>
          <p:cNvPr id="19" name="Pfeil: nach unten gekrümmt 18">
            <a:extLst>
              <a:ext uri="{FF2B5EF4-FFF2-40B4-BE49-F238E27FC236}">
                <a16:creationId xmlns:a16="http://schemas.microsoft.com/office/drawing/2014/main" id="{06E1B11B-3406-4DC5-9FA5-345FBADCE82A}"/>
              </a:ext>
            </a:extLst>
          </p:cNvPr>
          <p:cNvSpPr/>
          <p:nvPr/>
        </p:nvSpPr>
        <p:spPr>
          <a:xfrm rot="17626482" flipV="1">
            <a:off x="4631127" y="2458268"/>
            <a:ext cx="406089" cy="25609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7C27CE-AB88-4475-BC0F-452941D8EC97}"/>
              </a:ext>
            </a:extLst>
          </p:cNvPr>
          <p:cNvSpPr txBox="1"/>
          <p:nvPr/>
        </p:nvSpPr>
        <p:spPr>
          <a:xfrm>
            <a:off x="4834171" y="2939452"/>
            <a:ext cx="1007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hier…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65EC747-F753-4913-9920-407413CD1BDB}"/>
              </a:ext>
            </a:extLst>
          </p:cNvPr>
          <p:cNvSpPr txBox="1"/>
          <p:nvPr/>
        </p:nvSpPr>
        <p:spPr>
          <a:xfrm>
            <a:off x="8987565" y="2939452"/>
            <a:ext cx="1463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und hier.</a:t>
            </a: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49BF3802-B41E-4321-8048-47C56B1D6186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632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9" grpId="0" animBg="1"/>
      <p:bldP spid="6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F4C456B-FDDA-488F-B342-35206FD1A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322" y="736600"/>
            <a:ext cx="6588028" cy="6234524"/>
          </a:xfrm>
          <a:prstGeom prst="rect">
            <a:avLst/>
          </a:prstGeom>
        </p:spPr>
      </p:pic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3E0A0B03-ADDA-42A3-A99B-E7A40C184EEE}"/>
              </a:ext>
            </a:extLst>
          </p:cNvPr>
          <p:cNvSpPr/>
          <p:nvPr/>
        </p:nvSpPr>
        <p:spPr>
          <a:xfrm>
            <a:off x="4871864" y="2348880"/>
            <a:ext cx="4608512" cy="1728189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25FD34B-1831-4581-A8D1-65092B38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4FE851-0112-4D7C-B78C-247DE819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9EF7-D31C-4365-9088-79B42878EAD7}" type="slidenum">
              <a:rPr lang="de-DE" smtClean="0"/>
              <a:t>9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042AF469-B9D6-49F8-A6C0-5EAB3B49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33"/>
            <a:ext cx="10515600" cy="721467"/>
          </a:xfrm>
        </p:spPr>
        <p:txBody>
          <a:bodyPr>
            <a:normAutofit/>
          </a:bodyPr>
          <a:lstStyle/>
          <a:p>
            <a:r>
              <a:rPr lang="de-DE" sz="2800" dirty="0"/>
              <a:t>9 Die Braunschweiger Düse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70002DE-62F6-4B64-8EFD-ED647FD24CD3}"/>
              </a:ext>
            </a:extLst>
          </p:cNvPr>
          <p:cNvSpPr txBox="1"/>
          <p:nvPr/>
        </p:nvSpPr>
        <p:spPr>
          <a:xfrm>
            <a:off x="263352" y="1273891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Deshalb…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7C27CE-AB88-4475-BC0F-452941D8EC97}"/>
              </a:ext>
            </a:extLst>
          </p:cNvPr>
          <p:cNvSpPr txBox="1"/>
          <p:nvPr/>
        </p:nvSpPr>
        <p:spPr>
          <a:xfrm>
            <a:off x="5053158" y="2716627"/>
            <a:ext cx="37791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fällt der Druck und Luft wird herausgesaugt.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FAA34F5-CDA2-4C66-9AE9-A737FF5DC658}"/>
              </a:ext>
            </a:extLst>
          </p:cNvPr>
          <p:cNvSpPr txBox="1"/>
          <p:nvPr/>
        </p:nvSpPr>
        <p:spPr>
          <a:xfrm>
            <a:off x="191344" y="4509120"/>
            <a:ext cx="21589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Das bedingt…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D3C63FC-D2A9-4FA7-9C42-94F2C18F6727}"/>
              </a:ext>
            </a:extLst>
          </p:cNvPr>
          <p:cNvCxnSpPr>
            <a:cxnSpLocks/>
          </p:cNvCxnSpPr>
          <p:nvPr/>
        </p:nvCxnSpPr>
        <p:spPr>
          <a:xfrm flipH="1">
            <a:off x="4367808" y="5589240"/>
            <a:ext cx="94022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94A74B06-44EC-42A0-AF54-C30110222625}"/>
              </a:ext>
            </a:extLst>
          </p:cNvPr>
          <p:cNvSpPr txBox="1"/>
          <p:nvPr/>
        </p:nvSpPr>
        <p:spPr>
          <a:xfrm>
            <a:off x="5242544" y="4628841"/>
            <a:ext cx="27976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auch einen </a:t>
            </a:r>
          </a:p>
          <a:p>
            <a:r>
              <a:rPr lang="de-DE" sz="2800" dirty="0"/>
              <a:t>Druckabfall im </a:t>
            </a:r>
          </a:p>
          <a:p>
            <a:r>
              <a:rPr lang="de-DE" sz="2800" dirty="0"/>
              <a:t>Verbindungsrohr.</a:t>
            </a:r>
          </a:p>
        </p:txBody>
      </p:sp>
      <p:sp>
        <p:nvSpPr>
          <p:cNvPr id="21" name="Pfeil: gebogen 20">
            <a:extLst>
              <a:ext uri="{FF2B5EF4-FFF2-40B4-BE49-F238E27FC236}">
                <a16:creationId xmlns:a16="http://schemas.microsoft.com/office/drawing/2014/main" id="{0E952702-9336-44C0-B664-CB3EEE77A694}"/>
              </a:ext>
            </a:extLst>
          </p:cNvPr>
          <p:cNvSpPr/>
          <p:nvPr/>
        </p:nvSpPr>
        <p:spPr>
          <a:xfrm>
            <a:off x="4428728" y="3712448"/>
            <a:ext cx="813816" cy="868680"/>
          </a:xfrm>
          <a:prstGeom prst="ben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B050"/>
              </a:solidFill>
            </a:endParaRP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5BB4B1AE-CB1D-4A49-9F42-2BCA5A280A52}"/>
              </a:ext>
            </a:extLst>
          </p:cNvPr>
          <p:cNvSpPr/>
          <p:nvPr/>
        </p:nvSpPr>
        <p:spPr>
          <a:xfrm rot="10800000" flipH="1">
            <a:off x="407368" y="2679823"/>
            <a:ext cx="3048668" cy="9652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509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4" grpId="0"/>
      <p:bldP spid="8" grpId="0"/>
      <p:bldP spid="2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</Words>
  <Application>Microsoft Office PowerPoint</Application>
  <PresentationFormat>Breitbild</PresentationFormat>
  <Paragraphs>81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Das TEK-Vario besser verstehen Teil II</vt:lpstr>
      <vt:lpstr>9 Die Braunschweiger Düse</vt:lpstr>
      <vt:lpstr>9 Die Braunschweiger Düse</vt:lpstr>
      <vt:lpstr>9 Die Braunschweiger Düse</vt:lpstr>
      <vt:lpstr>9 Die Braunschweiger Düse</vt:lpstr>
      <vt:lpstr>9 Die Braunschweiger Düse</vt:lpstr>
      <vt:lpstr>9 Die Braunschweiger Düse </vt:lpstr>
      <vt:lpstr>9 Die Braunschweiger Düse</vt:lpstr>
      <vt:lpstr>9 Die Braunschweiger Düse</vt:lpstr>
      <vt:lpstr>9 Die Braunschweiger Düse</vt:lpstr>
      <vt:lpstr>9 Die Braunschweiger Düse</vt:lpstr>
      <vt:lpstr>9 Die Braunschweiger Düse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 Rogg</dc:creator>
  <cp:lastModifiedBy>Michael Rogg</cp:lastModifiedBy>
  <cp:revision>759</cp:revision>
  <dcterms:created xsi:type="dcterms:W3CDTF">2025-02-25T15:36:45Z</dcterms:created>
  <dcterms:modified xsi:type="dcterms:W3CDTF">2025-04-26T08:36:15Z</dcterms:modified>
</cp:coreProperties>
</file>